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7.xml" ContentType="application/vnd.openxmlformats-officedocument.presentationml.notesSlide+xml"/>
  <Override PartName="/ppt/charts/chart14.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26" autoAdjust="0"/>
    <p:restoredTop sz="94660"/>
  </p:normalViewPr>
  <p:slideViewPr>
    <p:cSldViewPr snapToGrid="0" showGuides="1">
      <p:cViewPr varScale="1">
        <p:scale>
          <a:sx n="107" d="100"/>
          <a:sy n="107" d="100"/>
        </p:scale>
        <p:origin x="78" y="7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1" Type="http://schemas.openxmlformats.org/officeDocument/2006/relationships/oleObject" Target="file:///E:\3-&#20010;&#20154;&#25991;&#20214;\2-&#21338;&#36828;&#30591;&#20449;\&#39033;&#30446;&#25991;&#20214;\&#22521;&#35757;&#25991;&#20214;\&#30005;&#35805;&#32463;&#29702;&#19977;&#26399;&#22521;&#35757;&#28385;&#24847;&#24230;&#35843;&#26597;&#32479;&#35745;&#20998;&#26512;-2014.7.9-11.xlsx" TargetMode="Externa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___14.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604170680"/>
        <c:axId val="604171072"/>
      </c:barChart>
      <c:catAx>
        <c:axId val="604170680"/>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04171072"/>
        <c:crosses val="autoZero"/>
        <c:auto val="1"/>
        <c:lblAlgn val="ctr"/>
        <c:lblOffset val="100"/>
        <c:noMultiLvlLbl val="0"/>
      </c:catAx>
      <c:valAx>
        <c:axId val="604171072"/>
        <c:scaling>
          <c:orientation val="minMax"/>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0417068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743792165534"/>
          <c:y val="3.6783776844526599E-2"/>
          <c:w val="0.865295069369868"/>
          <c:h val="0.85292254932726297"/>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611596656"/>
        <c:axId val="611597048"/>
      </c:barChart>
      <c:catAx>
        <c:axId val="611596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1597048"/>
        <c:crosses val="autoZero"/>
        <c:auto val="1"/>
        <c:lblAlgn val="ctr"/>
        <c:lblOffset val="100"/>
        <c:noMultiLvlLbl val="0"/>
      </c:catAx>
      <c:valAx>
        <c:axId val="6115970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159665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bg1"/>
              </a:solidFill>
              <a:round/>
            </a:ln>
            <a:effectLst/>
          </c:spPr>
          <c:marker>
            <c:symbol val="circle"/>
            <c:size val="5"/>
            <c:spPr>
              <a:solidFill>
                <a:schemeClr val="accent1"/>
              </a:solidFill>
              <a:ln w="38100">
                <a:solidFill>
                  <a:schemeClr val="bg1"/>
                </a:solidFill>
              </a:ln>
              <a:effectLst/>
            </c:spPr>
          </c:marker>
          <c:dLbls>
            <c:dLbl>
              <c:idx val="0"/>
              <c:layout>
                <c:manualLayout>
                  <c:x val="-4.1035986827360101E-2"/>
                  <c:y val="-6.418548493271010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3.8399941668787602E-2"/>
                  <c:y val="-8.909966582943179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4.6080966694709201E-2"/>
                  <c:y val="-3.397891285910110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4.5753717534905002E-2"/>
                  <c:y val="-7.777633432634220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2.1943317473670999E-2"/>
                  <c:y val="3.397891285910110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6.2759270230917999E-2"/>
                  <c:y val="-6.097624419155309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6"/>
              <c:layout>
                <c:manualLayout>
                  <c:x val="-5.0031454968079397E-2"/>
                  <c:y val="-5.606223343423950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5.4969219745737499E-2"/>
                  <c:y val="-6.796079850147940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8"/>
              <c:layout>
                <c:manualLayout>
                  <c:x val="-6.5611728720467999E-2"/>
                  <c:y val="-5.776088179886679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0"/>
              <c:layout>
                <c:manualLayout>
                  <c:x val="-0.14702022707359599"/>
                  <c:y val="-2.64280433348564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1"/>
              <c:layout>
                <c:manualLayout>
                  <c:x val="-1.8652721285163699E-2"/>
                  <c:y val="-5.7766936439439101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0.00%</c:formatCode>
                <c:ptCount val="12"/>
                <c:pt idx="0">
                  <c:v>2.1000000000000001E-2</c:v>
                </c:pt>
                <c:pt idx="1">
                  <c:v>2.7E-2</c:v>
                </c:pt>
                <c:pt idx="2">
                  <c:v>1.9E-2</c:v>
                </c:pt>
                <c:pt idx="3">
                  <c:v>0.02</c:v>
                </c:pt>
                <c:pt idx="4">
                  <c:v>3.6999999999999998E-2</c:v>
                </c:pt>
                <c:pt idx="5">
                  <c:v>4.1000000000000002E-2</c:v>
                </c:pt>
                <c:pt idx="6">
                  <c:v>5.8999999999999997E-2</c:v>
                </c:pt>
                <c:pt idx="7">
                  <c:v>2.8000000000000001E-2</c:v>
                </c:pt>
                <c:pt idx="8">
                  <c:v>6.9000000000000006E-2</c:v>
                </c:pt>
                <c:pt idx="9">
                  <c:v>8.1000000000000003E-2</c:v>
                </c:pt>
                <c:pt idx="10">
                  <c:v>0.125</c:v>
                </c:pt>
                <c:pt idx="11">
                  <c:v>0.23400000000000001</c:v>
                </c:pt>
              </c:numCache>
            </c:numRef>
          </c:val>
          <c:smooth val="0"/>
        </c:ser>
        <c:dLbls>
          <c:showLegendKey val="0"/>
          <c:showVal val="0"/>
          <c:showCatName val="0"/>
          <c:showSerName val="0"/>
          <c:showPercent val="0"/>
          <c:showBubbleSize val="0"/>
        </c:dLbls>
        <c:marker val="1"/>
        <c:smooth val="0"/>
        <c:axId val="604463160"/>
        <c:axId val="604463552"/>
      </c:lineChart>
      <c:catAx>
        <c:axId val="604463160"/>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04463552"/>
        <c:crosses val="autoZero"/>
        <c:auto val="1"/>
        <c:lblAlgn val="ctr"/>
        <c:lblOffset val="100"/>
        <c:noMultiLvlLbl val="0"/>
      </c:catAx>
      <c:valAx>
        <c:axId val="604463552"/>
        <c:scaling>
          <c:orientation val="minMax"/>
          <c:max val="0.3"/>
        </c:scaling>
        <c:delete val="0"/>
        <c:axPos val="l"/>
        <c:majorGridlines>
          <c:spPr>
            <a:ln w="9525" cap="flat" cmpd="sng" algn="ctr">
              <a:solidFill>
                <a:schemeClr val="tx1">
                  <a:lumMod val="15000"/>
                  <a:lumOff val="85000"/>
                </a:schemeClr>
              </a:solidFill>
              <a:prstDash val="dash"/>
              <a:round/>
            </a:ln>
            <a:effectLst/>
          </c:spPr>
        </c:majorGridlines>
        <c:numFmt formatCode="0.00%"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044631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49393328584499"/>
          <c:y val="4.5546801391175E-2"/>
          <c:w val="0.865295069369868"/>
          <c:h val="0.85292254932726297"/>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00" b="0" i="0" u="none" strike="noStrike" kern="1200" baseline="0">
                    <a:solidFill>
                      <a:schemeClr val="tx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871</c:v>
                </c:pt>
                <c:pt idx="1">
                  <c:v>991</c:v>
                </c:pt>
                <c:pt idx="2">
                  <c:v>429</c:v>
                </c:pt>
                <c:pt idx="3">
                  <c:v>555</c:v>
                </c:pt>
                <c:pt idx="4">
                  <c:v>218</c:v>
                </c:pt>
                <c:pt idx="5">
                  <c:v>532</c:v>
                </c:pt>
                <c:pt idx="6">
                  <c:v>677</c:v>
                </c:pt>
                <c:pt idx="7">
                  <c:v>1109</c:v>
                </c:pt>
                <c:pt idx="8">
                  <c:v>1632</c:v>
                </c:pt>
                <c:pt idx="9">
                  <c:v>744</c:v>
                </c:pt>
              </c:numCache>
            </c:numRef>
          </c:val>
        </c:ser>
        <c:dLbls>
          <c:showLegendKey val="0"/>
          <c:showVal val="0"/>
          <c:showCatName val="0"/>
          <c:showSerName val="0"/>
          <c:showPercent val="0"/>
          <c:showBubbleSize val="0"/>
        </c:dLbls>
        <c:gapWidth val="77"/>
        <c:overlap val="-35"/>
        <c:axId val="470562096"/>
        <c:axId val="470562488"/>
      </c:barChart>
      <c:catAx>
        <c:axId val="470562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470562488"/>
        <c:crosses val="autoZero"/>
        <c:auto val="1"/>
        <c:lblAlgn val="ctr"/>
        <c:lblOffset val="100"/>
        <c:noMultiLvlLbl val="0"/>
      </c:catAx>
      <c:valAx>
        <c:axId val="470562488"/>
        <c:scaling>
          <c:orientation val="minMax"/>
          <c:max val="5000"/>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47056209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743792165534"/>
          <c:y val="3.6783776844526599E-2"/>
          <c:w val="0.865295069369868"/>
          <c:h val="0.85292254932726297"/>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numCache>
            </c:numRef>
          </c:val>
        </c:ser>
        <c:dLbls>
          <c:showLegendKey val="0"/>
          <c:showVal val="0"/>
          <c:showCatName val="0"/>
          <c:showSerName val="0"/>
          <c:showPercent val="0"/>
          <c:showBubbleSize val="0"/>
        </c:dLbls>
        <c:gapWidth val="77"/>
        <c:overlap val="-35"/>
        <c:axId val="470563272"/>
        <c:axId val="470563664"/>
      </c:barChart>
      <c:catAx>
        <c:axId val="470563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470563664"/>
        <c:crosses val="autoZero"/>
        <c:auto val="1"/>
        <c:lblAlgn val="ctr"/>
        <c:lblOffset val="100"/>
        <c:noMultiLvlLbl val="0"/>
      </c:catAx>
      <c:valAx>
        <c:axId val="470563664"/>
        <c:scaling>
          <c:orientation val="minMax"/>
          <c:max val="40000"/>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470563272"/>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图表!$C$19</c:f>
              <c:strCache>
                <c:ptCount val="1"/>
                <c:pt idx="0">
                  <c:v>满意率</c:v>
                </c:pt>
              </c:strCache>
            </c:strRef>
          </c:tx>
          <c:dPt>
            <c:idx val="0"/>
            <c:bubble3D val="0"/>
            <c:spPr>
              <a:solidFill>
                <a:srgbClr val="0070C0"/>
              </a:solidFill>
            </c:spPr>
          </c:dPt>
          <c:dPt>
            <c:idx val="1"/>
            <c:bubble3D val="0"/>
            <c:spPr>
              <a:solidFill>
                <a:srgbClr val="00B0F0"/>
              </a:solidFill>
            </c:spPr>
          </c:dPt>
          <c:dPt>
            <c:idx val="2"/>
            <c:bubble3D val="0"/>
            <c:spPr>
              <a:solidFill>
                <a:schemeClr val="bg1">
                  <a:lumMod val="85000"/>
                </a:schemeClr>
              </a:solidFill>
            </c:spPr>
          </c:dPt>
          <c:cat>
            <c:strRef>
              <c:f>图表!$B$20:$B$22</c:f>
              <c:strCache>
                <c:ptCount val="3"/>
                <c:pt idx="0">
                  <c:v>非常满意</c:v>
                </c:pt>
                <c:pt idx="1">
                  <c:v>满意</c:v>
                </c:pt>
                <c:pt idx="2">
                  <c:v>一般</c:v>
                </c:pt>
              </c:strCache>
            </c:strRef>
          </c:cat>
          <c:val>
            <c:numRef>
              <c:f>图表!$C$20:$C$22</c:f>
              <c:numCache>
                <c:formatCode>0.0%</c:formatCode>
                <c:ptCount val="3"/>
                <c:pt idx="0">
                  <c:v>0.53030303030303105</c:v>
                </c:pt>
                <c:pt idx="1">
                  <c:v>0.38636363636363702</c:v>
                </c:pt>
                <c:pt idx="2">
                  <c:v>8.3333333333333301E-2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overlay val="0"/>
      <c:txPr>
        <a:bodyPr rot="0" spcFirstLastPara="0" vertOverflow="ellipsis" vert="horz" wrap="square" anchor="ctr" anchorCtr="1"/>
        <a:lstStyle/>
        <a:p>
          <a:pPr>
            <a:defRPr lang="zh-CN" sz="1000" b="0" i="0" u="none" strike="noStrike" kern="1200" baseline="0">
              <a:ln>
                <a:noFill/>
              </a:ln>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ln>
      <a:noFill/>
    </a:ln>
  </c:spPr>
  <c:txPr>
    <a:bodyPr/>
    <a:lstStyle/>
    <a:p>
      <a:pPr>
        <a:defRPr lang="zh-CN">
          <a:ln>
            <a:noFill/>
          </a:ln>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743792165534"/>
          <c:y val="3.6783776844526599E-2"/>
          <c:w val="0.865295069369868"/>
          <c:h val="0.85292254932726297"/>
        </c:manualLayout>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00" b="0" i="0" u="none" strike="noStrike" kern="1200" baseline="0">
                    <a:solidFill>
                      <a:schemeClr val="tx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c:v>
                </c:pt>
                <c:pt idx="1">
                  <c:v>1</c:v>
                </c:pt>
                <c:pt idx="2">
                  <c:v>0</c:v>
                </c:pt>
                <c:pt idx="3">
                  <c:v>1</c:v>
                </c:pt>
                <c:pt idx="4">
                  <c:v>4</c:v>
                </c:pt>
                <c:pt idx="5">
                  <c:v>3</c:v>
                </c:pt>
                <c:pt idx="6">
                  <c:v>0</c:v>
                </c:pt>
                <c:pt idx="7">
                  <c:v>1</c:v>
                </c:pt>
                <c:pt idx="8">
                  <c:v>4</c:v>
                </c:pt>
                <c:pt idx="9">
                  <c:v>3</c:v>
                </c:pt>
              </c:numCache>
            </c:numRef>
          </c:val>
        </c:ser>
        <c:dLbls>
          <c:showLegendKey val="0"/>
          <c:showVal val="0"/>
          <c:showCatName val="0"/>
          <c:showSerName val="0"/>
          <c:showPercent val="0"/>
          <c:showBubbleSize val="0"/>
        </c:dLbls>
        <c:gapWidth val="77"/>
        <c:overlap val="-35"/>
        <c:axId val="604699296"/>
        <c:axId val="401678640"/>
      </c:barChart>
      <c:catAx>
        <c:axId val="604699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401678640"/>
        <c:crosses val="autoZero"/>
        <c:auto val="1"/>
        <c:lblAlgn val="ctr"/>
        <c:lblOffset val="100"/>
        <c:noMultiLvlLbl val="0"/>
      </c:catAx>
      <c:valAx>
        <c:axId val="401678640"/>
        <c:scaling>
          <c:orientation val="minMax"/>
          <c:max val="6"/>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0469929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bg1"/>
              </a:solidFill>
              <a:round/>
            </a:ln>
            <a:effectLst/>
          </c:spPr>
          <c:marker>
            <c:symbol val="circle"/>
            <c:size val="5"/>
            <c:spPr>
              <a:solidFill>
                <a:schemeClr val="accent1"/>
              </a:solidFill>
              <a:ln w="38100">
                <a:solidFill>
                  <a:schemeClr val="bg1"/>
                </a:solidFill>
              </a:ln>
              <a:effectLst/>
            </c:spPr>
          </c:marker>
          <c:dLbls>
            <c:dLbl>
              <c:idx val="0"/>
              <c:layout>
                <c:manualLayout>
                  <c:x val="-4.1035986827360101E-2"/>
                  <c:y val="-6.418548493271010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1.8652721285163699E-2"/>
                  <c:y val="1.283709698654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3.91707146988437E-2"/>
                  <c:y val="-5.134838794616809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2.9844354056261901E-2"/>
                  <c:y val="-6.097621068607460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6"/>
              <c:layout>
                <c:manualLayout>
                  <c:x val="-1.4922177028130999E-2"/>
                  <c:y val="6.097621068607449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2.4248537670712798E-2"/>
                  <c:y val="-6.418548493271010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8"/>
              <c:layout>
                <c:manualLayout>
                  <c:x val="-2.6113809799229198E-2"/>
                  <c:y val="7.0604033425981094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1"/>
              <c:layout>
                <c:manualLayout>
                  <c:x val="-1.8652721285163699E-2"/>
                  <c:y val="-5.7766936439439101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mooth val="0"/>
        </c:ser>
        <c:dLbls>
          <c:showLegendKey val="0"/>
          <c:showVal val="0"/>
          <c:showCatName val="0"/>
          <c:showSerName val="0"/>
          <c:showPercent val="0"/>
          <c:showBubbleSize val="0"/>
        </c:dLbls>
        <c:marker val="1"/>
        <c:smooth val="0"/>
        <c:axId val="688444208"/>
        <c:axId val="688444600"/>
      </c:lineChart>
      <c:catAx>
        <c:axId val="688444208"/>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88444600"/>
        <c:crosses val="autoZero"/>
        <c:auto val="1"/>
        <c:lblAlgn val="ctr"/>
        <c:lblOffset val="100"/>
        <c:noMultiLvlLbl val="0"/>
      </c:catAx>
      <c:valAx>
        <c:axId val="688444600"/>
        <c:scaling>
          <c:orientation val="minMax"/>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884442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noFill/>
            </a:ln>
          </c:spPr>
          <c:dPt>
            <c:idx val="0"/>
            <c:bubble3D val="0"/>
            <c:spPr>
              <a:solidFill>
                <a:schemeClr val="tx1">
                  <a:lumMod val="50000"/>
                  <a:lumOff val="50000"/>
                </a:schemeClr>
              </a:solidFill>
              <a:ln w="25400">
                <a:noFill/>
              </a:ln>
              <a:effectLst/>
              <a:sp3d/>
            </c:spPr>
          </c:dPt>
          <c:dPt>
            <c:idx val="1"/>
            <c:bubble3D val="0"/>
            <c:spPr>
              <a:solidFill>
                <a:schemeClr val="bg1">
                  <a:lumMod val="65000"/>
                </a:schemeClr>
              </a:solidFill>
              <a:ln w="25400">
                <a:noFill/>
              </a:ln>
              <a:effectLst/>
              <a:sp3d/>
            </c:spPr>
          </c:dPt>
          <c:dPt>
            <c:idx val="2"/>
            <c:bubble3D val="0"/>
            <c:spPr>
              <a:solidFill>
                <a:schemeClr val="bg1">
                  <a:lumMod val="75000"/>
                </a:schemeClr>
              </a:solidFill>
              <a:ln w="25400">
                <a:noFill/>
              </a:ln>
              <a:effectLst/>
              <a:sp3d/>
            </c:spPr>
          </c:dPt>
          <c:dPt>
            <c:idx val="3"/>
            <c:bubble3D val="0"/>
            <c:spPr>
              <a:solidFill>
                <a:schemeClr val="bg1"/>
              </a:solidFill>
              <a:ln w="25400">
                <a:noFill/>
              </a:ln>
              <a:effectLst/>
              <a:sp3d>
                <a:contourClr>
                  <a:srgbClr val="005EA4"/>
                </a:contourClr>
              </a:sp3d>
            </c:spPr>
          </c:dPt>
          <c:cat>
            <c:strRef>
              <c:f>Sheet1!$A$2:$A$5</c:f>
              <c:strCache>
                <c:ptCount val="4"/>
                <c:pt idx="0">
                  <c:v>Project1</c:v>
                </c:pt>
                <c:pt idx="1">
                  <c:v>Project2</c:v>
                </c:pt>
                <c:pt idx="2">
                  <c:v>Project3</c:v>
                </c:pt>
                <c:pt idx="3">
                  <c:v>Project4</c:v>
                </c:pt>
              </c:strCache>
            </c:strRef>
          </c:cat>
          <c:val>
            <c:numRef>
              <c:f>Sheet1!$B$2:$B$5</c:f>
              <c:numCache>
                <c:formatCode>General</c:formatCode>
                <c:ptCount val="4"/>
                <c:pt idx="0">
                  <c:v>60</c:v>
                </c:pt>
                <c:pt idx="1">
                  <c:v>22</c:v>
                </c:pt>
                <c:pt idx="2">
                  <c:v>10</c:v>
                </c:pt>
                <c:pt idx="3">
                  <c:v>8</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2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Sheet1!$A$2:$A$14</c:f>
              <c:numCache>
                <c:formatCode>General</c:formatCode>
                <c:ptCount val="13"/>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Sheet1!$B$2:$B$14</c:f>
              <c:numCache>
                <c:formatCode>General</c:formatCode>
                <c:ptCount val="13"/>
                <c:pt idx="0">
                  <c:v>7860</c:v>
                </c:pt>
                <c:pt idx="1">
                  <c:v>6499</c:v>
                </c:pt>
                <c:pt idx="2">
                  <c:v>6012</c:v>
                </c:pt>
                <c:pt idx="3">
                  <c:v>5844</c:v>
                </c:pt>
                <c:pt idx="4">
                  <c:v>5928</c:v>
                </c:pt>
                <c:pt idx="5">
                  <c:v>4776</c:v>
                </c:pt>
                <c:pt idx="6">
                  <c:v>6880</c:v>
                </c:pt>
                <c:pt idx="7">
                  <c:v>9800</c:v>
                </c:pt>
                <c:pt idx="8">
                  <c:v>3288</c:v>
                </c:pt>
                <c:pt idx="9">
                  <c:v>4332</c:v>
                </c:pt>
                <c:pt idx="10">
                  <c:v>3100</c:v>
                </c:pt>
                <c:pt idx="11">
                  <c:v>3000</c:v>
                </c:pt>
              </c:numCache>
            </c:numRef>
          </c:val>
        </c:ser>
        <c:dLbls>
          <c:showLegendKey val="0"/>
          <c:showVal val="0"/>
          <c:showCatName val="0"/>
          <c:showSerName val="0"/>
          <c:showPercent val="0"/>
          <c:showBubbleSize val="0"/>
        </c:dLbls>
        <c:gapWidth val="77"/>
        <c:overlap val="-35"/>
        <c:axId val="612586328"/>
        <c:axId val="612586720"/>
      </c:barChart>
      <c:catAx>
        <c:axId val="612586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612586720"/>
        <c:crosses val="autoZero"/>
        <c:auto val="1"/>
        <c:lblAlgn val="ctr"/>
        <c:lblOffset val="100"/>
        <c:noMultiLvlLbl val="0"/>
      </c:catAx>
      <c:valAx>
        <c:axId val="6125867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61258632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613013464"/>
        <c:axId val="613013856"/>
      </c:barChart>
      <c:catAx>
        <c:axId val="613013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3013856"/>
        <c:crosses val="autoZero"/>
        <c:auto val="1"/>
        <c:lblAlgn val="ctr"/>
        <c:lblOffset val="100"/>
        <c:noMultiLvlLbl val="0"/>
      </c:catAx>
      <c:valAx>
        <c:axId val="6130138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30134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Sheet1!$A$2:$A$14</c:f>
              <c:numCache>
                <c:formatCode>General</c:formatCode>
                <c:ptCount val="13"/>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Sheet1!$B$2:$B$14</c:f>
              <c:numCache>
                <c:formatCode>General</c:formatCode>
                <c:ptCount val="13"/>
                <c:pt idx="0">
                  <c:v>7860</c:v>
                </c:pt>
                <c:pt idx="1">
                  <c:v>6499</c:v>
                </c:pt>
                <c:pt idx="2">
                  <c:v>6012</c:v>
                </c:pt>
                <c:pt idx="3">
                  <c:v>5844</c:v>
                </c:pt>
                <c:pt idx="4">
                  <c:v>5928</c:v>
                </c:pt>
                <c:pt idx="5">
                  <c:v>4776</c:v>
                </c:pt>
                <c:pt idx="6">
                  <c:v>6880</c:v>
                </c:pt>
                <c:pt idx="7">
                  <c:v>9800</c:v>
                </c:pt>
                <c:pt idx="8">
                  <c:v>3288</c:v>
                </c:pt>
                <c:pt idx="9">
                  <c:v>4332</c:v>
                </c:pt>
                <c:pt idx="10">
                  <c:v>3100</c:v>
                </c:pt>
                <c:pt idx="11">
                  <c:v>3000</c:v>
                </c:pt>
              </c:numCache>
            </c:numRef>
          </c:val>
        </c:ser>
        <c:dLbls>
          <c:showLegendKey val="0"/>
          <c:showVal val="0"/>
          <c:showCatName val="0"/>
          <c:showSerName val="0"/>
          <c:showPercent val="0"/>
          <c:showBubbleSize val="0"/>
        </c:dLbls>
        <c:gapWidth val="77"/>
        <c:overlap val="-35"/>
        <c:axId val="613015032"/>
        <c:axId val="613015424"/>
      </c:barChart>
      <c:catAx>
        <c:axId val="613015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613015424"/>
        <c:crosses val="autoZero"/>
        <c:auto val="1"/>
        <c:lblAlgn val="ctr"/>
        <c:lblOffset val="100"/>
        <c:noMultiLvlLbl val="0"/>
      </c:catAx>
      <c:valAx>
        <c:axId val="6130154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61301503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General</c:formatCode>
                <c:ptCount val="12"/>
                <c:pt idx="0">
                  <c:v>9212</c:v>
                </c:pt>
                <c:pt idx="1">
                  <c:v>10321</c:v>
                </c:pt>
                <c:pt idx="2">
                  <c:v>16848</c:v>
                </c:pt>
                <c:pt idx="3">
                  <c:v>20907</c:v>
                </c:pt>
                <c:pt idx="4">
                  <c:v>22502</c:v>
                </c:pt>
                <c:pt idx="5">
                  <c:v>31209</c:v>
                </c:pt>
                <c:pt idx="6">
                  <c:v>28277</c:v>
                </c:pt>
                <c:pt idx="7">
                  <c:v>30389</c:v>
                </c:pt>
                <c:pt idx="8">
                  <c:v>28168</c:v>
                </c:pt>
                <c:pt idx="9">
                  <c:v>28959</c:v>
                </c:pt>
                <c:pt idx="10">
                  <c:v>35674</c:v>
                </c:pt>
                <c:pt idx="11">
                  <c:v>43494</c:v>
                </c:pt>
              </c:numCache>
            </c:numRef>
          </c:val>
        </c:ser>
        <c:dLbls>
          <c:showLegendKey val="0"/>
          <c:showVal val="0"/>
          <c:showCatName val="0"/>
          <c:showSerName val="0"/>
          <c:showPercent val="0"/>
          <c:showBubbleSize val="0"/>
        </c:dLbls>
        <c:gapWidth val="77"/>
        <c:overlap val="-35"/>
        <c:axId val="613016208"/>
        <c:axId val="613016600"/>
      </c:barChart>
      <c:catAx>
        <c:axId val="613016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3016600"/>
        <c:crosses val="autoZero"/>
        <c:auto val="1"/>
        <c:lblAlgn val="ctr"/>
        <c:lblOffset val="100"/>
        <c:noMultiLvlLbl val="0"/>
      </c:catAx>
      <c:valAx>
        <c:axId val="61301660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30162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bg1"/>
              </a:solidFill>
              <a:round/>
            </a:ln>
            <a:effectLst/>
          </c:spPr>
          <c:marker>
            <c:symbol val="circle"/>
            <c:size val="5"/>
            <c:spPr>
              <a:solidFill>
                <a:schemeClr val="accent1"/>
              </a:solidFill>
              <a:ln w="38100">
                <a:solidFill>
                  <a:schemeClr val="bg1"/>
                </a:solidFill>
              </a:ln>
              <a:effectLst/>
            </c:spPr>
          </c:marker>
          <c:dLbls>
            <c:dLbl>
              <c:idx val="0"/>
              <c:layout>
                <c:manualLayout>
                  <c:x val="-4.1035986827360101E-2"/>
                  <c:y val="-6.418548493271010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3.8399941668787602E-2"/>
                  <c:y val="-8.909966582943179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4.6080966694709201E-2"/>
                  <c:y val="-3.397891285910110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4.5753717534905002E-2"/>
                  <c:y val="-7.777633432634220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2.1943317473670999E-2"/>
                  <c:y val="3.397891285910110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6.2759270230917999E-2"/>
                  <c:y val="-6.097624419155309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6"/>
              <c:layout>
                <c:manualLayout>
                  <c:x val="-5.0031454968079397E-2"/>
                  <c:y val="-5.606223343423950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5.4969219745737499E-2"/>
                  <c:y val="-6.796079850147940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8"/>
              <c:layout>
                <c:manualLayout>
                  <c:x val="-6.5611728720467999E-2"/>
                  <c:y val="-5.776088179886679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0"/>
              <c:layout>
                <c:manualLayout>
                  <c:x val="-0.14702022707359599"/>
                  <c:y val="-2.64280433348564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1"/>
              <c:layout>
                <c:manualLayout>
                  <c:x val="-1.8652721285163699E-2"/>
                  <c:y val="-5.7766936439439101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0.00%</c:formatCode>
                <c:ptCount val="12"/>
                <c:pt idx="0">
                  <c:v>2.1000000000000001E-2</c:v>
                </c:pt>
                <c:pt idx="1">
                  <c:v>2.7E-2</c:v>
                </c:pt>
                <c:pt idx="2">
                  <c:v>1.9E-2</c:v>
                </c:pt>
                <c:pt idx="3">
                  <c:v>0.02</c:v>
                </c:pt>
                <c:pt idx="4">
                  <c:v>3.6999999999999998E-2</c:v>
                </c:pt>
                <c:pt idx="5">
                  <c:v>4.1000000000000002E-2</c:v>
                </c:pt>
                <c:pt idx="6">
                  <c:v>5.8999999999999997E-2</c:v>
                </c:pt>
                <c:pt idx="7">
                  <c:v>2.8000000000000001E-2</c:v>
                </c:pt>
                <c:pt idx="8">
                  <c:v>6.9000000000000006E-2</c:v>
                </c:pt>
                <c:pt idx="9">
                  <c:v>8.1000000000000003E-2</c:v>
                </c:pt>
                <c:pt idx="10">
                  <c:v>0.125</c:v>
                </c:pt>
                <c:pt idx="11">
                  <c:v>0.23400000000000001</c:v>
                </c:pt>
              </c:numCache>
            </c:numRef>
          </c:val>
          <c:smooth val="0"/>
        </c:ser>
        <c:dLbls>
          <c:showLegendKey val="0"/>
          <c:showVal val="0"/>
          <c:showCatName val="0"/>
          <c:showSerName val="0"/>
          <c:showPercent val="0"/>
          <c:showBubbleSize val="0"/>
        </c:dLbls>
        <c:marker val="1"/>
        <c:smooth val="0"/>
        <c:axId val="611593912"/>
        <c:axId val="611594304"/>
      </c:lineChart>
      <c:catAx>
        <c:axId val="611593912"/>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1594304"/>
        <c:crosses val="autoZero"/>
        <c:auto val="1"/>
        <c:lblAlgn val="ctr"/>
        <c:lblOffset val="100"/>
        <c:noMultiLvlLbl val="0"/>
      </c:catAx>
      <c:valAx>
        <c:axId val="611594304"/>
        <c:scaling>
          <c:orientation val="minMax"/>
          <c:max val="0.3"/>
        </c:scaling>
        <c:delete val="0"/>
        <c:axPos val="l"/>
        <c:majorGridlines>
          <c:spPr>
            <a:ln w="9525" cap="flat" cmpd="sng" algn="ctr">
              <a:solidFill>
                <a:schemeClr val="tx1">
                  <a:lumMod val="15000"/>
                  <a:lumOff val="85000"/>
                </a:schemeClr>
              </a:solidFill>
              <a:prstDash val="dash"/>
              <a:round/>
            </a:ln>
            <a:effectLst/>
          </c:spPr>
        </c:majorGridlines>
        <c:numFmt formatCode="0.00%"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lang="zh-CN" sz="1200" b="0" i="0" u="none" strike="noStrike" kern="1200" baseline="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pPr>
            <a:endParaRPr lang="zh-CN"/>
          </a:p>
        </c:txPr>
        <c:crossAx val="6115939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Seriel1</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solidFill>
                    <a:latin typeface="Segoe UI Light" panose="020B0502040204020203" pitchFamily="34" charset="0"/>
                    <a:ea typeface="+mn-ea"/>
                    <a:cs typeface="Segoe UI Light" panose="020B0502040204020203"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Sheet1!$B$2:$B$13</c:f>
              <c:numCache>
                <c:formatCode>0.00%</c:formatCode>
                <c:ptCount val="12"/>
                <c:pt idx="0">
                  <c:v>3.6999999999999998E-2</c:v>
                </c:pt>
                <c:pt idx="1">
                  <c:v>4.8000000000000001E-2</c:v>
                </c:pt>
                <c:pt idx="2">
                  <c:v>5.8999999999999997E-2</c:v>
                </c:pt>
                <c:pt idx="3">
                  <c:v>7.0000000000000007E-2</c:v>
                </c:pt>
                <c:pt idx="4">
                  <c:v>9.0999999999999998E-2</c:v>
                </c:pt>
                <c:pt idx="5">
                  <c:v>8.4000000000000005E-2</c:v>
                </c:pt>
                <c:pt idx="6">
                  <c:v>0.115</c:v>
                </c:pt>
                <c:pt idx="7">
                  <c:v>0.14199999999999999</c:v>
                </c:pt>
                <c:pt idx="8">
                  <c:v>0.16800000000000001</c:v>
                </c:pt>
                <c:pt idx="9">
                  <c:v>0.216</c:v>
                </c:pt>
                <c:pt idx="10">
                  <c:v>0.14299999999999999</c:v>
                </c:pt>
                <c:pt idx="11">
                  <c:v>0.20699999999999999</c:v>
                </c:pt>
              </c:numCache>
            </c:numRef>
          </c:val>
        </c:ser>
        <c:ser>
          <c:idx val="1"/>
          <c:order val="1"/>
          <c:tx>
            <c:strRef>
              <c:f>Sheet1!$C$1</c:f>
              <c:strCache>
                <c:ptCount val="1"/>
                <c:pt idx="0">
                  <c:v>Seriel2</c:v>
                </c:pt>
              </c:strCache>
            </c:strRef>
          </c:tx>
          <c:spPr>
            <a:solidFill>
              <a:schemeClr val="bg1">
                <a:lumMod val="65000"/>
              </a:schemeClr>
            </a:solidFill>
            <a:ln>
              <a:noFill/>
            </a:ln>
            <a:effectLst/>
          </c:spPr>
          <c:invertIfNegative val="0"/>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Sheet1!$C$2:$C$13</c:f>
              <c:numCache>
                <c:formatCode>0.00%</c:formatCode>
                <c:ptCount val="12"/>
                <c:pt idx="0">
                  <c:v>4.2000000000000003E-2</c:v>
                </c:pt>
                <c:pt idx="1">
                  <c:v>7.0999999999999994E-2</c:v>
                </c:pt>
                <c:pt idx="2">
                  <c:v>8.1000000000000003E-2</c:v>
                </c:pt>
                <c:pt idx="3">
                  <c:v>5.5E-2</c:v>
                </c:pt>
                <c:pt idx="4">
                  <c:v>0.11899999999999999</c:v>
                </c:pt>
                <c:pt idx="5">
                  <c:v>0.128</c:v>
                </c:pt>
                <c:pt idx="6">
                  <c:v>6.6000000000000003E-2</c:v>
                </c:pt>
                <c:pt idx="7">
                  <c:v>0.112</c:v>
                </c:pt>
                <c:pt idx="8">
                  <c:v>9.0999999999999998E-2</c:v>
                </c:pt>
                <c:pt idx="9">
                  <c:v>0.188</c:v>
                </c:pt>
                <c:pt idx="10" formatCode="0%">
                  <c:v>0.25</c:v>
                </c:pt>
                <c:pt idx="11" formatCode="0%">
                  <c:v>0.15</c:v>
                </c:pt>
              </c:numCache>
            </c:numRef>
          </c:val>
        </c:ser>
        <c:ser>
          <c:idx val="2"/>
          <c:order val="2"/>
          <c:tx>
            <c:strRef>
              <c:f>Sheet1!$D$1</c:f>
              <c:strCache>
                <c:ptCount val="1"/>
                <c:pt idx="0">
                  <c:v>Seriel22</c:v>
                </c:pt>
              </c:strCache>
            </c:strRef>
          </c:tx>
          <c:spPr>
            <a:solidFill>
              <a:schemeClr val="tx1">
                <a:lumMod val="65000"/>
                <a:lumOff val="35000"/>
              </a:schemeClr>
            </a:solidFill>
            <a:ln>
              <a:noFill/>
            </a:ln>
            <a:effectLst/>
          </c:spPr>
          <c:invertIfNegative val="0"/>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Sheet1!$D$2:$D$13</c:f>
              <c:numCache>
                <c:formatCode>0.00%</c:formatCode>
                <c:ptCount val="12"/>
                <c:pt idx="0">
                  <c:v>4.2000000000000003E-2</c:v>
                </c:pt>
                <c:pt idx="1">
                  <c:v>7.0999999999999994E-2</c:v>
                </c:pt>
                <c:pt idx="2">
                  <c:v>8.1000000000000003E-2</c:v>
                </c:pt>
                <c:pt idx="3">
                  <c:v>5.5E-2</c:v>
                </c:pt>
                <c:pt idx="4">
                  <c:v>0.11899999999999999</c:v>
                </c:pt>
                <c:pt idx="5">
                  <c:v>0.128</c:v>
                </c:pt>
                <c:pt idx="6">
                  <c:v>6.6000000000000003E-2</c:v>
                </c:pt>
                <c:pt idx="7">
                  <c:v>0.112</c:v>
                </c:pt>
                <c:pt idx="8">
                  <c:v>9.0999999999999998E-2</c:v>
                </c:pt>
                <c:pt idx="9">
                  <c:v>0.188</c:v>
                </c:pt>
                <c:pt idx="10" formatCode="0%">
                  <c:v>0.25</c:v>
                </c:pt>
                <c:pt idx="11" formatCode="0%">
                  <c:v>0.15</c:v>
                </c:pt>
              </c:numCache>
            </c:numRef>
          </c:val>
        </c:ser>
        <c:ser>
          <c:idx val="3"/>
          <c:order val="3"/>
          <c:tx>
            <c:strRef>
              <c:f>Sheet1!$E$1</c:f>
              <c:strCache>
                <c:ptCount val="1"/>
                <c:pt idx="0">
                  <c:v>Seriel23</c:v>
                </c:pt>
              </c:strCache>
            </c:strRef>
          </c:tx>
          <c:spPr>
            <a:solidFill>
              <a:srgbClr val="FFC000"/>
            </a:solidFill>
            <a:ln>
              <a:noFill/>
            </a:ln>
            <a:effectLst/>
          </c:spPr>
          <c:invertIfNegative val="0"/>
          <c:cat>
            <c:numRef>
              <c:f>Sheet1!$A$2:$A$13</c:f>
              <c:numCache>
                <c:formatCode>General</c:formatCode>
                <c:ptCount val="12"/>
                <c:pt idx="0">
                  <c:v>2005</c:v>
                </c:pt>
                <c:pt idx="1">
                  <c:v>2006</c:v>
                </c:pt>
                <c:pt idx="2">
                  <c:v>2007</c:v>
                </c:pt>
                <c:pt idx="3">
                  <c:v>2008</c:v>
                </c:pt>
                <c:pt idx="4">
                  <c:v>2009</c:v>
                </c:pt>
                <c:pt idx="5">
                  <c:v>2010</c:v>
                </c:pt>
                <c:pt idx="6">
                  <c:v>2011</c:v>
                </c:pt>
                <c:pt idx="7">
                  <c:v>2012</c:v>
                </c:pt>
                <c:pt idx="8">
                  <c:v>2013</c:v>
                </c:pt>
                <c:pt idx="9">
                  <c:v>2014</c:v>
                </c:pt>
                <c:pt idx="10">
                  <c:v>2015</c:v>
                </c:pt>
                <c:pt idx="11">
                  <c:v>2016</c:v>
                </c:pt>
              </c:numCache>
            </c:numRef>
          </c:cat>
          <c:val>
            <c:numRef>
              <c:f>Sheet1!$E$2:$E$13</c:f>
              <c:numCache>
                <c:formatCode>0.00%</c:formatCode>
                <c:ptCount val="12"/>
                <c:pt idx="0">
                  <c:v>4.2000000000000003E-2</c:v>
                </c:pt>
                <c:pt idx="1">
                  <c:v>7.0999999999999994E-2</c:v>
                </c:pt>
                <c:pt idx="2">
                  <c:v>8.1000000000000003E-2</c:v>
                </c:pt>
                <c:pt idx="3">
                  <c:v>5.5E-2</c:v>
                </c:pt>
                <c:pt idx="4">
                  <c:v>0.11899999999999999</c:v>
                </c:pt>
                <c:pt idx="5">
                  <c:v>0.128</c:v>
                </c:pt>
                <c:pt idx="6">
                  <c:v>6.6000000000000003E-2</c:v>
                </c:pt>
                <c:pt idx="7">
                  <c:v>0.112</c:v>
                </c:pt>
                <c:pt idx="8">
                  <c:v>9.0999999999999998E-2</c:v>
                </c:pt>
                <c:pt idx="9">
                  <c:v>0.188</c:v>
                </c:pt>
                <c:pt idx="10" formatCode="0%">
                  <c:v>0.25</c:v>
                </c:pt>
                <c:pt idx="11" formatCode="0%">
                  <c:v>0.15</c:v>
                </c:pt>
              </c:numCache>
            </c:numRef>
          </c:val>
        </c:ser>
        <c:dLbls>
          <c:showLegendKey val="0"/>
          <c:showVal val="0"/>
          <c:showCatName val="0"/>
          <c:showSerName val="0"/>
          <c:showPercent val="0"/>
          <c:showBubbleSize val="0"/>
        </c:dLbls>
        <c:gapWidth val="50"/>
        <c:overlap val="-27"/>
        <c:axId val="611595088"/>
        <c:axId val="611595480"/>
      </c:barChart>
      <c:catAx>
        <c:axId val="611595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zh-CN"/>
          </a:p>
        </c:txPr>
        <c:crossAx val="611595480"/>
        <c:crosses val="autoZero"/>
        <c:auto val="1"/>
        <c:lblAlgn val="ctr"/>
        <c:lblOffset val="100"/>
        <c:noMultiLvlLbl val="0"/>
      </c:catAx>
      <c:valAx>
        <c:axId val="611595480"/>
        <c:scaling>
          <c:orientation val="minMax"/>
        </c:scaling>
        <c:delete val="0"/>
        <c:axPos val="l"/>
        <c:majorGridlines>
          <c:spPr>
            <a:ln w="9525" cap="flat" cmpd="sng" algn="ctr">
              <a:solidFill>
                <a:schemeClr val="tx1">
                  <a:lumMod val="15000"/>
                  <a:lumOff val="85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zh-CN"/>
          </a:p>
        </c:txPr>
        <c:crossAx val="6115950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j-lt"/>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163A3-3DF0-4FA4-8270-69D6F9CF223B}" type="datetimeFigureOut">
              <a:rPr lang="zh-CN" altLang="en-US" smtClean="0"/>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6C4222-D7E6-4E66-BDA4-36DDFE70A15D}" type="slidenum">
              <a:rPr lang="zh-CN" altLang="en-US" smtClean="0"/>
              <a:t>‹#›</a:t>
            </a:fld>
            <a:endParaRPr lang="zh-CN" altLang="en-US"/>
          </a:p>
        </p:txBody>
      </p:sp>
    </p:spTree>
    <p:extLst>
      <p:ext uri="{BB962C8B-B14F-4D97-AF65-F5344CB8AC3E}">
        <p14:creationId xmlns:p14="http://schemas.microsoft.com/office/powerpoint/2010/main" val="2330440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a:t>
            </a:fld>
            <a:endParaRPr lang="zh-CN" altLang="en-US"/>
          </a:p>
        </p:txBody>
      </p:sp>
    </p:spTree>
    <p:extLst>
      <p:ext uri="{BB962C8B-B14F-4D97-AF65-F5344CB8AC3E}">
        <p14:creationId xmlns:p14="http://schemas.microsoft.com/office/powerpoint/2010/main" val="3652834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10</a:t>
            </a:fld>
            <a:endParaRPr lang="zh-CN" altLang="en-US"/>
          </a:p>
        </p:txBody>
      </p:sp>
    </p:spTree>
    <p:extLst>
      <p:ext uri="{BB962C8B-B14F-4D97-AF65-F5344CB8AC3E}">
        <p14:creationId xmlns:p14="http://schemas.microsoft.com/office/powerpoint/2010/main" val="3447962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11</a:t>
            </a:fld>
            <a:endParaRPr lang="zh-CN" altLang="en-US"/>
          </a:p>
        </p:txBody>
      </p:sp>
    </p:spTree>
    <p:extLst>
      <p:ext uri="{BB962C8B-B14F-4D97-AF65-F5344CB8AC3E}">
        <p14:creationId xmlns:p14="http://schemas.microsoft.com/office/powerpoint/2010/main" val="808023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12</a:t>
            </a:fld>
            <a:endParaRPr lang="zh-CN" altLang="en-US"/>
          </a:p>
        </p:txBody>
      </p:sp>
    </p:spTree>
    <p:extLst>
      <p:ext uri="{BB962C8B-B14F-4D97-AF65-F5344CB8AC3E}">
        <p14:creationId xmlns:p14="http://schemas.microsoft.com/office/powerpoint/2010/main" val="3033873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13</a:t>
            </a:fld>
            <a:endParaRPr lang="zh-CN" altLang="en-US"/>
          </a:p>
        </p:txBody>
      </p:sp>
    </p:spTree>
    <p:extLst>
      <p:ext uri="{BB962C8B-B14F-4D97-AF65-F5344CB8AC3E}">
        <p14:creationId xmlns:p14="http://schemas.microsoft.com/office/powerpoint/2010/main" val="3937257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14</a:t>
            </a:fld>
            <a:endParaRPr lang="zh-CN" altLang="en-US"/>
          </a:p>
        </p:txBody>
      </p:sp>
    </p:spTree>
    <p:extLst>
      <p:ext uri="{BB962C8B-B14F-4D97-AF65-F5344CB8AC3E}">
        <p14:creationId xmlns:p14="http://schemas.microsoft.com/office/powerpoint/2010/main" val="2402329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15</a:t>
            </a:fld>
            <a:endParaRPr lang="zh-CN" altLang="en-US"/>
          </a:p>
        </p:txBody>
      </p:sp>
    </p:spTree>
    <p:extLst>
      <p:ext uri="{BB962C8B-B14F-4D97-AF65-F5344CB8AC3E}">
        <p14:creationId xmlns:p14="http://schemas.microsoft.com/office/powerpoint/2010/main" val="2734847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16</a:t>
            </a:fld>
            <a:endParaRPr lang="zh-CN" altLang="en-US"/>
          </a:p>
        </p:txBody>
      </p:sp>
    </p:spTree>
    <p:extLst>
      <p:ext uri="{BB962C8B-B14F-4D97-AF65-F5344CB8AC3E}">
        <p14:creationId xmlns:p14="http://schemas.microsoft.com/office/powerpoint/2010/main" val="623828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17</a:t>
            </a:fld>
            <a:endParaRPr lang="zh-CN" altLang="en-US"/>
          </a:p>
        </p:txBody>
      </p:sp>
    </p:spTree>
    <p:extLst>
      <p:ext uri="{BB962C8B-B14F-4D97-AF65-F5344CB8AC3E}">
        <p14:creationId xmlns:p14="http://schemas.microsoft.com/office/powerpoint/2010/main" val="965402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18</a:t>
            </a:fld>
            <a:endParaRPr lang="zh-CN" altLang="en-US"/>
          </a:p>
        </p:txBody>
      </p:sp>
    </p:spTree>
    <p:extLst>
      <p:ext uri="{BB962C8B-B14F-4D97-AF65-F5344CB8AC3E}">
        <p14:creationId xmlns:p14="http://schemas.microsoft.com/office/powerpoint/2010/main" val="1708917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19</a:t>
            </a:fld>
            <a:endParaRPr lang="zh-CN" altLang="en-US"/>
          </a:p>
        </p:txBody>
      </p:sp>
    </p:spTree>
    <p:extLst>
      <p:ext uri="{BB962C8B-B14F-4D97-AF65-F5344CB8AC3E}">
        <p14:creationId xmlns:p14="http://schemas.microsoft.com/office/powerpoint/2010/main" val="614132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a:t>
            </a:fld>
            <a:endParaRPr lang="zh-CN" altLang="en-US"/>
          </a:p>
        </p:txBody>
      </p:sp>
    </p:spTree>
    <p:extLst>
      <p:ext uri="{BB962C8B-B14F-4D97-AF65-F5344CB8AC3E}">
        <p14:creationId xmlns:p14="http://schemas.microsoft.com/office/powerpoint/2010/main" val="534757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20</a:t>
            </a:fld>
            <a:endParaRPr lang="zh-CN" altLang="en-US"/>
          </a:p>
        </p:txBody>
      </p:sp>
    </p:spTree>
    <p:extLst>
      <p:ext uri="{BB962C8B-B14F-4D97-AF65-F5344CB8AC3E}">
        <p14:creationId xmlns:p14="http://schemas.microsoft.com/office/powerpoint/2010/main" val="2463876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21</a:t>
            </a:fld>
            <a:endParaRPr lang="zh-CN" altLang="en-US"/>
          </a:p>
        </p:txBody>
      </p:sp>
    </p:spTree>
    <p:extLst>
      <p:ext uri="{BB962C8B-B14F-4D97-AF65-F5344CB8AC3E}">
        <p14:creationId xmlns:p14="http://schemas.microsoft.com/office/powerpoint/2010/main" val="3154864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22</a:t>
            </a:fld>
            <a:endParaRPr lang="zh-CN" altLang="en-US"/>
          </a:p>
        </p:txBody>
      </p:sp>
    </p:spTree>
    <p:extLst>
      <p:ext uri="{BB962C8B-B14F-4D97-AF65-F5344CB8AC3E}">
        <p14:creationId xmlns:p14="http://schemas.microsoft.com/office/powerpoint/2010/main" val="33329323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23</a:t>
            </a:fld>
            <a:endParaRPr lang="zh-CN" altLang="en-US"/>
          </a:p>
        </p:txBody>
      </p:sp>
    </p:spTree>
    <p:extLst>
      <p:ext uri="{BB962C8B-B14F-4D97-AF65-F5344CB8AC3E}">
        <p14:creationId xmlns:p14="http://schemas.microsoft.com/office/powerpoint/2010/main" val="2999548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24</a:t>
            </a:fld>
            <a:endParaRPr lang="zh-CN" altLang="en-US"/>
          </a:p>
        </p:txBody>
      </p:sp>
    </p:spTree>
    <p:extLst>
      <p:ext uri="{BB962C8B-B14F-4D97-AF65-F5344CB8AC3E}">
        <p14:creationId xmlns:p14="http://schemas.microsoft.com/office/powerpoint/2010/main" val="3615533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25</a:t>
            </a:fld>
            <a:endParaRPr lang="zh-CN" altLang="en-US"/>
          </a:p>
        </p:txBody>
      </p:sp>
    </p:spTree>
    <p:extLst>
      <p:ext uri="{BB962C8B-B14F-4D97-AF65-F5344CB8AC3E}">
        <p14:creationId xmlns:p14="http://schemas.microsoft.com/office/powerpoint/2010/main" val="2450795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26</a:t>
            </a:fld>
            <a:endParaRPr lang="zh-CN" altLang="en-US"/>
          </a:p>
        </p:txBody>
      </p:sp>
    </p:spTree>
    <p:extLst>
      <p:ext uri="{BB962C8B-B14F-4D97-AF65-F5344CB8AC3E}">
        <p14:creationId xmlns:p14="http://schemas.microsoft.com/office/powerpoint/2010/main" val="2430325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27</a:t>
            </a:fld>
            <a:endParaRPr lang="zh-CN" altLang="en-US"/>
          </a:p>
        </p:txBody>
      </p:sp>
    </p:spTree>
    <p:extLst>
      <p:ext uri="{BB962C8B-B14F-4D97-AF65-F5344CB8AC3E}">
        <p14:creationId xmlns:p14="http://schemas.microsoft.com/office/powerpoint/2010/main" val="39221312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28</a:t>
            </a:fld>
            <a:endParaRPr lang="zh-CN" altLang="en-US"/>
          </a:p>
        </p:txBody>
      </p:sp>
    </p:spTree>
    <p:extLst>
      <p:ext uri="{BB962C8B-B14F-4D97-AF65-F5344CB8AC3E}">
        <p14:creationId xmlns:p14="http://schemas.microsoft.com/office/powerpoint/2010/main" val="181228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29</a:t>
            </a:fld>
            <a:endParaRPr lang="zh-CN" altLang="en-US"/>
          </a:p>
        </p:txBody>
      </p:sp>
    </p:spTree>
    <p:extLst>
      <p:ext uri="{BB962C8B-B14F-4D97-AF65-F5344CB8AC3E}">
        <p14:creationId xmlns:p14="http://schemas.microsoft.com/office/powerpoint/2010/main" val="4581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a:t>
            </a:fld>
            <a:endParaRPr lang="zh-CN" altLang="en-US"/>
          </a:p>
        </p:txBody>
      </p:sp>
    </p:spTree>
    <p:extLst>
      <p:ext uri="{BB962C8B-B14F-4D97-AF65-F5344CB8AC3E}">
        <p14:creationId xmlns:p14="http://schemas.microsoft.com/office/powerpoint/2010/main" val="13078908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30</a:t>
            </a:fld>
            <a:endParaRPr lang="zh-CN" altLang="en-US"/>
          </a:p>
        </p:txBody>
      </p:sp>
    </p:spTree>
    <p:extLst>
      <p:ext uri="{BB962C8B-B14F-4D97-AF65-F5344CB8AC3E}">
        <p14:creationId xmlns:p14="http://schemas.microsoft.com/office/powerpoint/2010/main" val="1800694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31</a:t>
            </a:fld>
            <a:endParaRPr lang="zh-CN" altLang="en-US"/>
          </a:p>
        </p:txBody>
      </p:sp>
    </p:spTree>
    <p:extLst>
      <p:ext uri="{BB962C8B-B14F-4D97-AF65-F5344CB8AC3E}">
        <p14:creationId xmlns:p14="http://schemas.microsoft.com/office/powerpoint/2010/main" val="5544615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32</a:t>
            </a:fld>
            <a:endParaRPr lang="zh-CN" altLang="en-US"/>
          </a:p>
        </p:txBody>
      </p:sp>
    </p:spTree>
    <p:extLst>
      <p:ext uri="{BB962C8B-B14F-4D97-AF65-F5344CB8AC3E}">
        <p14:creationId xmlns:p14="http://schemas.microsoft.com/office/powerpoint/2010/main" val="27028164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33</a:t>
            </a:fld>
            <a:endParaRPr lang="zh-CN" altLang="en-US"/>
          </a:p>
        </p:txBody>
      </p:sp>
    </p:spTree>
    <p:extLst>
      <p:ext uri="{BB962C8B-B14F-4D97-AF65-F5344CB8AC3E}">
        <p14:creationId xmlns:p14="http://schemas.microsoft.com/office/powerpoint/2010/main" val="23343590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34</a:t>
            </a:fld>
            <a:endParaRPr lang="zh-CN" altLang="en-US"/>
          </a:p>
        </p:txBody>
      </p:sp>
    </p:spTree>
    <p:extLst>
      <p:ext uri="{BB962C8B-B14F-4D97-AF65-F5344CB8AC3E}">
        <p14:creationId xmlns:p14="http://schemas.microsoft.com/office/powerpoint/2010/main" val="8628099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35</a:t>
            </a:fld>
            <a:endParaRPr lang="zh-CN" altLang="en-US"/>
          </a:p>
        </p:txBody>
      </p:sp>
    </p:spTree>
    <p:extLst>
      <p:ext uri="{BB962C8B-B14F-4D97-AF65-F5344CB8AC3E}">
        <p14:creationId xmlns:p14="http://schemas.microsoft.com/office/powerpoint/2010/main" val="2497255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36</a:t>
            </a:fld>
            <a:endParaRPr lang="zh-CN" altLang="en-US"/>
          </a:p>
        </p:txBody>
      </p:sp>
    </p:spTree>
    <p:extLst>
      <p:ext uri="{BB962C8B-B14F-4D97-AF65-F5344CB8AC3E}">
        <p14:creationId xmlns:p14="http://schemas.microsoft.com/office/powerpoint/2010/main" val="3473055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37</a:t>
            </a:fld>
            <a:endParaRPr lang="zh-CN" altLang="en-US"/>
          </a:p>
        </p:txBody>
      </p:sp>
    </p:spTree>
    <p:extLst>
      <p:ext uri="{BB962C8B-B14F-4D97-AF65-F5344CB8AC3E}">
        <p14:creationId xmlns:p14="http://schemas.microsoft.com/office/powerpoint/2010/main" val="29201374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38</a:t>
            </a:fld>
            <a:endParaRPr lang="zh-CN" altLang="en-US"/>
          </a:p>
        </p:txBody>
      </p:sp>
    </p:spTree>
    <p:extLst>
      <p:ext uri="{BB962C8B-B14F-4D97-AF65-F5344CB8AC3E}">
        <p14:creationId xmlns:p14="http://schemas.microsoft.com/office/powerpoint/2010/main" val="35755350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39</a:t>
            </a:fld>
            <a:endParaRPr lang="zh-CN" altLang="en-US"/>
          </a:p>
        </p:txBody>
      </p:sp>
    </p:spTree>
    <p:extLst>
      <p:ext uri="{BB962C8B-B14F-4D97-AF65-F5344CB8AC3E}">
        <p14:creationId xmlns:p14="http://schemas.microsoft.com/office/powerpoint/2010/main" val="3902878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4</a:t>
            </a:fld>
            <a:endParaRPr lang="zh-CN" altLang="en-US"/>
          </a:p>
        </p:txBody>
      </p:sp>
    </p:spTree>
    <p:extLst>
      <p:ext uri="{BB962C8B-B14F-4D97-AF65-F5344CB8AC3E}">
        <p14:creationId xmlns:p14="http://schemas.microsoft.com/office/powerpoint/2010/main" val="19793549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40</a:t>
            </a:fld>
            <a:endParaRPr lang="zh-CN" altLang="en-US"/>
          </a:p>
        </p:txBody>
      </p:sp>
    </p:spTree>
    <p:extLst>
      <p:ext uri="{BB962C8B-B14F-4D97-AF65-F5344CB8AC3E}">
        <p14:creationId xmlns:p14="http://schemas.microsoft.com/office/powerpoint/2010/main" val="27551489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41</a:t>
            </a:fld>
            <a:endParaRPr lang="zh-CN" altLang="en-US"/>
          </a:p>
        </p:txBody>
      </p:sp>
    </p:spTree>
    <p:extLst>
      <p:ext uri="{BB962C8B-B14F-4D97-AF65-F5344CB8AC3E}">
        <p14:creationId xmlns:p14="http://schemas.microsoft.com/office/powerpoint/2010/main" val="40680281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42</a:t>
            </a:fld>
            <a:endParaRPr lang="zh-CN" altLang="en-US"/>
          </a:p>
        </p:txBody>
      </p:sp>
    </p:spTree>
    <p:extLst>
      <p:ext uri="{BB962C8B-B14F-4D97-AF65-F5344CB8AC3E}">
        <p14:creationId xmlns:p14="http://schemas.microsoft.com/office/powerpoint/2010/main" val="11028329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43</a:t>
            </a:fld>
            <a:endParaRPr lang="zh-CN" altLang="en-US"/>
          </a:p>
        </p:txBody>
      </p:sp>
    </p:spTree>
    <p:extLst>
      <p:ext uri="{BB962C8B-B14F-4D97-AF65-F5344CB8AC3E}">
        <p14:creationId xmlns:p14="http://schemas.microsoft.com/office/powerpoint/2010/main" val="3638586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44</a:t>
            </a:fld>
            <a:endParaRPr lang="zh-CN" altLang="en-US"/>
          </a:p>
        </p:txBody>
      </p:sp>
    </p:spTree>
    <p:extLst>
      <p:ext uri="{BB962C8B-B14F-4D97-AF65-F5344CB8AC3E}">
        <p14:creationId xmlns:p14="http://schemas.microsoft.com/office/powerpoint/2010/main" val="4031268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5</a:t>
            </a:fld>
            <a:endParaRPr lang="zh-CN" altLang="en-US"/>
          </a:p>
        </p:txBody>
      </p:sp>
    </p:spTree>
    <p:extLst>
      <p:ext uri="{BB962C8B-B14F-4D97-AF65-F5344CB8AC3E}">
        <p14:creationId xmlns:p14="http://schemas.microsoft.com/office/powerpoint/2010/main" val="405217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6</a:t>
            </a:fld>
            <a:endParaRPr lang="zh-CN" altLang="en-US"/>
          </a:p>
        </p:txBody>
      </p:sp>
    </p:spTree>
    <p:extLst>
      <p:ext uri="{BB962C8B-B14F-4D97-AF65-F5344CB8AC3E}">
        <p14:creationId xmlns:p14="http://schemas.microsoft.com/office/powerpoint/2010/main" val="2101139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7</a:t>
            </a:fld>
            <a:endParaRPr lang="zh-CN" altLang="en-US"/>
          </a:p>
        </p:txBody>
      </p:sp>
    </p:spTree>
    <p:extLst>
      <p:ext uri="{BB962C8B-B14F-4D97-AF65-F5344CB8AC3E}">
        <p14:creationId xmlns:p14="http://schemas.microsoft.com/office/powerpoint/2010/main" val="1498310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8</a:t>
            </a:fld>
            <a:endParaRPr lang="zh-CN" altLang="en-US"/>
          </a:p>
        </p:txBody>
      </p:sp>
    </p:spTree>
    <p:extLst>
      <p:ext uri="{BB962C8B-B14F-4D97-AF65-F5344CB8AC3E}">
        <p14:creationId xmlns:p14="http://schemas.microsoft.com/office/powerpoint/2010/main" val="1945528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6C4222-D7E6-4E66-BDA4-36DDFE70A15D}" type="slidenum">
              <a:rPr lang="zh-CN" altLang="en-US" smtClean="0"/>
              <a:t>9</a:t>
            </a:fld>
            <a:endParaRPr lang="zh-CN" altLang="en-US"/>
          </a:p>
        </p:txBody>
      </p:sp>
    </p:spTree>
    <p:extLst>
      <p:ext uri="{BB962C8B-B14F-4D97-AF65-F5344CB8AC3E}">
        <p14:creationId xmlns:p14="http://schemas.microsoft.com/office/powerpoint/2010/main" val="3078754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A4B9EA5-AD12-4C4C-B06C-302881421F2F}" type="datetimeFigureOut">
              <a:rPr lang="zh-CN" altLang="en-US" smtClean="0"/>
              <a:t>2018/4/7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74E951A-5C44-4AA7-9056-AC8A4BE90C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11087819" y="291548"/>
            <a:ext cx="720000" cy="720000"/>
            <a:chOff x="10610742" y="198783"/>
            <a:chExt cx="720000" cy="720000"/>
          </a:xfrm>
        </p:grpSpPr>
        <p:sp>
          <p:nvSpPr>
            <p:cNvPr id="9" name="文本框 8"/>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0" name="矩形 9"/>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chart" Target="../charts/chart5.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chart" Target="../charts/char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chart" Target="../charts/chart13.xml"/></Relationships>
</file>

<file path=ppt/slides/_rels/slide2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6.GIF"/></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9.GIF"/><Relationship Id="rId7"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2.GIF"/><Relationship Id="rId5" Type="http://schemas.openxmlformats.org/officeDocument/2006/relationships/image" Target="../media/image31.GIF"/><Relationship Id="rId4" Type="http://schemas.openxmlformats.org/officeDocument/2006/relationships/image" Target="../media/image30.GI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39.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GIF"/><Relationship Id="rId5" Type="http://schemas.openxmlformats.org/officeDocument/2006/relationships/image" Target="../media/image7.png"/><Relationship Id="rId4" Type="http://schemas.openxmlformats.org/officeDocument/2006/relationships/image" Target="../media/image6.GIF"/></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0" y="1995054"/>
            <a:ext cx="12192000" cy="3117273"/>
          </a:xfrm>
          <a:prstGeom prst="ellipse">
            <a:avLst/>
          </a:prstGeom>
          <a:solidFill>
            <a:srgbClr val="C00000"/>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87018" y="2592053"/>
            <a:ext cx="9417964" cy="1015663"/>
          </a:xfrm>
          <a:prstGeom prst="rect">
            <a:avLst/>
          </a:prstGeom>
          <a:noFill/>
        </p:spPr>
        <p:txBody>
          <a:bodyPr wrap="none" rtlCol="0">
            <a:spAutoFit/>
          </a:bodyPr>
          <a:lstStyle/>
          <a:p>
            <a:pPr algn="ctr"/>
            <a:r>
              <a:rPr lang="zh-CN" altLang="en-US" sz="6000" b="1" dirty="0">
                <a:solidFill>
                  <a:schemeClr val="bg1"/>
                </a:solidFill>
                <a:latin typeface="微软雅黑" panose="020B0503020204020204" pitchFamily="34" charset="-122"/>
                <a:ea typeface="微软雅黑" panose="020B0503020204020204" pitchFamily="34" charset="-122"/>
              </a:rPr>
              <a:t>企业</a:t>
            </a:r>
            <a:r>
              <a:rPr lang="zh-CN" altLang="en-US" sz="6000" b="1" dirty="0" smtClean="0">
                <a:solidFill>
                  <a:schemeClr val="bg1"/>
                </a:solidFill>
                <a:latin typeface="微软雅黑" panose="020B0503020204020204" pitchFamily="34" charset="-122"/>
                <a:ea typeface="微软雅黑" panose="020B0503020204020204" pitchFamily="34" charset="-122"/>
              </a:rPr>
              <a:t>年度商务工作计划报告</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023123" y="3473241"/>
            <a:ext cx="8145756" cy="584775"/>
          </a:xfrm>
          <a:prstGeom prst="rect">
            <a:avLst/>
          </a:prstGeom>
        </p:spPr>
        <p:txBody>
          <a:bodyPr wrap="none">
            <a:spAutoFit/>
          </a:bodyPr>
          <a:lstStyle/>
          <a:p>
            <a:pPr algn="ctr"/>
            <a:r>
              <a:rPr lang="zh-CN" altLang="en-US" sz="3200" dirty="0" smtClean="0">
                <a:solidFill>
                  <a:schemeClr val="bg1"/>
                </a:solidFill>
                <a:latin typeface="Segoe UI Light" panose="020B0502040204020203" pitchFamily="34" charset="0"/>
                <a:cs typeface="Segoe UI Light" panose="020B0502040204020203" pitchFamily="34" charset="0"/>
              </a:rPr>
              <a:t>Annual business report on Internet technology</a:t>
            </a:r>
            <a:endParaRPr lang="zh-CN" altLang="en-US" sz="3200" dirty="0">
              <a:solidFill>
                <a:schemeClr val="bg1"/>
              </a:solidFill>
              <a:latin typeface="Segoe UI Light" panose="020B0502040204020203" pitchFamily="34" charset="0"/>
              <a:cs typeface="Segoe UI Light" panose="020B0502040204020203" pitchFamily="34" charset="0"/>
            </a:endParaRPr>
          </a:p>
        </p:txBody>
      </p:sp>
      <p:grpSp>
        <p:nvGrpSpPr>
          <p:cNvPr id="10" name="组合 9"/>
          <p:cNvGrpSpPr/>
          <p:nvPr/>
        </p:nvGrpSpPr>
        <p:grpSpPr>
          <a:xfrm>
            <a:off x="488139" y="255405"/>
            <a:ext cx="720000" cy="720000"/>
            <a:chOff x="10610742" y="198783"/>
            <a:chExt cx="720000" cy="720000"/>
          </a:xfrm>
        </p:grpSpPr>
        <p:sp>
          <p:nvSpPr>
            <p:cNvPr id="11" name="文本框 10"/>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2" name="矩形 11"/>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矩形 13"/>
          <p:cNvSpPr/>
          <p:nvPr/>
        </p:nvSpPr>
        <p:spPr>
          <a:xfrm>
            <a:off x="3048000" y="4920825"/>
            <a:ext cx="6096000" cy="526811"/>
          </a:xfrm>
          <a:prstGeom prst="rect">
            <a:avLst/>
          </a:prstGeom>
        </p:spPr>
        <p:txBody>
          <a:bodyPr>
            <a:spAutoFit/>
          </a:bodyPr>
          <a:lstStyle/>
          <a:p>
            <a:pPr algn="ct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点击此处添加内容点击此处添加内容点击此处添加内容。</a:t>
            </a:r>
          </a:p>
        </p:txBody>
      </p:sp>
      <p:sp>
        <p:nvSpPr>
          <p:cNvPr id="15" name="矩形 14"/>
          <p:cNvSpPr/>
          <p:nvPr/>
        </p:nvSpPr>
        <p:spPr>
          <a:xfrm>
            <a:off x="4904509" y="5659582"/>
            <a:ext cx="1191491" cy="235528"/>
          </a:xfrm>
          <a:prstGeom prst="rect">
            <a:avLst/>
          </a:prstGeom>
          <a:solidFill>
            <a:srgbClr val="FFC0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chemeClr val="tx1"/>
                </a:solidFill>
              </a:rPr>
              <a:t>报告人</a:t>
            </a:r>
            <a:endParaRPr lang="zh-CN" altLang="en-US" sz="1100" dirty="0">
              <a:solidFill>
                <a:schemeClr val="tx1"/>
              </a:solidFill>
            </a:endParaRPr>
          </a:p>
        </p:txBody>
      </p:sp>
      <p:sp>
        <p:nvSpPr>
          <p:cNvPr id="16" name="矩形 15"/>
          <p:cNvSpPr/>
          <p:nvPr/>
        </p:nvSpPr>
        <p:spPr>
          <a:xfrm>
            <a:off x="6096000" y="5659582"/>
            <a:ext cx="1233054" cy="235528"/>
          </a:xfrm>
          <a:prstGeom prst="rect">
            <a:avLst/>
          </a:prstGeom>
          <a:solidFill>
            <a:schemeClr val="bg1">
              <a:alpha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JING HAI</a:t>
            </a:r>
            <a:endParaRPr lang="zh-CN" altLang="en-US" sz="1200" dirty="0"/>
          </a:p>
        </p:txBody>
      </p:sp>
      <p:sp>
        <p:nvSpPr>
          <p:cNvPr id="18" name="文本框 17"/>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pic>
        <p:nvPicPr>
          <p:cNvPr id="19" name="Victory-Two Steps From Hel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7263064"/>
            <a:ext cx="609600" cy="609600"/>
          </a:xfrm>
          <a:prstGeom prst="rect">
            <a:avLst/>
          </a:prstGeom>
        </p:spPr>
      </p:pic>
      <p:sp>
        <p:nvSpPr>
          <p:cNvPr id="2" name="文本框 1"/>
          <p:cNvSpPr txBox="1"/>
          <p:nvPr/>
        </p:nvSpPr>
        <p:spPr>
          <a:xfrm>
            <a:off x="4976144" y="1046926"/>
            <a:ext cx="2239716" cy="1323439"/>
          </a:xfrm>
          <a:prstGeom prst="rect">
            <a:avLst/>
          </a:prstGeom>
          <a:noFill/>
        </p:spPr>
        <p:txBody>
          <a:bodyPr wrap="none" rtlCol="0">
            <a:spAutoFit/>
          </a:bodyPr>
          <a:lstStyle/>
          <a:p>
            <a:pPr algn="ctr"/>
            <a:r>
              <a:rPr lang="en-US" altLang="zh-CN" sz="8000" dirty="0" smtClean="0">
                <a:solidFill>
                  <a:schemeClr val="bg1"/>
                </a:solidFill>
                <a:latin typeface="Impact" panose="020B0806030902050204" pitchFamily="34" charset="0"/>
              </a:rPr>
              <a:t>20XX</a:t>
            </a:r>
            <a:endParaRPr lang="zh-CN" altLang="en-US" sz="80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par>
                                <p:cTn id="7" presetID="6" presetClass="emph" presetSubtype="0" fill="hold" grpId="0" nodeType="withEffect">
                                  <p:stCondLst>
                                    <p:cond delay="0"/>
                                  </p:stCondLst>
                                  <p:childTnLst>
                                    <p:animScale>
                                      <p:cBhvr>
                                        <p:cTn id="8" dur="5000" fill="hold"/>
                                        <p:tgtEl>
                                          <p:spTgt spid="7"/>
                                        </p:tgtEl>
                                      </p:cBhvr>
                                      <p:by x="150000" y="150000"/>
                                    </p:animScale>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1000"/>
                                  </p:stCondLst>
                                  <p:childTnLst>
                                    <p:animEffect transition="out" filter="fad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77">
                <p:cTn id="48" fill="hold" display="0">
                  <p:stCondLst>
                    <p:cond delay="indefinite"/>
                  </p:stCondLst>
                  <p:endCondLst>
                    <p:cond evt="onStopAudio" delay="0">
                      <p:tgtEl>
                        <p:sldTgt/>
                      </p:tgtEl>
                    </p:cond>
                  </p:endCondLst>
                </p:cTn>
                <p:tgtEl>
                  <p:spTgt spid="19"/>
                </p:tgtEl>
              </p:cMediaNode>
            </p:audio>
          </p:childTnLst>
        </p:cTn>
      </p:par>
    </p:tnLst>
    <p:bldLst>
      <p:bldP spid="7" grpId="0" animBg="1"/>
      <p:bldP spid="5" grpId="0"/>
      <p:bldP spid="6" grpId="0"/>
      <p:bldP spid="14" grpId="0"/>
      <p:bldP spid="15" grpId="0" animBg="1"/>
      <p:bldP spid="16" grpId="0" animBg="1"/>
      <p:bldP spid="18"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340886" cy="707886"/>
          </a:xfrm>
          <a:prstGeom prst="rect">
            <a:avLst/>
          </a:prstGeom>
        </p:spPr>
        <p:txBody>
          <a:bodyPr wrap="none">
            <a:spAutoFit/>
          </a:bodyPr>
          <a:lstStyle/>
          <a:p>
            <a:pPr marL="288290"/>
            <a:r>
              <a:rPr lang="zh-CN" altLang="en-US" sz="4000" b="1" dirty="0">
                <a:solidFill>
                  <a:schemeClr val="bg1"/>
                </a:solidFill>
                <a:latin typeface="微软雅黑" panose="020B0503020204020204" pitchFamily="34" charset="-122"/>
                <a:ea typeface="微软雅黑" panose="020B0503020204020204" pitchFamily="34" charset="-122"/>
              </a:rPr>
              <a:t>本季度</a:t>
            </a:r>
            <a:r>
              <a:rPr lang="zh-CN" altLang="en-US" sz="4000" b="1" dirty="0" smtClean="0">
                <a:solidFill>
                  <a:schemeClr val="bg1"/>
                </a:solidFill>
                <a:latin typeface="微软雅黑" panose="020B0503020204020204" pitchFamily="34" charset="-122"/>
                <a:ea typeface="微软雅黑" panose="020B0503020204020204" pitchFamily="34" charset="-122"/>
              </a:rPr>
              <a:t>销售情况</a:t>
            </a:r>
            <a:r>
              <a:rPr lang="en-US" altLang="zh-CN" sz="4000" b="1" dirty="0" smtClean="0">
                <a:solidFill>
                  <a:schemeClr val="bg1"/>
                </a:solidFill>
                <a:latin typeface="微软雅黑" panose="020B0503020204020204" pitchFamily="34" charset="-122"/>
                <a:ea typeface="微软雅黑" panose="020B0503020204020204" pitchFamily="34" charset="-122"/>
              </a:rPr>
              <a:t>(2/3)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2957861"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2018-QS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8" name="组合 7"/>
          <p:cNvGrpSpPr/>
          <p:nvPr/>
        </p:nvGrpSpPr>
        <p:grpSpPr>
          <a:xfrm rot="6772138">
            <a:off x="4088475" y="2055302"/>
            <a:ext cx="1904942" cy="1904942"/>
            <a:chOff x="1777447" y="2343979"/>
            <a:chExt cx="1905000" cy="1905000"/>
          </a:xfrm>
        </p:grpSpPr>
        <p:sp>
          <p:nvSpPr>
            <p:cNvPr id="9" name="KSO_Shape"/>
            <p:cNvSpPr/>
            <p:nvPr/>
          </p:nvSpPr>
          <p:spPr>
            <a:xfrm>
              <a:off x="1777447" y="2343979"/>
              <a:ext cx="1905000" cy="1905000"/>
            </a:xfrm>
            <a:prstGeom prst="blockArc">
              <a:avLst>
                <a:gd name="adj1" fmla="val 10800000"/>
                <a:gd name="adj2" fmla="val 18680326"/>
                <a:gd name="adj3" fmla="val 64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0" name="KSO_Shape"/>
            <p:cNvSpPr/>
            <p:nvPr/>
          </p:nvSpPr>
          <p:spPr>
            <a:xfrm rot="7945750">
              <a:off x="1777447" y="2343979"/>
              <a:ext cx="1905000" cy="1905000"/>
            </a:xfrm>
            <a:prstGeom prst="blockArc">
              <a:avLst>
                <a:gd name="adj1" fmla="val 10800000"/>
                <a:gd name="adj2" fmla="val 2786624"/>
                <a:gd name="adj3" fmla="val 6283"/>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grpSp>
        <p:nvGrpSpPr>
          <p:cNvPr id="11" name="组合 10"/>
          <p:cNvGrpSpPr/>
          <p:nvPr/>
        </p:nvGrpSpPr>
        <p:grpSpPr>
          <a:xfrm rot="6772138">
            <a:off x="4068597" y="4142458"/>
            <a:ext cx="1904942" cy="1904942"/>
            <a:chOff x="1777447" y="2343979"/>
            <a:chExt cx="1905000" cy="1905000"/>
          </a:xfrm>
        </p:grpSpPr>
        <p:sp>
          <p:nvSpPr>
            <p:cNvPr id="12" name="KSO_Shape"/>
            <p:cNvSpPr/>
            <p:nvPr/>
          </p:nvSpPr>
          <p:spPr>
            <a:xfrm>
              <a:off x="1777447" y="2343979"/>
              <a:ext cx="1905000" cy="1905000"/>
            </a:xfrm>
            <a:prstGeom prst="blockArc">
              <a:avLst>
                <a:gd name="adj1" fmla="val 14576637"/>
                <a:gd name="adj2" fmla="val 18680326"/>
                <a:gd name="adj3" fmla="val 64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3" name="KSO_Shape"/>
            <p:cNvSpPr/>
            <p:nvPr/>
          </p:nvSpPr>
          <p:spPr>
            <a:xfrm rot="7945750">
              <a:off x="1777447" y="2343979"/>
              <a:ext cx="1905000" cy="1905000"/>
            </a:xfrm>
            <a:prstGeom prst="blockArc">
              <a:avLst>
                <a:gd name="adj1" fmla="val 10800000"/>
                <a:gd name="adj2" fmla="val 6537078"/>
                <a:gd name="adj3" fmla="val 5758"/>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grpSp>
        <p:nvGrpSpPr>
          <p:cNvPr id="14" name="组合 13"/>
          <p:cNvGrpSpPr/>
          <p:nvPr/>
        </p:nvGrpSpPr>
        <p:grpSpPr>
          <a:xfrm rot="6772138">
            <a:off x="6228633" y="2055302"/>
            <a:ext cx="1904942" cy="1904942"/>
            <a:chOff x="1777447" y="2343979"/>
            <a:chExt cx="1905000" cy="1905000"/>
          </a:xfrm>
        </p:grpSpPr>
        <p:sp>
          <p:nvSpPr>
            <p:cNvPr id="15" name="KSO_Shape"/>
            <p:cNvSpPr/>
            <p:nvPr/>
          </p:nvSpPr>
          <p:spPr>
            <a:xfrm>
              <a:off x="1777447" y="2343979"/>
              <a:ext cx="1905000" cy="1905000"/>
            </a:xfrm>
            <a:prstGeom prst="blockArc">
              <a:avLst>
                <a:gd name="adj1" fmla="val 10800000"/>
                <a:gd name="adj2" fmla="val 16433668"/>
                <a:gd name="adj3" fmla="val 61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6" name="KSO_Shape"/>
            <p:cNvSpPr/>
            <p:nvPr/>
          </p:nvSpPr>
          <p:spPr>
            <a:xfrm rot="7945750">
              <a:off x="1777447" y="2343979"/>
              <a:ext cx="1905000" cy="1905000"/>
            </a:xfrm>
            <a:prstGeom prst="blockArc">
              <a:avLst>
                <a:gd name="adj1" fmla="val 8591552"/>
                <a:gd name="adj2" fmla="val 2786624"/>
                <a:gd name="adj3" fmla="val 6283"/>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grpSp>
        <p:nvGrpSpPr>
          <p:cNvPr id="17" name="组合 16"/>
          <p:cNvGrpSpPr/>
          <p:nvPr/>
        </p:nvGrpSpPr>
        <p:grpSpPr>
          <a:xfrm rot="6796545">
            <a:off x="6202651" y="4120006"/>
            <a:ext cx="1917152" cy="1910093"/>
            <a:chOff x="1765237" y="2343979"/>
            <a:chExt cx="1917210" cy="1910150"/>
          </a:xfrm>
        </p:grpSpPr>
        <p:sp>
          <p:nvSpPr>
            <p:cNvPr id="18" name="KSO_Shape"/>
            <p:cNvSpPr/>
            <p:nvPr/>
          </p:nvSpPr>
          <p:spPr>
            <a:xfrm>
              <a:off x="1765237" y="2349129"/>
              <a:ext cx="1905000" cy="1905000"/>
            </a:xfrm>
            <a:prstGeom prst="blockArc">
              <a:avLst>
                <a:gd name="adj1" fmla="val 8584689"/>
                <a:gd name="adj2" fmla="val 18606440"/>
                <a:gd name="adj3" fmla="val 67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sp>
          <p:nvSpPr>
            <p:cNvPr id="19" name="KSO_Shape"/>
            <p:cNvSpPr/>
            <p:nvPr/>
          </p:nvSpPr>
          <p:spPr>
            <a:xfrm rot="7945750">
              <a:off x="1777447" y="2343979"/>
              <a:ext cx="1905000" cy="1905000"/>
            </a:xfrm>
            <a:prstGeom prst="blockArc">
              <a:avLst>
                <a:gd name="adj1" fmla="val 10756655"/>
                <a:gd name="adj2" fmla="val 553262"/>
                <a:gd name="adj3" fmla="val 6421"/>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3800">
                <a:solidFill>
                  <a:schemeClr val="bg1"/>
                </a:solidFill>
              </a:endParaRPr>
            </a:p>
          </p:txBody>
        </p:sp>
      </p:grpSp>
      <p:sp>
        <p:nvSpPr>
          <p:cNvPr id="20" name="矩形 19"/>
          <p:cNvSpPr/>
          <p:nvPr/>
        </p:nvSpPr>
        <p:spPr>
          <a:xfrm>
            <a:off x="1754510" y="2547273"/>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1" name="矩形 20"/>
          <p:cNvSpPr/>
          <p:nvPr/>
        </p:nvSpPr>
        <p:spPr>
          <a:xfrm>
            <a:off x="1747885" y="4588048"/>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2" name="矩形 21"/>
          <p:cNvSpPr/>
          <p:nvPr/>
        </p:nvSpPr>
        <p:spPr>
          <a:xfrm>
            <a:off x="8294258" y="2547273"/>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3" name="矩形 22"/>
          <p:cNvSpPr/>
          <p:nvPr/>
        </p:nvSpPr>
        <p:spPr>
          <a:xfrm>
            <a:off x="8281005" y="4588048"/>
            <a:ext cx="2279306" cy="738664"/>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400" dirty="0">
              <a:solidFill>
                <a:schemeClr val="bg1"/>
              </a:solidFill>
            </a:endParaRPr>
          </a:p>
        </p:txBody>
      </p:sp>
      <p:sp>
        <p:nvSpPr>
          <p:cNvPr id="24" name="矩形 23"/>
          <p:cNvSpPr/>
          <p:nvPr/>
        </p:nvSpPr>
        <p:spPr>
          <a:xfrm>
            <a:off x="2056407" y="2074386"/>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5" name="矩形 24"/>
          <p:cNvSpPr/>
          <p:nvPr/>
        </p:nvSpPr>
        <p:spPr>
          <a:xfrm>
            <a:off x="1970269" y="4188045"/>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6" name="矩形 25"/>
          <p:cNvSpPr/>
          <p:nvPr/>
        </p:nvSpPr>
        <p:spPr>
          <a:xfrm>
            <a:off x="8390754" y="2074386"/>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7" name="矩形 26"/>
          <p:cNvSpPr/>
          <p:nvPr/>
        </p:nvSpPr>
        <p:spPr>
          <a:xfrm>
            <a:off x="8331123" y="4188045"/>
            <a:ext cx="1915909" cy="351956"/>
          </a:xfrm>
          <a:prstGeom prst="rect">
            <a:avLst/>
          </a:prstGeom>
        </p:spPr>
        <p:txBody>
          <a:bodyPr wrap="none">
            <a:spAutoFit/>
          </a:bodyPr>
          <a:lstStyle/>
          <a:p>
            <a:r>
              <a:rPr lang="zh-CN" altLang="en-US" sz="1685"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85" dirty="0">
              <a:solidFill>
                <a:schemeClr val="bg1"/>
              </a:solidFill>
            </a:endParaRPr>
          </a:p>
        </p:txBody>
      </p:sp>
      <p:sp>
        <p:nvSpPr>
          <p:cNvPr id="28" name="文本框 27"/>
          <p:cNvSpPr txBox="1"/>
          <p:nvPr/>
        </p:nvSpPr>
        <p:spPr>
          <a:xfrm>
            <a:off x="4410204" y="2537335"/>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30%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29" name="文本框 28"/>
          <p:cNvSpPr txBox="1"/>
          <p:nvPr/>
        </p:nvSpPr>
        <p:spPr>
          <a:xfrm>
            <a:off x="6532303" y="4611239"/>
            <a:ext cx="1311578"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48%</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0" name="文本框 29"/>
          <p:cNvSpPr txBox="1"/>
          <p:nvPr/>
        </p:nvSpPr>
        <p:spPr>
          <a:xfrm>
            <a:off x="4432593" y="4644367"/>
            <a:ext cx="1204177"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16%</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1" name="文本框 30"/>
          <p:cNvSpPr txBox="1"/>
          <p:nvPr/>
        </p:nvSpPr>
        <p:spPr>
          <a:xfrm>
            <a:off x="6523863" y="2570465"/>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20%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500"/>
                                        <p:tgtEl>
                                          <p:spTgt spid="2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heel(1)">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heel(1)">
                                      <p:cBhvr>
                                        <p:cTn id="47" dur="1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right)">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heel(1)">
                                      <p:cBhvr>
                                        <p:cTn id="67" dur="10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500"/>
                                        <p:tgtEl>
                                          <p:spTgt spid="23"/>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2000"/>
                                  </p:stCondLst>
                                  <p:childTnLst>
                                    <p:animEffect transition="out" filter="fade">
                                      <p:cBhvr>
                                        <p:cTn id="86" dur="500"/>
                                        <p:tgtEl>
                                          <p:spTgt spid="35"/>
                                        </p:tgtEl>
                                      </p:cBhvr>
                                    </p:animEffect>
                                    <p:set>
                                      <p:cBhvr>
                                        <p:cTn id="8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3" name="矩形 32"/>
          <p:cNvSpPr/>
          <p:nvPr/>
        </p:nvSpPr>
        <p:spPr>
          <a:xfrm>
            <a:off x="1184421" y="353101"/>
            <a:ext cx="5340886" cy="707886"/>
          </a:xfrm>
          <a:prstGeom prst="rect">
            <a:avLst/>
          </a:prstGeom>
        </p:spPr>
        <p:txBody>
          <a:bodyPr wrap="none">
            <a:spAutoFit/>
          </a:bodyPr>
          <a:lstStyle/>
          <a:p>
            <a:pPr marL="288290"/>
            <a:r>
              <a:rPr lang="zh-CN" altLang="en-US" sz="4000" b="1" dirty="0">
                <a:solidFill>
                  <a:schemeClr val="bg1"/>
                </a:solidFill>
                <a:latin typeface="微软雅黑" panose="020B0503020204020204" pitchFamily="34" charset="-122"/>
                <a:ea typeface="微软雅黑" panose="020B0503020204020204" pitchFamily="34" charset="-122"/>
              </a:rPr>
              <a:t>本季度</a:t>
            </a:r>
            <a:r>
              <a:rPr lang="zh-CN" altLang="en-US" sz="4000" b="1" dirty="0" smtClean="0">
                <a:solidFill>
                  <a:schemeClr val="bg1"/>
                </a:solidFill>
                <a:latin typeface="微软雅黑" panose="020B0503020204020204" pitchFamily="34" charset="-122"/>
                <a:ea typeface="微软雅黑" panose="020B0503020204020204" pitchFamily="34" charset="-122"/>
              </a:rPr>
              <a:t>销售情况</a:t>
            </a:r>
            <a:r>
              <a:rPr lang="en-US" altLang="zh-CN" sz="4000" b="1" dirty="0" smtClean="0">
                <a:solidFill>
                  <a:schemeClr val="bg1"/>
                </a:solidFill>
                <a:latin typeface="微软雅黑" panose="020B0503020204020204" pitchFamily="34" charset="-122"/>
                <a:ea typeface="微软雅黑" panose="020B0503020204020204" pitchFamily="34" charset="-122"/>
              </a:rPr>
              <a:t>(3/3)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921027" y="0"/>
            <a:ext cx="602974" cy="1729408"/>
            <a:chOff x="947530" y="0"/>
            <a:chExt cx="602974" cy="1729408"/>
          </a:xfrm>
        </p:grpSpPr>
        <p:cxnSp>
          <p:nvCxnSpPr>
            <p:cNvPr id="36" name="直接连接符 35"/>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91549" y="2915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9" name="矩形 38"/>
          <p:cNvSpPr/>
          <p:nvPr/>
        </p:nvSpPr>
        <p:spPr>
          <a:xfrm>
            <a:off x="1507095" y="964960"/>
            <a:ext cx="2957861"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2018-QS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43" name="组合 42"/>
          <p:cNvGrpSpPr/>
          <p:nvPr/>
        </p:nvGrpSpPr>
        <p:grpSpPr>
          <a:xfrm>
            <a:off x="1772360" y="2945091"/>
            <a:ext cx="3965842" cy="1200329"/>
            <a:chOff x="4820229" y="1497643"/>
            <a:chExt cx="3965962" cy="1200364"/>
          </a:xfrm>
        </p:grpSpPr>
        <p:grpSp>
          <p:nvGrpSpPr>
            <p:cNvPr id="44" name="组合 43"/>
            <p:cNvGrpSpPr/>
            <p:nvPr/>
          </p:nvGrpSpPr>
          <p:grpSpPr>
            <a:xfrm>
              <a:off x="5913536" y="1497643"/>
              <a:ext cx="2872655" cy="1200364"/>
              <a:chOff x="5913536" y="1497643"/>
              <a:chExt cx="2872655" cy="1200364"/>
            </a:xfrm>
          </p:grpSpPr>
          <p:sp>
            <p:nvSpPr>
              <p:cNvPr id="48" name="矩形 47"/>
              <p:cNvSpPr/>
              <p:nvPr/>
            </p:nvSpPr>
            <p:spPr>
              <a:xfrm>
                <a:off x="5980200" y="1497643"/>
                <a:ext cx="2805991" cy="1200364"/>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49" name="直接连接符 48"/>
              <p:cNvCxnSpPr/>
              <p:nvPr/>
            </p:nvCxnSpPr>
            <p:spPr>
              <a:xfrm>
                <a:off x="5913536" y="1546545"/>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grpSp>
          <p:nvGrpSpPr>
            <p:cNvPr id="45" name="组合 44"/>
            <p:cNvGrpSpPr>
              <a:grpSpLocks noChangeAspect="1"/>
            </p:cNvGrpSpPr>
            <p:nvPr/>
          </p:nvGrpSpPr>
          <p:grpSpPr>
            <a:xfrm>
              <a:off x="4820229" y="1626060"/>
              <a:ext cx="792000" cy="793009"/>
              <a:chOff x="2385391" y="1497496"/>
              <a:chExt cx="900000" cy="901147"/>
            </a:xfrm>
          </p:grpSpPr>
          <p:sp>
            <p:nvSpPr>
              <p:cNvPr id="46" name="椭圆 45"/>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47" name="文本框 46"/>
              <p:cNvSpPr txBox="1"/>
              <p:nvPr/>
            </p:nvSpPr>
            <p:spPr>
              <a:xfrm>
                <a:off x="2560639" y="1518838"/>
                <a:ext cx="576006" cy="804440"/>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A</a:t>
                </a:r>
                <a:endParaRPr lang="zh-CN" altLang="en-US" sz="4000" dirty="0">
                  <a:latin typeface="Segoe UI Light" panose="020B0502040204020203" pitchFamily="34" charset="0"/>
                  <a:cs typeface="Segoe UI Light" panose="020B0502040204020203" pitchFamily="34" charset="0"/>
                </a:endParaRPr>
              </a:p>
            </p:txBody>
          </p:sp>
        </p:grpSp>
      </p:grpSp>
      <p:grpSp>
        <p:nvGrpSpPr>
          <p:cNvPr id="50" name="组合 49"/>
          <p:cNvGrpSpPr/>
          <p:nvPr/>
        </p:nvGrpSpPr>
        <p:grpSpPr>
          <a:xfrm>
            <a:off x="1772359" y="4889546"/>
            <a:ext cx="4071855" cy="1200329"/>
            <a:chOff x="4820229" y="2608298"/>
            <a:chExt cx="4071980" cy="1200367"/>
          </a:xfrm>
        </p:grpSpPr>
        <p:sp>
          <p:nvSpPr>
            <p:cNvPr id="51" name="矩形 50"/>
            <p:cNvSpPr/>
            <p:nvPr/>
          </p:nvSpPr>
          <p:spPr>
            <a:xfrm>
              <a:off x="6007497" y="2608298"/>
              <a:ext cx="2884712" cy="120036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52" name="直接连接符 51"/>
            <p:cNvCxnSpPr/>
            <p:nvPr/>
          </p:nvCxnSpPr>
          <p:spPr>
            <a:xfrm>
              <a:off x="5913536" y="2659574"/>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nvGrpSpPr>
            <p:cNvPr id="53" name="组合 52"/>
            <p:cNvGrpSpPr>
              <a:grpSpLocks noChangeAspect="1"/>
            </p:cNvGrpSpPr>
            <p:nvPr/>
          </p:nvGrpSpPr>
          <p:grpSpPr>
            <a:xfrm>
              <a:off x="4820229" y="2734659"/>
              <a:ext cx="792000" cy="793009"/>
              <a:chOff x="2385391" y="1497496"/>
              <a:chExt cx="900000" cy="901147"/>
            </a:xfrm>
          </p:grpSpPr>
          <p:sp>
            <p:nvSpPr>
              <p:cNvPr id="54" name="椭圆 53"/>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55" name="文本框 54"/>
              <p:cNvSpPr txBox="1"/>
              <p:nvPr/>
            </p:nvSpPr>
            <p:spPr>
              <a:xfrm>
                <a:off x="2581857" y="1534348"/>
                <a:ext cx="526821" cy="804442"/>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B</a:t>
                </a:r>
                <a:endParaRPr lang="zh-CN" altLang="en-US" sz="4000" dirty="0">
                  <a:latin typeface="Segoe UI Light" panose="020B0502040204020203" pitchFamily="34" charset="0"/>
                  <a:cs typeface="Segoe UI Light" panose="020B0502040204020203" pitchFamily="34" charset="0"/>
                </a:endParaRPr>
              </a:p>
            </p:txBody>
          </p:sp>
        </p:grpSp>
      </p:grpSp>
      <p:grpSp>
        <p:nvGrpSpPr>
          <p:cNvPr id="56" name="组合 55"/>
          <p:cNvGrpSpPr/>
          <p:nvPr/>
        </p:nvGrpSpPr>
        <p:grpSpPr>
          <a:xfrm>
            <a:off x="6695391" y="2931839"/>
            <a:ext cx="3965842" cy="1200329"/>
            <a:chOff x="4820229" y="1484391"/>
            <a:chExt cx="3965962" cy="1200365"/>
          </a:xfrm>
        </p:grpSpPr>
        <p:grpSp>
          <p:nvGrpSpPr>
            <p:cNvPr id="57" name="组合 56"/>
            <p:cNvGrpSpPr/>
            <p:nvPr/>
          </p:nvGrpSpPr>
          <p:grpSpPr>
            <a:xfrm>
              <a:off x="5913536" y="1484391"/>
              <a:ext cx="2872655" cy="1200365"/>
              <a:chOff x="5913536" y="1484391"/>
              <a:chExt cx="2872655" cy="1200365"/>
            </a:xfrm>
          </p:grpSpPr>
          <p:sp>
            <p:nvSpPr>
              <p:cNvPr id="61" name="矩形 60"/>
              <p:cNvSpPr/>
              <p:nvPr/>
            </p:nvSpPr>
            <p:spPr>
              <a:xfrm>
                <a:off x="5980200" y="1484391"/>
                <a:ext cx="2805991" cy="12003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62" name="直接连接符 61"/>
              <p:cNvCxnSpPr/>
              <p:nvPr/>
            </p:nvCxnSpPr>
            <p:spPr>
              <a:xfrm>
                <a:off x="5913536" y="1546545"/>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grpSp>
          <p:nvGrpSpPr>
            <p:cNvPr id="58" name="组合 57"/>
            <p:cNvGrpSpPr>
              <a:grpSpLocks noChangeAspect="1"/>
            </p:cNvGrpSpPr>
            <p:nvPr/>
          </p:nvGrpSpPr>
          <p:grpSpPr>
            <a:xfrm>
              <a:off x="4820229" y="1626060"/>
              <a:ext cx="792000" cy="793009"/>
              <a:chOff x="2385391" y="1497496"/>
              <a:chExt cx="900000" cy="901147"/>
            </a:xfrm>
          </p:grpSpPr>
          <p:sp>
            <p:nvSpPr>
              <p:cNvPr id="59" name="椭圆 58"/>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60" name="文本框 59"/>
              <p:cNvSpPr txBox="1"/>
              <p:nvPr/>
            </p:nvSpPr>
            <p:spPr>
              <a:xfrm>
                <a:off x="2547402" y="1537103"/>
                <a:ext cx="572363" cy="804441"/>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C</a:t>
                </a:r>
                <a:endParaRPr lang="zh-CN" altLang="en-US" sz="4000" dirty="0">
                  <a:latin typeface="Segoe UI Light" panose="020B0502040204020203" pitchFamily="34" charset="0"/>
                  <a:cs typeface="Segoe UI Light" panose="020B0502040204020203" pitchFamily="34" charset="0"/>
                </a:endParaRPr>
              </a:p>
            </p:txBody>
          </p:sp>
        </p:grpSp>
      </p:grpSp>
      <p:grpSp>
        <p:nvGrpSpPr>
          <p:cNvPr id="63" name="组合 62"/>
          <p:cNvGrpSpPr/>
          <p:nvPr/>
        </p:nvGrpSpPr>
        <p:grpSpPr>
          <a:xfrm>
            <a:off x="6695393" y="4902797"/>
            <a:ext cx="4071855" cy="1200329"/>
            <a:chOff x="4820229" y="2621550"/>
            <a:chExt cx="4071980" cy="1200367"/>
          </a:xfrm>
        </p:grpSpPr>
        <p:sp>
          <p:nvSpPr>
            <p:cNvPr id="64" name="矩形 63"/>
            <p:cNvSpPr/>
            <p:nvPr/>
          </p:nvSpPr>
          <p:spPr>
            <a:xfrm>
              <a:off x="6007497" y="2621550"/>
              <a:ext cx="2884712" cy="120036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cxnSp>
          <p:nvCxnSpPr>
            <p:cNvPr id="65" name="直接连接符 64"/>
            <p:cNvCxnSpPr/>
            <p:nvPr/>
          </p:nvCxnSpPr>
          <p:spPr>
            <a:xfrm>
              <a:off x="5913536" y="2659574"/>
              <a:ext cx="0" cy="936000"/>
            </a:xfrm>
            <a:prstGeom prst="line">
              <a:avLst/>
            </a:prstGeom>
            <a:ln w="38100">
              <a:solidFill>
                <a:schemeClr val="bg1"/>
              </a:solidFill>
              <a:headEnd type="none"/>
            </a:ln>
          </p:spPr>
          <p:style>
            <a:lnRef idx="1">
              <a:schemeClr val="accent1"/>
            </a:lnRef>
            <a:fillRef idx="0">
              <a:schemeClr val="accent1"/>
            </a:fillRef>
            <a:effectRef idx="0">
              <a:schemeClr val="accent1"/>
            </a:effectRef>
            <a:fontRef idx="minor">
              <a:schemeClr val="tx1"/>
            </a:fontRef>
          </p:style>
        </p:cxnSp>
        <p:grpSp>
          <p:nvGrpSpPr>
            <p:cNvPr id="66" name="组合 65"/>
            <p:cNvGrpSpPr>
              <a:grpSpLocks noChangeAspect="1"/>
            </p:cNvGrpSpPr>
            <p:nvPr/>
          </p:nvGrpSpPr>
          <p:grpSpPr>
            <a:xfrm>
              <a:off x="4820229" y="2734659"/>
              <a:ext cx="792000" cy="793009"/>
              <a:chOff x="2385391" y="1497496"/>
              <a:chExt cx="900000" cy="901147"/>
            </a:xfrm>
          </p:grpSpPr>
          <p:sp>
            <p:nvSpPr>
              <p:cNvPr id="67" name="椭圆 66"/>
              <p:cNvSpPr/>
              <p:nvPr/>
            </p:nvSpPr>
            <p:spPr>
              <a:xfrm>
                <a:off x="2385391" y="1497496"/>
                <a:ext cx="900000" cy="90114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00">
                  <a:solidFill>
                    <a:schemeClr val="bg1"/>
                  </a:solidFill>
                </a:endParaRPr>
              </a:p>
            </p:txBody>
          </p:sp>
          <p:sp>
            <p:nvSpPr>
              <p:cNvPr id="68" name="文本框 67"/>
              <p:cNvSpPr txBox="1"/>
              <p:nvPr/>
            </p:nvSpPr>
            <p:spPr>
              <a:xfrm>
                <a:off x="2565002" y="1537553"/>
                <a:ext cx="603331" cy="804442"/>
              </a:xfrm>
              <a:prstGeom prst="rect">
                <a:avLst/>
              </a:prstGeom>
              <a:noFill/>
            </p:spPr>
            <p:txBody>
              <a:bodyPr wrap="none" rtlCol="0">
                <a:spAutoFit/>
              </a:bodyPr>
              <a:lstStyle/>
              <a:p>
                <a:pPr algn="ctr"/>
                <a:r>
                  <a:rPr lang="en-US" altLang="zh-CN" sz="4000" dirty="0">
                    <a:latin typeface="Segoe UI Light" panose="020B0502040204020203" pitchFamily="34" charset="0"/>
                    <a:cs typeface="Segoe UI Light" panose="020B0502040204020203" pitchFamily="34" charset="0"/>
                  </a:rPr>
                  <a:t>D</a:t>
                </a:r>
                <a:endParaRPr lang="zh-CN" altLang="en-US" sz="4000" dirty="0">
                  <a:latin typeface="Segoe UI Light" panose="020B0502040204020203" pitchFamily="34" charset="0"/>
                  <a:cs typeface="Segoe UI Light" panose="020B0502040204020203" pitchFamily="34" charset="0"/>
                </a:endParaRPr>
              </a:p>
            </p:txBody>
          </p:sp>
        </p:grpSp>
      </p:grpSp>
      <p:sp>
        <p:nvSpPr>
          <p:cNvPr id="69" name="矩形 68"/>
          <p:cNvSpPr/>
          <p:nvPr/>
        </p:nvSpPr>
        <p:spPr>
          <a:xfrm>
            <a:off x="2140736" y="1612819"/>
            <a:ext cx="7904414"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solidFill>
                <a:schemeClr val="bg1"/>
              </a:solidFill>
            </a:endParaRPr>
          </a:p>
        </p:txBody>
      </p:sp>
      <p:sp>
        <p:nvSpPr>
          <p:cNvPr id="70" name="矩形 69"/>
          <p:cNvSpPr/>
          <p:nvPr/>
        </p:nvSpPr>
        <p:spPr>
          <a:xfrm>
            <a:off x="2956459" y="2610455"/>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1" name="矩形 70"/>
          <p:cNvSpPr/>
          <p:nvPr/>
        </p:nvSpPr>
        <p:spPr>
          <a:xfrm>
            <a:off x="7948861" y="4547223"/>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2" name="矩形 71"/>
          <p:cNvSpPr/>
          <p:nvPr/>
        </p:nvSpPr>
        <p:spPr>
          <a:xfrm>
            <a:off x="3052466" y="4547223"/>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3" name="矩形 72"/>
          <p:cNvSpPr/>
          <p:nvPr/>
        </p:nvSpPr>
        <p:spPr>
          <a:xfrm>
            <a:off x="7852853" y="2610455"/>
            <a:ext cx="1620957"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74" name="文本框 73"/>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53" presetClass="entr" presetSubtype="16"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 calcmode="lin" valueType="num">
                                      <p:cBhvr>
                                        <p:cTn id="10" dur="500" fill="hold"/>
                                        <p:tgtEl>
                                          <p:spTgt spid="69"/>
                                        </p:tgtEl>
                                        <p:attrNameLst>
                                          <p:attrName>ppt_w</p:attrName>
                                        </p:attrNameLst>
                                      </p:cBhvr>
                                      <p:tavLst>
                                        <p:tav tm="0">
                                          <p:val>
                                            <p:fltVal val="0"/>
                                          </p:val>
                                        </p:tav>
                                        <p:tav tm="100000">
                                          <p:val>
                                            <p:strVal val="#ppt_w"/>
                                          </p:val>
                                        </p:tav>
                                      </p:tavLst>
                                    </p:anim>
                                    <p:anim calcmode="lin" valueType="num">
                                      <p:cBhvr>
                                        <p:cTn id="11" dur="500" fill="hold"/>
                                        <p:tgtEl>
                                          <p:spTgt spid="69"/>
                                        </p:tgtEl>
                                        <p:attrNameLst>
                                          <p:attrName>ppt_h</p:attrName>
                                        </p:attrNameLst>
                                      </p:cBhvr>
                                      <p:tavLst>
                                        <p:tav tm="0">
                                          <p:val>
                                            <p:fltVal val="0"/>
                                          </p:val>
                                        </p:tav>
                                        <p:tav tm="100000">
                                          <p:val>
                                            <p:strVal val="#ppt_h"/>
                                          </p:val>
                                        </p:tav>
                                      </p:tavLst>
                                    </p:anim>
                                    <p:animEffect transition="in" filter="fade">
                                      <p:cBhvr>
                                        <p:cTn id="12" dur="500"/>
                                        <p:tgtEl>
                                          <p:spTgt spid="6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right)">
                                      <p:cBhvr>
                                        <p:cTn id="15" dur="500"/>
                                        <p:tgtEl>
                                          <p:spTgt spid="70"/>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left)">
                                      <p:cBhvr>
                                        <p:cTn id="30" dur="500"/>
                                        <p:tgtEl>
                                          <p:spTgt spid="56"/>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wipe(right)">
                                      <p:cBhvr>
                                        <p:cTn id="33" dur="500"/>
                                        <p:tgtEl>
                                          <p:spTgt spid="73"/>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right)">
                                      <p:cBhvr>
                                        <p:cTn id="40" dur="500"/>
                                        <p:tgtEl>
                                          <p:spTgt spid="7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0" nodeType="clickEffect">
                                  <p:stCondLst>
                                    <p:cond delay="2000"/>
                                  </p:stCondLst>
                                  <p:childTnLst>
                                    <p:animEffect transition="out" filter="fade">
                                      <p:cBhvr>
                                        <p:cTn id="44" dur="500"/>
                                        <p:tgtEl>
                                          <p:spTgt spid="74"/>
                                        </p:tgtEl>
                                      </p:cBhvr>
                                    </p:animEffect>
                                    <p:set>
                                      <p:cBhvr>
                                        <p:cTn id="45" dur="1" fill="hold">
                                          <p:stCondLst>
                                            <p:cond delay="499"/>
                                          </p:stCondLst>
                                        </p:cTn>
                                        <p:tgtEl>
                                          <p:spTgt spid="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9" grpId="0"/>
      <p:bldP spid="70" grpId="0"/>
      <p:bldP spid="71" grpId="0"/>
      <p:bldP spid="72" grpId="0"/>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3170374" y="1746386"/>
            <a:ext cx="2180404"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02</a:t>
            </a:r>
            <a:endParaRPr lang="zh-CN" altLang="en-US" sz="15000" dirty="0">
              <a:latin typeface="Impact" panose="020B0806030902050204" pitchFamily="34" charset="0"/>
            </a:endParaRPr>
          </a:p>
        </p:txBody>
      </p:sp>
      <p:sp>
        <p:nvSpPr>
          <p:cNvPr id="5" name="矩形 4"/>
          <p:cNvSpPr/>
          <p:nvPr/>
        </p:nvSpPr>
        <p:spPr>
          <a:xfrm>
            <a:off x="5418203" y="3037716"/>
            <a:ext cx="5314275"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产品分类销售情况介绍</a:t>
            </a:r>
          </a:p>
        </p:txBody>
      </p:sp>
      <p:cxnSp>
        <p:nvCxnSpPr>
          <p:cNvPr id="6" name="直接连接符 5"/>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418204" y="38298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223195" y="3887064"/>
            <a:ext cx="3868623" cy="369332"/>
          </a:xfrm>
          <a:prstGeom prst="rect">
            <a:avLst/>
          </a:prstGeom>
        </p:spPr>
        <p:txBody>
          <a:bodyPr wrap="none">
            <a:spAutoFit/>
          </a:bodyPr>
          <a:lstStyle/>
          <a:p>
            <a:r>
              <a:rPr lang="en-US" altLang="zh-CN" dirty="0" smtClean="0">
                <a:latin typeface="Segoe UI Light" panose="020B0502040204020203" pitchFamily="34" charset="0"/>
                <a:cs typeface="Segoe UI Light" panose="020B0502040204020203" pitchFamily="34" charset="0"/>
              </a:rPr>
              <a:t>I</a:t>
            </a:r>
            <a:r>
              <a:rPr lang="zh-CN" altLang="en-US" dirty="0" smtClean="0">
                <a:latin typeface="Segoe UI Light" panose="020B0502040204020203" pitchFamily="34" charset="0"/>
                <a:cs typeface="Segoe UI Light" panose="020B0502040204020203" pitchFamily="34" charset="0"/>
              </a:rPr>
              <a:t>ntroduction </a:t>
            </a:r>
            <a:r>
              <a:rPr lang="zh-CN" altLang="en-US" dirty="0">
                <a:latin typeface="Segoe UI Light" panose="020B0502040204020203" pitchFamily="34" charset="0"/>
                <a:cs typeface="Segoe UI Light" panose="020B0502040204020203" pitchFamily="34" charset="0"/>
              </a:rPr>
              <a:t>of product category sales</a:t>
            </a:r>
          </a:p>
        </p:txBody>
      </p:sp>
      <p:sp>
        <p:nvSpPr>
          <p:cNvPr id="14" name="文本框 13"/>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21"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1000"/>
                                        <p:tgtEl>
                                          <p:spTgt spid="8"/>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2000"/>
                                  </p:stCondLst>
                                  <p:childTnLst>
                                    <p:animEffect transition="out" filter="fade">
                                      <p:cBhvr>
                                        <p:cTn id="38" dur="500"/>
                                        <p:tgtEl>
                                          <p:spTgt spid="14"/>
                                        </p:tgtEl>
                                      </p:cBhvr>
                                    </p:animEffect>
                                    <p:set>
                                      <p:cBhvr>
                                        <p:cTn id="3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(1/5)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p>
        </p:txBody>
      </p:sp>
      <p:sp>
        <p:nvSpPr>
          <p:cNvPr id="12" name="矩形 11"/>
          <p:cNvSpPr/>
          <p:nvPr/>
        </p:nvSpPr>
        <p:spPr>
          <a:xfrm>
            <a:off x="3769967" y="1883845"/>
            <a:ext cx="2326033"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8341828" y="1883845"/>
            <a:ext cx="2318014"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532161" y="4025401"/>
            <a:ext cx="2237806"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6120063" y="4025401"/>
            <a:ext cx="2253847" cy="21495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6" name="组合 15"/>
          <p:cNvGrpSpPr/>
          <p:nvPr/>
        </p:nvGrpSpPr>
        <p:grpSpPr>
          <a:xfrm>
            <a:off x="1532160" y="1883845"/>
            <a:ext cx="2414265" cy="2149577"/>
            <a:chOff x="1532021" y="1636297"/>
            <a:chExt cx="2414338" cy="2149642"/>
          </a:xfrm>
        </p:grpSpPr>
        <p:sp>
          <p:nvSpPr>
            <p:cNvPr id="17" name="矩形 16"/>
            <p:cNvSpPr/>
            <p:nvPr/>
          </p:nvSpPr>
          <p:spPr>
            <a:xfrm>
              <a:off x="1532021" y="1636297"/>
              <a:ext cx="2245895" cy="21496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等腰三角形 17"/>
            <p:cNvSpPr/>
            <p:nvPr/>
          </p:nvSpPr>
          <p:spPr>
            <a:xfrm rot="5400000">
              <a:off x="3568359" y="1906487"/>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9" name="组合 18"/>
          <p:cNvGrpSpPr/>
          <p:nvPr/>
        </p:nvGrpSpPr>
        <p:grpSpPr>
          <a:xfrm>
            <a:off x="6096001" y="1883845"/>
            <a:ext cx="2449136" cy="2149577"/>
            <a:chOff x="6096001" y="1636297"/>
            <a:chExt cx="2449211" cy="2149642"/>
          </a:xfrm>
        </p:grpSpPr>
        <p:sp>
          <p:nvSpPr>
            <p:cNvPr id="20" name="矩形 19"/>
            <p:cNvSpPr/>
            <p:nvPr/>
          </p:nvSpPr>
          <p:spPr>
            <a:xfrm>
              <a:off x="6096001" y="1636297"/>
              <a:ext cx="2269958" cy="214964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等腰三角形 20"/>
            <p:cNvSpPr/>
            <p:nvPr/>
          </p:nvSpPr>
          <p:spPr>
            <a:xfrm rot="5400000">
              <a:off x="8167212" y="1906487"/>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2" name="组合 21"/>
          <p:cNvGrpSpPr/>
          <p:nvPr/>
        </p:nvGrpSpPr>
        <p:grpSpPr>
          <a:xfrm>
            <a:off x="3601530" y="4025401"/>
            <a:ext cx="2526553" cy="2149577"/>
            <a:chOff x="3601453" y="3777919"/>
            <a:chExt cx="2526631" cy="2149642"/>
          </a:xfrm>
        </p:grpSpPr>
        <p:sp>
          <p:nvSpPr>
            <p:cNvPr id="23" name="矩形 22"/>
            <p:cNvSpPr/>
            <p:nvPr/>
          </p:nvSpPr>
          <p:spPr>
            <a:xfrm>
              <a:off x="3769896" y="3777919"/>
              <a:ext cx="2358188" cy="214964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16200000">
              <a:off x="3403453" y="4078908"/>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5" name="组合 24"/>
          <p:cNvGrpSpPr/>
          <p:nvPr/>
        </p:nvGrpSpPr>
        <p:grpSpPr>
          <a:xfrm>
            <a:off x="8197450" y="4025401"/>
            <a:ext cx="2462390" cy="2149577"/>
            <a:chOff x="8197515" y="3777919"/>
            <a:chExt cx="2462465" cy="2149642"/>
          </a:xfrm>
        </p:grpSpPr>
        <p:sp>
          <p:nvSpPr>
            <p:cNvPr id="26" name="矩形 25"/>
            <p:cNvSpPr/>
            <p:nvPr/>
          </p:nvSpPr>
          <p:spPr>
            <a:xfrm>
              <a:off x="8357938" y="3777919"/>
              <a:ext cx="2302042" cy="214964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16200000">
              <a:off x="7999515" y="4078910"/>
              <a:ext cx="576000" cy="1800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8" name="矩形 27"/>
          <p:cNvSpPr/>
          <p:nvPr/>
        </p:nvSpPr>
        <p:spPr>
          <a:xfrm>
            <a:off x="4077407" y="2433829"/>
            <a:ext cx="190976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29" name="矩形 28"/>
          <p:cNvSpPr/>
          <p:nvPr/>
        </p:nvSpPr>
        <p:spPr>
          <a:xfrm>
            <a:off x="4077407" y="3195806"/>
            <a:ext cx="192316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0" name="矩形 29"/>
          <p:cNvSpPr/>
          <p:nvPr/>
        </p:nvSpPr>
        <p:spPr>
          <a:xfrm>
            <a:off x="1676537" y="4676773"/>
            <a:ext cx="1989159"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1" name="矩形 30"/>
          <p:cNvSpPr/>
          <p:nvPr/>
        </p:nvSpPr>
        <p:spPr>
          <a:xfrm>
            <a:off x="1676537" y="5358541"/>
            <a:ext cx="1989159"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2" name="矩形 31"/>
          <p:cNvSpPr/>
          <p:nvPr/>
        </p:nvSpPr>
        <p:spPr>
          <a:xfrm>
            <a:off x="6312566" y="4708855"/>
            <a:ext cx="1989159" cy="646331"/>
          </a:xfrm>
          <a:prstGeom prst="rect">
            <a:avLst/>
          </a:prstGeom>
        </p:spPr>
        <p:txBody>
          <a:bodyPr wrap="squar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点击此处添加内容点击此处添加内容点击此处添加内容点击此处添加内容</a:t>
            </a:r>
          </a:p>
        </p:txBody>
      </p:sp>
      <p:sp>
        <p:nvSpPr>
          <p:cNvPr id="33" name="矩形 32"/>
          <p:cNvSpPr/>
          <p:nvPr/>
        </p:nvSpPr>
        <p:spPr>
          <a:xfrm>
            <a:off x="6312566" y="5390624"/>
            <a:ext cx="1989159" cy="646331"/>
          </a:xfrm>
          <a:prstGeom prst="rect">
            <a:avLst/>
          </a:prstGeom>
        </p:spPr>
        <p:txBody>
          <a:bodyPr wrap="squar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点击此处添加内容点击此处添加内容点击此处添加内容点击此处添加内容</a:t>
            </a:r>
          </a:p>
        </p:txBody>
      </p:sp>
      <p:sp>
        <p:nvSpPr>
          <p:cNvPr id="34" name="文本框 33"/>
          <p:cNvSpPr txBox="1"/>
          <p:nvPr/>
        </p:nvSpPr>
        <p:spPr>
          <a:xfrm>
            <a:off x="3968795" y="2105934"/>
            <a:ext cx="668773" cy="308674"/>
          </a:xfrm>
          <a:prstGeom prst="rect">
            <a:avLst/>
          </a:prstGeom>
          <a:noFill/>
        </p:spPr>
        <p:txBody>
          <a:bodyPr wrap="none" rtlCol="0">
            <a:spAutoFit/>
          </a:bodyPr>
          <a:lstStyle/>
          <a:p>
            <a:r>
              <a:rPr lang="zh-CN" altLang="en-US"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产品</a:t>
            </a:r>
            <a:r>
              <a:rPr lang="en-US" altLang="zh-CN"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 </a:t>
            </a:r>
            <a:r>
              <a:rPr lang="en-US" altLang="zh-CN"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1</a:t>
            </a:r>
            <a:endParaRPr lang="zh-CN" altLang="en-US"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36" name="文本框 35"/>
          <p:cNvSpPr txBox="1"/>
          <p:nvPr/>
        </p:nvSpPr>
        <p:spPr>
          <a:xfrm>
            <a:off x="7152165" y="4252786"/>
            <a:ext cx="692818" cy="308674"/>
          </a:xfrm>
          <a:prstGeom prst="rect">
            <a:avLst/>
          </a:prstGeom>
          <a:noFill/>
        </p:spPr>
        <p:txBody>
          <a:bodyPr wrap="none" rtlCol="0">
            <a:spAutoFit/>
          </a:bodyPr>
          <a:lstStyle/>
          <a:p>
            <a:r>
              <a:rPr lang="zh-CN" altLang="en-US" sz="1405" b="1" dirty="0" smtClean="0">
                <a:solidFill>
                  <a:schemeClr val="bg1"/>
                </a:solidFill>
                <a:latin typeface="Segoe UI Light" panose="020B0502040204020203" pitchFamily="34" charset="0"/>
                <a:cs typeface="Segoe UI Light" panose="020B0502040204020203" pitchFamily="34" charset="0"/>
              </a:rPr>
              <a:t>产品 </a:t>
            </a:r>
            <a:r>
              <a:rPr lang="en-US" altLang="zh-CN" sz="1405" b="1" dirty="0" smtClean="0">
                <a:solidFill>
                  <a:schemeClr val="bg1"/>
                </a:solidFill>
                <a:latin typeface="Segoe UI Light" panose="020B0502040204020203" pitchFamily="34" charset="0"/>
                <a:cs typeface="Segoe UI Light" panose="020B0502040204020203" pitchFamily="34" charset="0"/>
              </a:rPr>
              <a:t>4</a:t>
            </a:r>
            <a:endParaRPr lang="zh-CN" altLang="en-US" sz="1405" b="1" dirty="0">
              <a:solidFill>
                <a:schemeClr val="bg1"/>
              </a:solidFill>
              <a:latin typeface="Segoe UI Light" panose="020B0502040204020203" pitchFamily="34" charset="0"/>
              <a:cs typeface="Segoe UI Light" panose="020B0502040204020203" pitchFamily="34" charset="0"/>
            </a:endParaRPr>
          </a:p>
        </p:txBody>
      </p:sp>
      <p:sp>
        <p:nvSpPr>
          <p:cNvPr id="37" name="文本框 36"/>
          <p:cNvSpPr txBox="1"/>
          <p:nvPr/>
        </p:nvSpPr>
        <p:spPr>
          <a:xfrm>
            <a:off x="2497431" y="4252786"/>
            <a:ext cx="700833" cy="308674"/>
          </a:xfrm>
          <a:prstGeom prst="rect">
            <a:avLst/>
          </a:prstGeom>
          <a:noFill/>
        </p:spPr>
        <p:txBody>
          <a:bodyPr wrap="none" rtlCol="0">
            <a:spAutoFit/>
          </a:bodyPr>
          <a:lstStyle/>
          <a:p>
            <a:r>
              <a:rPr lang="zh-CN" altLang="en-US"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产品 </a:t>
            </a:r>
            <a:r>
              <a:rPr lang="en-US" altLang="zh-CN"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3</a:t>
            </a:r>
            <a:endParaRPr lang="zh-CN" altLang="en-US"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38" name="矩形 37"/>
          <p:cNvSpPr/>
          <p:nvPr/>
        </p:nvSpPr>
        <p:spPr>
          <a:xfrm>
            <a:off x="8684985" y="2442199"/>
            <a:ext cx="1909766"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9" name="矩形 38"/>
          <p:cNvSpPr/>
          <p:nvPr/>
        </p:nvSpPr>
        <p:spPr>
          <a:xfrm>
            <a:off x="8684985" y="3204176"/>
            <a:ext cx="192316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40" name="文本框 39"/>
          <p:cNvSpPr txBox="1"/>
          <p:nvPr/>
        </p:nvSpPr>
        <p:spPr>
          <a:xfrm>
            <a:off x="8576373" y="2114304"/>
            <a:ext cx="700833" cy="308674"/>
          </a:xfrm>
          <a:prstGeom prst="rect">
            <a:avLst/>
          </a:prstGeom>
          <a:noFill/>
        </p:spPr>
        <p:txBody>
          <a:bodyPr wrap="none" rtlCol="0">
            <a:spAutoFit/>
          </a:bodyPr>
          <a:lstStyle/>
          <a:p>
            <a:r>
              <a:rPr lang="zh-CN" altLang="en-US"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产品 </a:t>
            </a:r>
            <a:r>
              <a:rPr lang="en-US" altLang="zh-CN" sz="1405" b="1" dirty="0" smtClean="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rPr>
              <a:t>2</a:t>
            </a:r>
            <a:endParaRPr lang="zh-CN" altLang="en-US" sz="1405" b="1" dirty="0">
              <a:solidFill>
                <a:schemeClr val="bg1"/>
              </a:solidFill>
              <a:latin typeface="微软雅黑 Light" panose="020B0502040204020203" pitchFamily="34" charset="-122"/>
              <a:ea typeface="微软雅黑 Light" panose="020B0502040204020203" pitchFamily="34" charset="-122"/>
              <a:cs typeface="Segoe UI Light" panose="020B0502040204020203" pitchFamily="34" charset="0"/>
            </a:endParaRPr>
          </a:p>
        </p:txBody>
      </p:sp>
      <p:sp>
        <p:nvSpPr>
          <p:cNvPr id="45" name="文本框 44"/>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upRigh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3"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trips(upRigh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9"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strips(upLeft)">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500"/>
                                        <p:tgtEl>
                                          <p:spTgt spid="14"/>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right)">
                                      <p:cBhvr>
                                        <p:cTn id="58" dur="500"/>
                                        <p:tgtEl>
                                          <p:spTgt spid="3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right)">
                                      <p:cBhvr>
                                        <p:cTn id="61" dur="500"/>
                                        <p:tgtEl>
                                          <p:spTgt spid="3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right)">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9"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strips(upLeft)">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right)">
                                      <p:cBhvr>
                                        <p:cTn id="74" dur="500"/>
                                        <p:tgtEl>
                                          <p:spTgt spid="15"/>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right)">
                                      <p:cBhvr>
                                        <p:cTn id="77" dur="500"/>
                                        <p:tgtEl>
                                          <p:spTgt spid="36"/>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right)">
                                      <p:cBhvr>
                                        <p:cTn id="80" dur="500"/>
                                        <p:tgtEl>
                                          <p:spTgt spid="32"/>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right)">
                                      <p:cBhvr>
                                        <p:cTn id="83" dur="500"/>
                                        <p:tgtEl>
                                          <p:spTgt spid="33"/>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grpId="0" nodeType="clickEffect">
                                  <p:stCondLst>
                                    <p:cond delay="2000"/>
                                  </p:stCondLst>
                                  <p:childTnLst>
                                    <p:animEffect transition="out" filter="fade">
                                      <p:cBhvr>
                                        <p:cTn id="87" dur="500"/>
                                        <p:tgtEl>
                                          <p:spTgt spid="45"/>
                                        </p:tgtEl>
                                      </p:cBhvr>
                                    </p:animEffect>
                                    <p:set>
                                      <p:cBhvr>
                                        <p:cTn id="88" dur="1" fill="hold">
                                          <p:stCondLst>
                                            <p:cond delay="4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28" grpId="0"/>
      <p:bldP spid="29" grpId="0"/>
      <p:bldP spid="30" grpId="0"/>
      <p:bldP spid="31" grpId="0"/>
      <p:bldP spid="32" grpId="0"/>
      <p:bldP spid="33" grpId="0"/>
      <p:bldP spid="34" grpId="0"/>
      <p:bldP spid="36" grpId="0"/>
      <p:bldP spid="37" grpId="0"/>
      <p:bldP spid="38" grpId="0"/>
      <p:bldP spid="39" grpId="0"/>
      <p:bldP spid="40"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(2/5)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p>
        </p:txBody>
      </p:sp>
      <p:grpSp>
        <p:nvGrpSpPr>
          <p:cNvPr id="12" name="组合 11"/>
          <p:cNvGrpSpPr/>
          <p:nvPr/>
        </p:nvGrpSpPr>
        <p:grpSpPr>
          <a:xfrm>
            <a:off x="813722" y="2105019"/>
            <a:ext cx="4915085" cy="3566911"/>
            <a:chOff x="1517172" y="2608997"/>
            <a:chExt cx="4353262" cy="3191301"/>
          </a:xfrm>
        </p:grpSpPr>
        <p:sp>
          <p:nvSpPr>
            <p:cNvPr id="13" name="六边形 12"/>
            <p:cNvSpPr/>
            <p:nvPr/>
          </p:nvSpPr>
          <p:spPr>
            <a:xfrm>
              <a:off x="1795191" y="2873990"/>
              <a:ext cx="3843900" cy="2661314"/>
            </a:xfrm>
            <a:prstGeom prst="hexagon">
              <a:avLst>
                <a:gd name="adj" fmla="val 7564"/>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1517172" y="2608997"/>
              <a:ext cx="4353262" cy="3191301"/>
            </a:xfrm>
            <a:prstGeom prst="hexagon">
              <a:avLst>
                <a:gd name="adj" fmla="val 7564"/>
                <a:gd name="vf" fmla="val 115470"/>
              </a:avLst>
            </a:prstGeom>
            <a:noFill/>
            <a:ln>
              <a:solidFill>
                <a:schemeClr val="bg1"/>
              </a:solidFill>
              <a:prstDash val="dash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六边形 14"/>
          <p:cNvSpPr/>
          <p:nvPr/>
        </p:nvSpPr>
        <p:spPr>
          <a:xfrm>
            <a:off x="6998917" y="1729112"/>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6" name="六边形 15"/>
          <p:cNvSpPr/>
          <p:nvPr/>
        </p:nvSpPr>
        <p:spPr>
          <a:xfrm>
            <a:off x="6998917" y="2859602"/>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7" name="六边形 16"/>
          <p:cNvSpPr/>
          <p:nvPr/>
        </p:nvSpPr>
        <p:spPr>
          <a:xfrm>
            <a:off x="6998917" y="3976444"/>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8" name="六边形 17"/>
          <p:cNvSpPr/>
          <p:nvPr/>
        </p:nvSpPr>
        <p:spPr>
          <a:xfrm>
            <a:off x="6998917" y="5106933"/>
            <a:ext cx="4353641" cy="982640"/>
          </a:xfrm>
          <a:prstGeom prst="hexagon">
            <a:avLst>
              <a:gd name="adj" fmla="val 7564"/>
              <a:gd name="vf" fmla="val 115470"/>
            </a:avLst>
          </a:prstGeom>
          <a:solidFill>
            <a:schemeClr val="bg1">
              <a:alpha val="70000"/>
            </a:schemeClr>
          </a:solidFill>
          <a:ln w="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solidFill>
                  <a:schemeClr val="tx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300" dirty="0" smtClean="0">
                <a:solidFill>
                  <a:schemeClr val="tx1"/>
                </a:solidFill>
                <a:latin typeface="微软雅黑" panose="020B0503020204020204" pitchFamily="34" charset="-122"/>
                <a:ea typeface="微软雅黑" panose="020B0503020204020204" pitchFamily="34" charset="-122"/>
              </a:rPr>
              <a:t>。</a:t>
            </a:r>
            <a:endParaRPr lang="zh-CN" altLang="en-US" sz="1300" dirty="0">
              <a:solidFill>
                <a:schemeClr val="tx1"/>
              </a:solidFill>
              <a:latin typeface="微软雅黑" panose="020B0503020204020204" pitchFamily="34" charset="-122"/>
              <a:ea typeface="微软雅黑" panose="020B0503020204020204" pitchFamily="34" charset="-122"/>
            </a:endParaRPr>
          </a:p>
        </p:txBody>
      </p:sp>
      <p:sp>
        <p:nvSpPr>
          <p:cNvPr id="19" name="六边形 18"/>
          <p:cNvSpPr/>
          <p:nvPr/>
        </p:nvSpPr>
        <p:spPr>
          <a:xfrm>
            <a:off x="5813841" y="1738116"/>
            <a:ext cx="1365372" cy="1000931"/>
          </a:xfrm>
          <a:prstGeom prst="hexagon">
            <a:avLst>
              <a:gd name="adj" fmla="val 7564"/>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六边形 19"/>
          <p:cNvSpPr/>
          <p:nvPr/>
        </p:nvSpPr>
        <p:spPr>
          <a:xfrm>
            <a:off x="5813841" y="2854958"/>
            <a:ext cx="1365372" cy="1000931"/>
          </a:xfrm>
          <a:prstGeom prst="hexagon">
            <a:avLst>
              <a:gd name="adj" fmla="val 7564"/>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六边形 20"/>
          <p:cNvSpPr/>
          <p:nvPr/>
        </p:nvSpPr>
        <p:spPr>
          <a:xfrm>
            <a:off x="5813841" y="3971800"/>
            <a:ext cx="1365372" cy="1000931"/>
          </a:xfrm>
          <a:prstGeom prst="hexagon">
            <a:avLst>
              <a:gd name="adj" fmla="val 7564"/>
              <a:gd name="vf" fmla="val 115470"/>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六边形 21"/>
          <p:cNvSpPr/>
          <p:nvPr/>
        </p:nvSpPr>
        <p:spPr>
          <a:xfrm>
            <a:off x="5813841" y="5088641"/>
            <a:ext cx="1365372" cy="1000931"/>
          </a:xfrm>
          <a:prstGeom prst="hexagon">
            <a:avLst>
              <a:gd name="adj" fmla="val 7564"/>
              <a:gd name="vf" fmla="val 115470"/>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文本框 26"/>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2000"/>
                                  </p:stCondLst>
                                  <p:childTnLst>
                                    <p:animEffect transition="out" filter="fade">
                                      <p:cBhvr>
                                        <p:cTn id="56" dur="500"/>
                                        <p:tgtEl>
                                          <p:spTgt spid="27"/>
                                        </p:tgtEl>
                                      </p:cBhvr>
                                    </p:animEffect>
                                    <p:set>
                                      <p:cBhvr>
                                        <p:cTn id="57"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5" grpId="0" animBg="1"/>
      <p:bldP spid="16" grpId="0" animBg="1"/>
      <p:bldP spid="17" grpId="0" animBg="1"/>
      <p:bldP spid="18" grpId="0" animBg="1"/>
      <p:bldP spid="19" grpId="0" animBg="1"/>
      <p:bldP spid="20" grpId="0" animBg="1"/>
      <p:bldP spid="21" grpId="0" animBg="1"/>
      <p:bldP spid="22"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336821" y="5055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(3/5)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73427" y="15240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43949" y="4439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59495" y="11173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p>
        </p:txBody>
      </p:sp>
      <p:sp>
        <p:nvSpPr>
          <p:cNvPr id="12" name="椭圆 11"/>
          <p:cNvSpPr/>
          <p:nvPr/>
        </p:nvSpPr>
        <p:spPr>
          <a:xfrm>
            <a:off x="5168399" y="4353337"/>
            <a:ext cx="2160000" cy="2160104"/>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126973" y="3054624"/>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215807" y="2511285"/>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823251" y="2511285"/>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519529" y="2332381"/>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12086" y="3054624"/>
            <a:ext cx="1457739" cy="1431235"/>
          </a:xfrm>
          <a:prstGeom prst="ellipse">
            <a:avLst/>
          </a:prstGeom>
          <a:solidFill>
            <a:schemeClr val="bg1">
              <a:alpha val="75000"/>
            </a:schemeClr>
          </a:solidFill>
          <a:ln w="127">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箭头连接符 17"/>
          <p:cNvCxnSpPr/>
          <p:nvPr/>
        </p:nvCxnSpPr>
        <p:spPr>
          <a:xfrm flipH="1" flipV="1">
            <a:off x="3491948" y="4167809"/>
            <a:ext cx="1709530" cy="980661"/>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2" idx="1"/>
          </p:cNvCxnSpPr>
          <p:nvPr/>
        </p:nvCxnSpPr>
        <p:spPr>
          <a:xfrm flipH="1" flipV="1">
            <a:off x="4956313" y="3829880"/>
            <a:ext cx="528411" cy="839797"/>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2" idx="0"/>
          </p:cNvCxnSpPr>
          <p:nvPr/>
        </p:nvCxnSpPr>
        <p:spPr>
          <a:xfrm flipV="1">
            <a:off x="6248399" y="3743742"/>
            <a:ext cx="2" cy="609595"/>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2" idx="7"/>
          </p:cNvCxnSpPr>
          <p:nvPr/>
        </p:nvCxnSpPr>
        <p:spPr>
          <a:xfrm flipV="1">
            <a:off x="7012074" y="3849759"/>
            <a:ext cx="588049" cy="819918"/>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7282070" y="4300333"/>
            <a:ext cx="1881809" cy="967407"/>
          </a:xfrm>
          <a:prstGeom prst="straightConnector1">
            <a:avLst/>
          </a:prstGeom>
          <a:ln w="63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324110" y="5254364"/>
            <a:ext cx="1884184" cy="338554"/>
          </a:xfrm>
          <a:prstGeom prst="rect">
            <a:avLst/>
          </a:prstGeom>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点击此处添加</a:t>
            </a:r>
            <a:r>
              <a:rPr lang="zh-CN" altLang="en-US" sz="1600" b="1" dirty="0" smtClean="0">
                <a:latin typeface="微软雅黑" panose="020B0503020204020204" pitchFamily="34" charset="-122"/>
                <a:ea typeface="微软雅黑" panose="020B0503020204020204" pitchFamily="34" charset="-122"/>
              </a:rPr>
              <a:t>内容</a:t>
            </a:r>
            <a:endParaRPr lang="zh-CN" altLang="en-US" sz="1600" b="1" dirty="0"/>
          </a:p>
        </p:txBody>
      </p:sp>
      <p:sp>
        <p:nvSpPr>
          <p:cNvPr id="24" name="矩形 23"/>
          <p:cNvSpPr/>
          <p:nvPr/>
        </p:nvSpPr>
        <p:spPr>
          <a:xfrm>
            <a:off x="2154581" y="3601794"/>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5" name="矩形 24"/>
          <p:cNvSpPr/>
          <p:nvPr/>
        </p:nvSpPr>
        <p:spPr>
          <a:xfrm>
            <a:off x="2122302" y="2486285"/>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sp>
        <p:nvSpPr>
          <p:cNvPr id="26" name="矩形 25"/>
          <p:cNvSpPr/>
          <p:nvPr/>
        </p:nvSpPr>
        <p:spPr>
          <a:xfrm>
            <a:off x="8949828" y="3605875"/>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7" name="矩形 26"/>
          <p:cNvSpPr/>
          <p:nvPr/>
        </p:nvSpPr>
        <p:spPr>
          <a:xfrm>
            <a:off x="7246735" y="3059429"/>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8" name="矩形 27"/>
          <p:cNvSpPr/>
          <p:nvPr/>
        </p:nvSpPr>
        <p:spPr>
          <a:xfrm>
            <a:off x="5549730" y="2875251"/>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29" name="矩形 28"/>
          <p:cNvSpPr/>
          <p:nvPr/>
        </p:nvSpPr>
        <p:spPr>
          <a:xfrm>
            <a:off x="3853393" y="3054345"/>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点击此处添加内容</a:t>
            </a:r>
            <a:endParaRPr lang="zh-CN" altLang="en-US" sz="1200" dirty="0"/>
          </a:p>
        </p:txBody>
      </p:sp>
      <p:sp>
        <p:nvSpPr>
          <p:cNvPr id="30" name="矩形 29"/>
          <p:cNvSpPr/>
          <p:nvPr/>
        </p:nvSpPr>
        <p:spPr>
          <a:xfrm>
            <a:off x="8893056" y="2486285"/>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1" name="矩形 30"/>
          <p:cNvSpPr/>
          <p:nvPr/>
        </p:nvSpPr>
        <p:spPr>
          <a:xfrm>
            <a:off x="7194764" y="1934198"/>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2" name="矩形 31"/>
          <p:cNvSpPr/>
          <p:nvPr/>
        </p:nvSpPr>
        <p:spPr>
          <a:xfrm>
            <a:off x="5507696" y="1604578"/>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3" name="矩形 32"/>
          <p:cNvSpPr/>
          <p:nvPr/>
        </p:nvSpPr>
        <p:spPr>
          <a:xfrm>
            <a:off x="3811368" y="1934198"/>
            <a:ext cx="1472545"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500"/>
                                        <p:tgtEl>
                                          <p:spTgt spid="2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500"/>
                                        <p:tgtEl>
                                          <p:spTgt spid="13"/>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heel(1)">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heel(1)">
                                      <p:cBhvr>
                                        <p:cTn id="40" dur="500"/>
                                        <p:tgtEl>
                                          <p:spTgt spid="15"/>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heel(1)">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anim calcmode="lin" valueType="num">
                                      <p:cBhvr>
                                        <p:cTn id="49" dur="500" fill="hold"/>
                                        <p:tgtEl>
                                          <p:spTgt spid="33"/>
                                        </p:tgtEl>
                                        <p:attrNameLst>
                                          <p:attrName>ppt_x</p:attrName>
                                        </p:attrNameLst>
                                      </p:cBhvr>
                                      <p:tavLst>
                                        <p:tav tm="0">
                                          <p:val>
                                            <p:strVal val="#ppt_x"/>
                                          </p:val>
                                        </p:tav>
                                        <p:tav tm="100000">
                                          <p:val>
                                            <p:strVal val="#ppt_x"/>
                                          </p:val>
                                        </p:tav>
                                      </p:tavLst>
                                    </p:anim>
                                    <p:anim calcmode="lin" valueType="num">
                                      <p:cBhvr>
                                        <p:cTn id="50"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heel(1)">
                                      <p:cBhvr>
                                        <p:cTn id="60" dur="500"/>
                                        <p:tgtEl>
                                          <p:spTgt spid="16"/>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heel(1)">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anim calcmode="lin" valueType="num">
                                      <p:cBhvr>
                                        <p:cTn id="69" dur="500" fill="hold"/>
                                        <p:tgtEl>
                                          <p:spTgt spid="32"/>
                                        </p:tgtEl>
                                        <p:attrNameLst>
                                          <p:attrName>ppt_x</p:attrName>
                                        </p:attrNameLst>
                                      </p:cBhvr>
                                      <p:tavLst>
                                        <p:tav tm="0">
                                          <p:val>
                                            <p:strVal val="#ppt_x"/>
                                          </p:val>
                                        </p:tav>
                                        <p:tav tm="100000">
                                          <p:val>
                                            <p:strVal val="#ppt_x"/>
                                          </p:val>
                                        </p:tav>
                                      </p:tavLst>
                                    </p:anim>
                                    <p:anim calcmode="lin" valueType="num">
                                      <p:cBhvr>
                                        <p:cTn id="70"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down)">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heel(1)">
                                      <p:cBhvr>
                                        <p:cTn id="80" dur="500"/>
                                        <p:tgtEl>
                                          <p:spTgt spid="14"/>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heel(1)">
                                      <p:cBhvr>
                                        <p:cTn id="83" dur="500"/>
                                        <p:tgtEl>
                                          <p:spTgt spid="27"/>
                                        </p:tgtEl>
                                      </p:cBhvr>
                                    </p:animEffec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anim calcmode="lin" valueType="num">
                                      <p:cBhvr>
                                        <p:cTn id="89" dur="500" fill="hold"/>
                                        <p:tgtEl>
                                          <p:spTgt spid="31"/>
                                        </p:tgtEl>
                                        <p:attrNameLst>
                                          <p:attrName>ppt_x</p:attrName>
                                        </p:attrNameLst>
                                      </p:cBhvr>
                                      <p:tavLst>
                                        <p:tav tm="0">
                                          <p:val>
                                            <p:strVal val="#ppt_x"/>
                                          </p:val>
                                        </p:tav>
                                        <p:tav tm="100000">
                                          <p:val>
                                            <p:strVal val="#ppt_x"/>
                                          </p:val>
                                        </p:tav>
                                      </p:tavLst>
                                    </p:anim>
                                    <p:anim calcmode="lin" valueType="num">
                                      <p:cBhvr>
                                        <p:cTn id="90"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down)">
                                      <p:cBhvr>
                                        <p:cTn id="95" dur="500"/>
                                        <p:tgtEl>
                                          <p:spTgt spid="22"/>
                                        </p:tgtEl>
                                      </p:cBhvr>
                                    </p:animEffect>
                                  </p:childTnLst>
                                </p:cTn>
                              </p:par>
                            </p:childTnLst>
                          </p:cTn>
                        </p:par>
                      </p:childTnLst>
                    </p:cTn>
                  </p:par>
                  <p:par>
                    <p:cTn id="96" fill="hold">
                      <p:stCondLst>
                        <p:cond delay="indefinite"/>
                      </p:stCondLst>
                      <p:childTnLst>
                        <p:par>
                          <p:cTn id="97" fill="hold">
                            <p:stCondLst>
                              <p:cond delay="0"/>
                            </p:stCondLst>
                            <p:childTnLst>
                              <p:par>
                                <p:cTn id="98" presetID="21" presetClass="entr" presetSubtype="1" fill="hold" grpId="0" nodeType="click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heel(1)">
                                      <p:cBhvr>
                                        <p:cTn id="100" dur="500"/>
                                        <p:tgtEl>
                                          <p:spTgt spid="17"/>
                                        </p:tgtEl>
                                      </p:cBhvr>
                                    </p:animEffect>
                                  </p:childTnLst>
                                </p:cTn>
                              </p:par>
                              <p:par>
                                <p:cTn id="101" presetID="21" presetClass="entr" presetSubtype="1"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heel(1)">
                                      <p:cBhvr>
                                        <p:cTn id="103" dur="500"/>
                                        <p:tgtEl>
                                          <p:spTgt spid="26"/>
                                        </p:tgtEl>
                                      </p:cBhvr>
                                    </p:animEffect>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anim calcmode="lin" valueType="num">
                                      <p:cBhvr>
                                        <p:cTn id="109" dur="500" fill="hold"/>
                                        <p:tgtEl>
                                          <p:spTgt spid="30"/>
                                        </p:tgtEl>
                                        <p:attrNameLst>
                                          <p:attrName>ppt_x</p:attrName>
                                        </p:attrNameLst>
                                      </p:cBhvr>
                                      <p:tavLst>
                                        <p:tav tm="0">
                                          <p:val>
                                            <p:strVal val="#ppt_x"/>
                                          </p:val>
                                        </p:tav>
                                        <p:tav tm="100000">
                                          <p:val>
                                            <p:strVal val="#ppt_x"/>
                                          </p:val>
                                        </p:tav>
                                      </p:tavLst>
                                    </p:anim>
                                    <p:anim calcmode="lin" valueType="num">
                                      <p:cBhvr>
                                        <p:cTn id="110"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0" nodeType="clickEffect">
                                  <p:stCondLst>
                                    <p:cond delay="2000"/>
                                  </p:stCondLst>
                                  <p:childTnLst>
                                    <p:animEffect transition="out" filter="fade">
                                      <p:cBhvr>
                                        <p:cTn id="114" dur="500"/>
                                        <p:tgtEl>
                                          <p:spTgt spid="35"/>
                                        </p:tgtEl>
                                      </p:cBhvr>
                                    </p:animEffect>
                                    <p:set>
                                      <p:cBhvr>
                                        <p:cTn id="115"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animBg="1"/>
      <p:bldP spid="17" grpId="0" animBg="1"/>
      <p:bldP spid="23" grpId="0"/>
      <p:bldP spid="24" grpId="0"/>
      <p:bldP spid="25" grpId="0"/>
      <p:bldP spid="26" grpId="0"/>
      <p:bldP spid="27" grpId="0"/>
      <p:bldP spid="28" grpId="0"/>
      <p:bldP spid="29" grpId="0"/>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(4/5)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p>
        </p:txBody>
      </p:sp>
      <p:sp>
        <p:nvSpPr>
          <p:cNvPr id="12" name="矩形 11"/>
          <p:cNvSpPr/>
          <p:nvPr/>
        </p:nvSpPr>
        <p:spPr>
          <a:xfrm>
            <a:off x="3624619" y="2258736"/>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grpSp>
        <p:nvGrpSpPr>
          <p:cNvPr id="13" name="组合 12"/>
          <p:cNvGrpSpPr/>
          <p:nvPr/>
        </p:nvGrpSpPr>
        <p:grpSpPr>
          <a:xfrm>
            <a:off x="1046867" y="1855220"/>
            <a:ext cx="4944672" cy="1799119"/>
            <a:chOff x="1073371" y="1613417"/>
            <a:chExt cx="4944672" cy="1799119"/>
          </a:xfrm>
        </p:grpSpPr>
        <p:sp>
          <p:nvSpPr>
            <p:cNvPr id="14" name="矩形 13"/>
            <p:cNvSpPr/>
            <p:nvPr/>
          </p:nvSpPr>
          <p:spPr>
            <a:xfrm>
              <a:off x="1073371" y="1907870"/>
              <a:ext cx="2448000" cy="150466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3570043" y="1613417"/>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
        <p:nvSpPr>
          <p:cNvPr id="16" name="矩形 15"/>
          <p:cNvSpPr/>
          <p:nvPr/>
        </p:nvSpPr>
        <p:spPr>
          <a:xfrm>
            <a:off x="3640386" y="4545728"/>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grpSp>
        <p:nvGrpSpPr>
          <p:cNvPr id="17" name="组合 16"/>
          <p:cNvGrpSpPr/>
          <p:nvPr/>
        </p:nvGrpSpPr>
        <p:grpSpPr>
          <a:xfrm>
            <a:off x="1033272" y="4114533"/>
            <a:ext cx="5072737" cy="1882309"/>
            <a:chOff x="914004" y="3872732"/>
            <a:chExt cx="5072737" cy="1882310"/>
          </a:xfrm>
        </p:grpSpPr>
        <p:sp>
          <p:nvSpPr>
            <p:cNvPr id="18" name="矩形 17"/>
            <p:cNvSpPr/>
            <p:nvPr/>
          </p:nvSpPr>
          <p:spPr>
            <a:xfrm>
              <a:off x="914004" y="4250376"/>
              <a:ext cx="2448000" cy="150466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3538741" y="3872732"/>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
        <p:nvSpPr>
          <p:cNvPr id="20" name="矩形 19"/>
          <p:cNvSpPr/>
          <p:nvPr/>
        </p:nvSpPr>
        <p:spPr>
          <a:xfrm>
            <a:off x="9131333" y="2258736"/>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grpSp>
        <p:nvGrpSpPr>
          <p:cNvPr id="21" name="组合 20"/>
          <p:cNvGrpSpPr/>
          <p:nvPr/>
        </p:nvGrpSpPr>
        <p:grpSpPr>
          <a:xfrm>
            <a:off x="6539984" y="1775513"/>
            <a:ext cx="5025158" cy="1881113"/>
            <a:chOff x="6420716" y="1533709"/>
            <a:chExt cx="5025158" cy="1881114"/>
          </a:xfrm>
        </p:grpSpPr>
        <p:sp>
          <p:nvSpPr>
            <p:cNvPr id="22" name="矩形 21"/>
            <p:cNvSpPr/>
            <p:nvPr/>
          </p:nvSpPr>
          <p:spPr>
            <a:xfrm>
              <a:off x="6420716" y="1910157"/>
              <a:ext cx="2448000" cy="150466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矩形 22"/>
            <p:cNvSpPr/>
            <p:nvPr/>
          </p:nvSpPr>
          <p:spPr>
            <a:xfrm>
              <a:off x="8997874" y="1533709"/>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
        <p:nvSpPr>
          <p:cNvPr id="24" name="矩形 23"/>
          <p:cNvSpPr/>
          <p:nvPr/>
        </p:nvSpPr>
        <p:spPr>
          <a:xfrm>
            <a:off x="9144585" y="4585484"/>
            <a:ext cx="241111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grpSp>
        <p:nvGrpSpPr>
          <p:cNvPr id="25" name="组合 24"/>
          <p:cNvGrpSpPr/>
          <p:nvPr/>
        </p:nvGrpSpPr>
        <p:grpSpPr>
          <a:xfrm>
            <a:off x="6563632" y="4140843"/>
            <a:ext cx="4970980" cy="1856003"/>
            <a:chOff x="6444364" y="3914805"/>
            <a:chExt cx="4970980" cy="1856003"/>
          </a:xfrm>
        </p:grpSpPr>
        <p:sp>
          <p:nvSpPr>
            <p:cNvPr id="26" name="矩形 25"/>
            <p:cNvSpPr/>
            <p:nvPr/>
          </p:nvSpPr>
          <p:spPr>
            <a:xfrm>
              <a:off x="6444364" y="4266141"/>
              <a:ext cx="2448000" cy="1504667"/>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8967344" y="3914805"/>
              <a:ext cx="2448000" cy="338554"/>
            </a:xfrm>
            <a:prstGeom prst="rect">
              <a:avLst/>
            </a:prstGeom>
            <a:noFill/>
            <a:ln w="38100">
              <a:noFill/>
            </a:ln>
          </p:spPr>
          <p:txBody>
            <a:bodyPr wrap="none" anchor="ctr">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2000"/>
                                  </p:stCondLst>
                                  <p:childTnLst>
                                    <p:animEffect transition="out" filter="fade">
                                      <p:cBhvr>
                                        <p:cTn id="38" dur="500"/>
                                        <p:tgtEl>
                                          <p:spTgt spid="35"/>
                                        </p:tgtEl>
                                      </p:cBhvr>
                                    </p:animEffect>
                                    <p:set>
                                      <p:cBhvr>
                                        <p:cTn id="3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16" grpId="0"/>
      <p:bldP spid="20"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336821" y="505501"/>
            <a:ext cx="5340886"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产品分类与组合</a:t>
            </a:r>
            <a:r>
              <a:rPr lang="en-US" altLang="zh-CN" sz="4000" b="1" dirty="0" smtClean="0">
                <a:solidFill>
                  <a:schemeClr val="bg1"/>
                </a:solidFill>
                <a:latin typeface="微软雅黑" panose="020B0503020204020204" pitchFamily="34" charset="-122"/>
                <a:ea typeface="微软雅黑" panose="020B0503020204020204" pitchFamily="34" charset="-122"/>
              </a:rPr>
              <a:t>(5/5)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73427" y="15240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43949" y="4439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59495" y="11173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p>
        </p:txBody>
      </p:sp>
      <p:sp>
        <p:nvSpPr>
          <p:cNvPr id="12" name="椭圆 11"/>
          <p:cNvSpPr>
            <a:spLocks noChangeAspect="1"/>
          </p:cNvSpPr>
          <p:nvPr/>
        </p:nvSpPr>
        <p:spPr>
          <a:xfrm>
            <a:off x="9071611" y="3432217"/>
            <a:ext cx="1620000" cy="162095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3" name="椭圆 12"/>
          <p:cNvSpPr>
            <a:spLocks noChangeAspect="1"/>
          </p:cNvSpPr>
          <p:nvPr/>
        </p:nvSpPr>
        <p:spPr>
          <a:xfrm>
            <a:off x="1890613" y="3432217"/>
            <a:ext cx="1620000" cy="1620958"/>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4" name="椭圆 13"/>
          <p:cNvSpPr>
            <a:spLocks noChangeAspect="1"/>
          </p:cNvSpPr>
          <p:nvPr/>
        </p:nvSpPr>
        <p:spPr>
          <a:xfrm>
            <a:off x="6677945" y="3432217"/>
            <a:ext cx="1620000" cy="162095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5" name="椭圆 14"/>
          <p:cNvSpPr>
            <a:spLocks noChangeAspect="1"/>
          </p:cNvSpPr>
          <p:nvPr/>
        </p:nvSpPr>
        <p:spPr>
          <a:xfrm>
            <a:off x="4284279" y="3432217"/>
            <a:ext cx="1620000" cy="1620958"/>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6" name="矩形 15"/>
          <p:cNvSpPr/>
          <p:nvPr/>
        </p:nvSpPr>
        <p:spPr>
          <a:xfrm>
            <a:off x="1893756" y="2912334"/>
            <a:ext cx="1620957" cy="377411"/>
          </a:xfrm>
          <a:prstGeom prst="rect">
            <a:avLst/>
          </a:prstGeom>
          <a:noFill/>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a:t>
            </a:r>
            <a:r>
              <a:rPr lang="zh-CN" altLang="en-US" sz="1400" b="1" dirty="0" smtClean="0">
                <a:solidFill>
                  <a:schemeClr val="bg1"/>
                </a:solidFill>
                <a:latin typeface="微软雅黑" panose="020B0503020204020204" pitchFamily="34" charset="-122"/>
                <a:ea typeface="微软雅黑" panose="020B0503020204020204" pitchFamily="34" charset="-122"/>
              </a:rPr>
              <a:t>内容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9070503" y="2912334"/>
            <a:ext cx="1620957" cy="415498"/>
          </a:xfrm>
          <a:prstGeom prst="rect">
            <a:avLst/>
          </a:prstGeom>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p>
        </p:txBody>
      </p:sp>
      <p:sp>
        <p:nvSpPr>
          <p:cNvPr id="18" name="矩形 17"/>
          <p:cNvSpPr/>
          <p:nvPr/>
        </p:nvSpPr>
        <p:spPr>
          <a:xfrm>
            <a:off x="6672288" y="2912334"/>
            <a:ext cx="1620957" cy="415498"/>
          </a:xfrm>
          <a:prstGeom prst="rect">
            <a:avLst/>
          </a:prstGeom>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p>
        </p:txBody>
      </p:sp>
      <p:sp>
        <p:nvSpPr>
          <p:cNvPr id="19" name="矩形 18"/>
          <p:cNvSpPr/>
          <p:nvPr/>
        </p:nvSpPr>
        <p:spPr>
          <a:xfrm>
            <a:off x="4274073" y="2912334"/>
            <a:ext cx="1620957" cy="415498"/>
          </a:xfrm>
          <a:prstGeom prst="rect">
            <a:avLst/>
          </a:prstGeom>
        </p:spPr>
        <p:txBody>
          <a:bodyPr wrap="non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p>
        </p:txBody>
      </p:sp>
      <p:sp>
        <p:nvSpPr>
          <p:cNvPr id="20" name="矩形 19"/>
          <p:cNvSpPr/>
          <p:nvPr/>
        </p:nvSpPr>
        <p:spPr>
          <a:xfrm>
            <a:off x="1613949" y="5223140"/>
            <a:ext cx="210176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21" name="矩形 20"/>
          <p:cNvSpPr/>
          <p:nvPr/>
        </p:nvSpPr>
        <p:spPr>
          <a:xfrm>
            <a:off x="4029809" y="5223140"/>
            <a:ext cx="2115409"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22" name="矩形 21"/>
          <p:cNvSpPr/>
          <p:nvPr/>
        </p:nvSpPr>
        <p:spPr>
          <a:xfrm>
            <a:off x="8867112" y="5223140"/>
            <a:ext cx="2042621"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23" name="矩形 22"/>
          <p:cNvSpPr/>
          <p:nvPr/>
        </p:nvSpPr>
        <p:spPr>
          <a:xfrm>
            <a:off x="6454773" y="5223140"/>
            <a:ext cx="2051713" cy="92333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p>
        </p:txBody>
      </p:sp>
      <p:sp>
        <p:nvSpPr>
          <p:cNvPr id="24" name="矩形 23"/>
          <p:cNvSpPr/>
          <p:nvPr/>
        </p:nvSpPr>
        <p:spPr>
          <a:xfrm>
            <a:off x="1676401" y="1780609"/>
            <a:ext cx="9226974" cy="700576"/>
          </a:xfrm>
          <a:prstGeom prst="rect">
            <a:avLst/>
          </a:prstGeom>
        </p:spPr>
        <p:txBody>
          <a:bodyPr wrap="square">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400" b="1" dirty="0" smtClean="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400" b="1" dirty="0" smtClean="0">
                <a:solidFill>
                  <a:schemeClr val="bg1"/>
                </a:solidFill>
                <a:latin typeface="微软雅黑" panose="020B0503020204020204" pitchFamily="34" charset="-122"/>
                <a:ea typeface="微软雅黑" panose="020B0503020204020204" pitchFamily="34" charset="-122"/>
              </a:rPr>
              <a:t>。点击</a:t>
            </a:r>
            <a:r>
              <a:rPr lang="zh-CN" altLang="en-US" sz="1400" b="1" dirty="0">
                <a:solidFill>
                  <a:schemeClr val="bg1"/>
                </a:solidFill>
                <a:latin typeface="微软雅黑" panose="020B0503020204020204" pitchFamily="34" charset="-122"/>
                <a:ea typeface="微软雅黑" panose="020B0503020204020204" pitchFamily="34" charset="-122"/>
              </a:rPr>
              <a:t>此处添加内容点击此处添加内容点击此处添加内容点击此处添加内容</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200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Effect transition="in" filter="fade">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0" nodeType="clickEffect">
                                  <p:stCondLst>
                                    <p:cond delay="2000"/>
                                  </p:stCondLst>
                                  <p:childTnLst>
                                    <p:animEffect transition="out" filter="fade">
                                      <p:cBhvr>
                                        <p:cTn id="82" dur="500"/>
                                        <p:tgtEl>
                                          <p:spTgt spid="30"/>
                                        </p:tgtEl>
                                      </p:cBhvr>
                                    </p:animEffect>
                                    <p:set>
                                      <p:cBhvr>
                                        <p:cTn id="83"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产品分类销售情况</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p>
        </p:txBody>
      </p:sp>
      <p:graphicFrame>
        <p:nvGraphicFramePr>
          <p:cNvPr id="12" name="图表 11"/>
          <p:cNvGraphicFramePr/>
          <p:nvPr/>
        </p:nvGraphicFramePr>
        <p:xfrm>
          <a:off x="1236409" y="4151602"/>
          <a:ext cx="4798938" cy="2208298"/>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p:cNvSpPr txBox="1"/>
          <p:nvPr/>
        </p:nvSpPr>
        <p:spPr>
          <a:xfrm>
            <a:off x="6527739" y="1481437"/>
            <a:ext cx="2430731" cy="338554"/>
          </a:xfrm>
          <a:prstGeom prst="rect">
            <a:avLst/>
          </a:prstGeom>
          <a:noFill/>
          <a:effectLst/>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graphicFrame>
        <p:nvGraphicFramePr>
          <p:cNvPr id="14" name="图表 13"/>
          <p:cNvGraphicFramePr/>
          <p:nvPr/>
        </p:nvGraphicFramePr>
        <p:xfrm>
          <a:off x="1222760" y="1538429"/>
          <a:ext cx="4515431" cy="2208298"/>
        </p:xfrm>
        <a:graphic>
          <a:graphicData uri="http://schemas.openxmlformats.org/drawingml/2006/chart">
            <c:chart xmlns:c="http://schemas.openxmlformats.org/drawingml/2006/chart" xmlns:r="http://schemas.openxmlformats.org/officeDocument/2006/relationships" r:id="rId4"/>
          </a:graphicData>
        </a:graphic>
      </p:graphicFrame>
      <p:sp>
        <p:nvSpPr>
          <p:cNvPr id="15" name="文本框 14"/>
          <p:cNvSpPr txBox="1"/>
          <p:nvPr/>
        </p:nvSpPr>
        <p:spPr>
          <a:xfrm>
            <a:off x="6527740" y="4169205"/>
            <a:ext cx="5213686"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6" name="矩形 15"/>
          <p:cNvSpPr/>
          <p:nvPr/>
        </p:nvSpPr>
        <p:spPr>
          <a:xfrm>
            <a:off x="6567496" y="1870415"/>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6594000" y="4534792"/>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18" name="文本框 17"/>
          <p:cNvSpPr txBox="1"/>
          <p:nvPr/>
        </p:nvSpPr>
        <p:spPr>
          <a:xfrm>
            <a:off x="2802455" y="1520861"/>
            <a:ext cx="162095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点击此处添加内容</a:t>
            </a:r>
            <a:endParaRPr lang="en-US" altLang="zh-CN" sz="1400" b="1" dirty="0">
              <a:solidFill>
                <a:srgbClr val="C00000"/>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9" name="文本框 18"/>
          <p:cNvSpPr txBox="1"/>
          <p:nvPr/>
        </p:nvSpPr>
        <p:spPr>
          <a:xfrm>
            <a:off x="2789205" y="4143505"/>
            <a:ext cx="1620957"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点击此处添加内容</a:t>
            </a:r>
            <a:endParaRPr lang="en-US" altLang="zh-CN" sz="1400" b="1" dirty="0">
              <a:solidFill>
                <a:srgbClr val="C00000"/>
              </a:solidFill>
              <a:latin typeface="Times New Roman" panose="02020603050405020304" pitchFamily="18" charset="0"/>
              <a:ea typeface="Arial Unicode MS" panose="020B0604020202020204"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2000"/>
                                  </p:stCondLst>
                                  <p:childTnLst>
                                    <p:animEffect transition="out" filter="fade">
                                      <p:cBhvr>
                                        <p:cTn id="48" dur="500"/>
                                        <p:tgtEl>
                                          <p:spTgt spid="35"/>
                                        </p:tgtEl>
                                      </p:cBhvr>
                                    </p:animEffect>
                                    <p:set>
                                      <p:cBhvr>
                                        <p:cTn id="4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12" grpId="0">
        <p:bldAsOne/>
      </p:bldGraphic>
      <p:bldP spid="13" grpId="0"/>
      <p:bldGraphic spid="14" grpId="0">
        <p:bldAsOne/>
      </p:bldGraphic>
      <p:bldP spid="15"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grpSp>
        <p:nvGrpSpPr>
          <p:cNvPr id="3" name="组合 2"/>
          <p:cNvGrpSpPr/>
          <p:nvPr/>
        </p:nvGrpSpPr>
        <p:grpSpPr>
          <a:xfrm>
            <a:off x="1073427" y="15240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aphicFrame>
        <p:nvGraphicFramePr>
          <p:cNvPr id="9" name="图表 8"/>
          <p:cNvGraphicFramePr/>
          <p:nvPr/>
        </p:nvGraphicFramePr>
        <p:xfrm>
          <a:off x="6629549" y="4385888"/>
          <a:ext cx="4798938" cy="2208298"/>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p:cNvSpPr txBox="1"/>
          <p:nvPr/>
        </p:nvSpPr>
        <p:spPr>
          <a:xfrm>
            <a:off x="6680139" y="1633837"/>
            <a:ext cx="2430731" cy="338554"/>
          </a:xfrm>
          <a:prstGeom prst="rect">
            <a:avLst/>
          </a:prstGeom>
          <a:noFill/>
          <a:effectLst/>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graphicFrame>
        <p:nvGraphicFramePr>
          <p:cNvPr id="11" name="图表 10"/>
          <p:cNvGraphicFramePr/>
          <p:nvPr/>
        </p:nvGraphicFramePr>
        <p:xfrm>
          <a:off x="1375160" y="1690829"/>
          <a:ext cx="4515431" cy="2208298"/>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11"/>
          <p:cNvSpPr txBox="1"/>
          <p:nvPr/>
        </p:nvSpPr>
        <p:spPr>
          <a:xfrm>
            <a:off x="1398456" y="4336157"/>
            <a:ext cx="2220475"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3" name="矩形 12"/>
          <p:cNvSpPr/>
          <p:nvPr/>
        </p:nvSpPr>
        <p:spPr>
          <a:xfrm>
            <a:off x="6719896" y="2022815"/>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382829" y="4859240"/>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15" name="文本框 14"/>
          <p:cNvSpPr txBox="1"/>
          <p:nvPr/>
        </p:nvSpPr>
        <p:spPr>
          <a:xfrm>
            <a:off x="2954855" y="1673261"/>
            <a:ext cx="1620957"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4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6" name="文本框 15"/>
          <p:cNvSpPr txBox="1"/>
          <p:nvPr/>
        </p:nvSpPr>
        <p:spPr>
          <a:xfrm>
            <a:off x="8155050" y="4254961"/>
            <a:ext cx="1620957"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点击此处添加内容</a:t>
            </a:r>
            <a:endParaRPr lang="en-US" altLang="zh-CN" sz="14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7" name="矩形 16"/>
          <p:cNvSpPr/>
          <p:nvPr/>
        </p:nvSpPr>
        <p:spPr>
          <a:xfrm>
            <a:off x="1336821" y="5055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产品分类销售情况</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9" name="矩形 18"/>
          <p:cNvSpPr/>
          <p:nvPr/>
        </p:nvSpPr>
        <p:spPr>
          <a:xfrm>
            <a:off x="1659495" y="1117360"/>
            <a:ext cx="345838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a:t>
            </a:r>
            <a:r>
              <a:rPr lang="zh-CN" altLang="en-US" sz="1600" dirty="0">
                <a:solidFill>
                  <a:schemeClr val="bg1"/>
                </a:solidFill>
                <a:latin typeface="Segoe UI Light" panose="020B0502040204020203" pitchFamily="34" charset="0"/>
                <a:cs typeface="Segoe UI Light" panose="020B0502040204020203" pitchFamily="34" charset="0"/>
              </a:rPr>
              <a:t>ntroduction of product category sales</a:t>
            </a: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2000"/>
                                  </p:stCondLst>
                                  <p:childTnLst>
                                    <p:animEffect transition="out" filter="fade">
                                      <p:cBhvr>
                                        <p:cTn id="48" dur="500"/>
                                        <p:tgtEl>
                                          <p:spTgt spid="35"/>
                                        </p:tgtEl>
                                      </p:cBhvr>
                                    </p:animEffect>
                                    <p:set>
                                      <p:cBhvr>
                                        <p:cTn id="4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9" grpId="0">
        <p:bldAsOne/>
      </p:bldGraphic>
      <p:bldP spid="10" grpId="0"/>
      <p:bldGraphic spid="11" grpId="0">
        <p:bldAsOne/>
      </p:bldGraphic>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5148" y="1285463"/>
            <a:ext cx="2502608" cy="1785104"/>
            <a:chOff x="2040836" y="1073427"/>
            <a:chExt cx="2502608" cy="1785104"/>
          </a:xfrm>
        </p:grpSpPr>
        <p:sp>
          <p:nvSpPr>
            <p:cNvPr id="3" name="文本框 2"/>
            <p:cNvSpPr txBox="1"/>
            <p:nvPr/>
          </p:nvSpPr>
          <p:spPr>
            <a:xfrm>
              <a:off x="2040836" y="1073427"/>
              <a:ext cx="2502608" cy="1785104"/>
            </a:xfrm>
            <a:prstGeom prst="rect">
              <a:avLst/>
            </a:prstGeom>
            <a:noFill/>
          </p:spPr>
          <p:txBody>
            <a:bodyPr wrap="none" rtlCol="0">
              <a:spAutoFit/>
            </a:bodyPr>
            <a:lstStyle/>
            <a:p>
              <a:r>
                <a:rPr lang="en-US" altLang="zh-CN" sz="11000" dirty="0" smtClean="0">
                  <a:solidFill>
                    <a:schemeClr val="bg1"/>
                  </a:solidFill>
                  <a:latin typeface="Segoe UI Light" panose="020B0502040204020203" pitchFamily="34" charset="0"/>
                  <a:cs typeface="Segoe UI Light" panose="020B0502040204020203" pitchFamily="34" charset="0"/>
                </a:rPr>
                <a:t>C</a:t>
              </a:r>
              <a:r>
                <a:rPr lang="en-US" altLang="zh-CN" sz="3600" dirty="0" smtClean="0">
                  <a:solidFill>
                    <a:schemeClr val="bg1"/>
                  </a:solidFill>
                  <a:latin typeface="Segoe UI Light" panose="020B0502040204020203" pitchFamily="34" charset="0"/>
                  <a:cs typeface="Segoe UI Light" panose="020B0502040204020203" pitchFamily="34" charset="0"/>
                </a:rPr>
                <a:t>ontents</a:t>
              </a:r>
              <a:endParaRPr lang="zh-CN" altLang="en-US" sz="3600" dirty="0">
                <a:solidFill>
                  <a:schemeClr val="bg1"/>
                </a:solidFill>
                <a:latin typeface="Segoe UI Light" panose="020B0502040204020203" pitchFamily="34" charset="0"/>
                <a:cs typeface="Segoe UI Light" panose="020B0502040204020203" pitchFamily="34" charset="0"/>
              </a:endParaRPr>
            </a:p>
          </p:txBody>
        </p:sp>
        <p:sp>
          <p:nvSpPr>
            <p:cNvPr id="4" name="文本框 3"/>
            <p:cNvSpPr txBox="1"/>
            <p:nvPr/>
          </p:nvSpPr>
          <p:spPr>
            <a:xfrm>
              <a:off x="2902226" y="1338470"/>
              <a:ext cx="1569660" cy="923330"/>
            </a:xfrm>
            <a:prstGeom prst="rect">
              <a:avLst/>
            </a:prstGeom>
            <a:noFill/>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目录</a:t>
              </a:r>
            </a:p>
          </p:txBody>
        </p:sp>
      </p:grpSp>
      <p:cxnSp>
        <p:nvCxnSpPr>
          <p:cNvPr id="5" name="直接连接符 4"/>
          <p:cNvCxnSpPr/>
          <p:nvPr/>
        </p:nvCxnSpPr>
        <p:spPr>
          <a:xfrm>
            <a:off x="5141842" y="1404731"/>
            <a:ext cx="0" cy="4452731"/>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五边形 5"/>
          <p:cNvSpPr/>
          <p:nvPr/>
        </p:nvSpPr>
        <p:spPr>
          <a:xfrm>
            <a:off x="6321286" y="1679715"/>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市场销售总体情况介绍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7" name="五边形 6"/>
          <p:cNvSpPr/>
          <p:nvPr/>
        </p:nvSpPr>
        <p:spPr>
          <a:xfrm>
            <a:off x="6321286" y="2355576"/>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产品</a:t>
            </a:r>
            <a:r>
              <a:rPr lang="zh-CN" altLang="en-US" sz="1600" dirty="0">
                <a:solidFill>
                  <a:schemeClr val="tx1"/>
                </a:solidFill>
                <a:latin typeface="微软雅黑" panose="020B0503020204020204" pitchFamily="34" charset="-122"/>
                <a:ea typeface="微软雅黑" panose="020B0503020204020204" pitchFamily="34" charset="-122"/>
              </a:rPr>
              <a:t>分类销售</a:t>
            </a:r>
            <a:r>
              <a:rPr lang="zh-CN" altLang="en-US" sz="1600" dirty="0" smtClean="0">
                <a:solidFill>
                  <a:schemeClr val="tx1"/>
                </a:solidFill>
                <a:latin typeface="微软雅黑" panose="020B0503020204020204" pitchFamily="34" charset="-122"/>
                <a:ea typeface="微软雅黑" panose="020B0503020204020204" pitchFamily="34" charset="-122"/>
              </a:rPr>
              <a:t>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8" name="五边形 7"/>
          <p:cNvSpPr/>
          <p:nvPr/>
        </p:nvSpPr>
        <p:spPr>
          <a:xfrm>
            <a:off x="6321286" y="3031438"/>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利润情况总体介绍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9" name="五边形 8"/>
          <p:cNvSpPr/>
          <p:nvPr/>
        </p:nvSpPr>
        <p:spPr>
          <a:xfrm>
            <a:off x="6321286" y="3707299"/>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本季度产品运营情况介绍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0" name="五边形 9"/>
          <p:cNvSpPr/>
          <p:nvPr/>
        </p:nvSpPr>
        <p:spPr>
          <a:xfrm>
            <a:off x="6321286" y="4383161"/>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zh-CN" altLang="en-US" sz="1600" dirty="0" smtClean="0">
                <a:solidFill>
                  <a:schemeClr val="tx1"/>
                </a:solidFill>
                <a:latin typeface="微软雅黑" panose="020B0503020204020204" pitchFamily="34" charset="-122"/>
                <a:ea typeface="微软雅黑" panose="020B0503020204020204" pitchFamily="34" charset="-122"/>
              </a:rPr>
              <a:t>人力资源与团队建设情况介绍</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1" name="五边形 10"/>
          <p:cNvSpPr/>
          <p:nvPr/>
        </p:nvSpPr>
        <p:spPr>
          <a:xfrm>
            <a:off x="6321286" y="5059022"/>
            <a:ext cx="3604591" cy="463826"/>
          </a:xfrm>
          <a:prstGeom prst="homePlate">
            <a:avLst>
              <a:gd name="adj" fmla="val 18293"/>
            </a:avLst>
          </a:prstGeom>
          <a:solidFill>
            <a:schemeClr val="bg1">
              <a:alpha val="8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8290"/>
            <a:r>
              <a:rPr lang="en-US" altLang="zh-CN" sz="1600" dirty="0" smtClean="0">
                <a:solidFill>
                  <a:schemeClr val="tx1"/>
                </a:solidFill>
                <a:latin typeface="微软雅黑" panose="020B0503020204020204" pitchFamily="34" charset="-122"/>
                <a:ea typeface="微软雅黑" panose="020B0503020204020204" pitchFamily="34" charset="-122"/>
              </a:rPr>
              <a:t>2018</a:t>
            </a:r>
            <a:r>
              <a:rPr lang="zh-CN" altLang="en-US" sz="1600" dirty="0" smtClean="0">
                <a:solidFill>
                  <a:schemeClr val="tx1"/>
                </a:solidFill>
                <a:latin typeface="微软雅黑" panose="020B0503020204020204" pitchFamily="34" charset="-122"/>
                <a:ea typeface="微软雅黑" panose="020B0503020204020204" pitchFamily="34" charset="-122"/>
              </a:rPr>
              <a:t>年度工作目标</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五边形 11"/>
          <p:cNvSpPr/>
          <p:nvPr/>
        </p:nvSpPr>
        <p:spPr>
          <a:xfrm>
            <a:off x="5625548" y="1679715"/>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01</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3" name="五边形 12"/>
          <p:cNvSpPr/>
          <p:nvPr/>
        </p:nvSpPr>
        <p:spPr>
          <a:xfrm>
            <a:off x="5625548" y="2355576"/>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02</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4" name="五边形 13"/>
          <p:cNvSpPr/>
          <p:nvPr/>
        </p:nvSpPr>
        <p:spPr>
          <a:xfrm>
            <a:off x="5625548" y="3031438"/>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03</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5" name="五边形 14"/>
          <p:cNvSpPr/>
          <p:nvPr/>
        </p:nvSpPr>
        <p:spPr>
          <a:xfrm>
            <a:off x="5625548" y="3707299"/>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04</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6" name="五边形 15"/>
          <p:cNvSpPr/>
          <p:nvPr/>
        </p:nvSpPr>
        <p:spPr>
          <a:xfrm>
            <a:off x="5625548" y="4383161"/>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05</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7" name="五边形 16"/>
          <p:cNvSpPr/>
          <p:nvPr/>
        </p:nvSpPr>
        <p:spPr>
          <a:xfrm>
            <a:off x="5625548" y="5059022"/>
            <a:ext cx="828260" cy="463826"/>
          </a:xfrm>
          <a:prstGeom prst="homePlate">
            <a:avLst>
              <a:gd name="adj" fmla="val 18293"/>
            </a:avLst>
          </a:prstGeom>
          <a:solidFill>
            <a:schemeClr val="accent5">
              <a:lumMod val="50000"/>
            </a:schemeClr>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06</a:t>
            </a:r>
            <a:endParaRPr lang="zh-CN" altLang="en-US" sz="3200" dirty="0">
              <a:solidFill>
                <a:schemeClr val="bg1"/>
              </a:solidFill>
              <a:latin typeface="Segoe UI Light" panose="020B0502040204020203" pitchFamily="34" charset="0"/>
              <a:ea typeface="微软雅黑" panose="020B0503020204020204" pitchFamily="34" charset="-122"/>
              <a:cs typeface="Segoe UI Light" panose="020B0502040204020203" pitchFamily="34" charset="0"/>
            </a:endParaRPr>
          </a:p>
        </p:txBody>
      </p:sp>
      <p:sp>
        <p:nvSpPr>
          <p:cNvPr id="19" name="矩形 18"/>
          <p:cNvSpPr/>
          <p:nvPr/>
        </p:nvSpPr>
        <p:spPr>
          <a:xfrm>
            <a:off x="1205345" y="3429000"/>
            <a:ext cx="3574474" cy="215438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 fill="hold"/>
                                        <p:tgtEl>
                                          <p:spTgt spid="2"/>
                                        </p:tgtEl>
                                        <p:attrNameLst>
                                          <p:attrName>ppt_x</p:attrName>
                                        </p:attrNameLst>
                                      </p:cBhvr>
                                      <p:tavLst>
                                        <p:tav tm="0">
                                          <p:val>
                                            <p:strVal val="0-#ppt_w/2"/>
                                          </p:val>
                                        </p:tav>
                                        <p:tav tm="100000">
                                          <p:val>
                                            <p:strVal val="#ppt_x"/>
                                          </p:val>
                                        </p:tav>
                                      </p:tavLst>
                                    </p:anim>
                                    <p:anim calcmode="lin" valueType="num">
                                      <p:cBhvr additive="base">
                                        <p:cTn id="8" dur="2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left)">
                                      <p:cBhvr>
                                        <p:cTn id="78" dur="500"/>
                                        <p:tgtEl>
                                          <p:spTgt spid="1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0" nodeType="clickEffect">
                                  <p:stCondLst>
                                    <p:cond delay="2000"/>
                                  </p:stCondLst>
                                  <p:childTnLst>
                                    <p:animEffect transition="out" filter="fade">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3143123" y="1746386"/>
            <a:ext cx="2234907"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03</a:t>
            </a:r>
            <a:endParaRPr lang="zh-CN" altLang="en-US" sz="15000" dirty="0">
              <a:latin typeface="Impact" panose="020B0806030902050204" pitchFamily="34" charset="0"/>
            </a:endParaRPr>
          </a:p>
        </p:txBody>
      </p:sp>
      <p:sp>
        <p:nvSpPr>
          <p:cNvPr id="5" name="矩形 4"/>
          <p:cNvSpPr/>
          <p:nvPr/>
        </p:nvSpPr>
        <p:spPr>
          <a:xfrm>
            <a:off x="5471211" y="3037716"/>
            <a:ext cx="4288353"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利润情况总体介绍</a:t>
            </a:r>
          </a:p>
        </p:txBody>
      </p:sp>
      <p:cxnSp>
        <p:nvCxnSpPr>
          <p:cNvPr id="6" name="直接连接符 5"/>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418204" y="3843686"/>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265350" y="3900317"/>
            <a:ext cx="2188997" cy="369332"/>
          </a:xfrm>
          <a:prstGeom prst="rect">
            <a:avLst/>
          </a:prstGeom>
        </p:spPr>
        <p:txBody>
          <a:bodyPr wrap="none">
            <a:spAutoFit/>
          </a:bodyPr>
          <a:lstStyle/>
          <a:p>
            <a:r>
              <a:rPr lang="en-US" altLang="zh-CN" dirty="0" smtClean="0">
                <a:latin typeface="Segoe UI Light" panose="020B0502040204020203" pitchFamily="34" charset="0"/>
                <a:cs typeface="Segoe UI Light" panose="020B0502040204020203" pitchFamily="34" charset="0"/>
              </a:rPr>
              <a:t>Introduction </a:t>
            </a:r>
            <a:r>
              <a:rPr lang="en-US" altLang="zh-CN" dirty="0">
                <a:latin typeface="Segoe UI Light" panose="020B0502040204020203" pitchFamily="34" charset="0"/>
                <a:cs typeface="Segoe UI Light" panose="020B0502040204020203" pitchFamily="34" charset="0"/>
              </a:rPr>
              <a:t>to profit</a:t>
            </a:r>
            <a:endParaRPr lang="zh-CN" altLang="en-US" dirty="0">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10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2000"/>
                                  </p:stCondLst>
                                  <p:childTnLst>
                                    <p:animEffect transition="out" filter="fade">
                                      <p:cBhvr>
                                        <p:cTn id="36" dur="500"/>
                                        <p:tgtEl>
                                          <p:spTgt spid="35"/>
                                        </p:tgtEl>
                                      </p:cBhvr>
                                    </p:animEffect>
                                    <p:set>
                                      <p:cBhvr>
                                        <p:cTn id="3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矩形 2"/>
          <p:cNvSpPr/>
          <p:nvPr/>
        </p:nvSpPr>
        <p:spPr>
          <a:xfrm>
            <a:off x="1515726" y="353101"/>
            <a:ext cx="5562741"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利润情况总体</a:t>
            </a:r>
            <a:r>
              <a:rPr lang="zh-CN" altLang="en-US" sz="4000" b="1" dirty="0" smtClean="0">
                <a:solidFill>
                  <a:schemeClr val="bg1"/>
                </a:solidFill>
                <a:latin typeface="微软雅黑" panose="020B0503020204020204" pitchFamily="34" charset="-122"/>
                <a:ea typeface="微软雅黑" panose="020B0503020204020204" pitchFamily="34" charset="-122"/>
              </a:rPr>
              <a:t>介绍</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921027" y="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507095" y="9649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366323"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Month</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矩形 12"/>
          <p:cNvSpPr/>
          <p:nvPr/>
        </p:nvSpPr>
        <p:spPr>
          <a:xfrm>
            <a:off x="3267952"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Product</a:t>
            </a:r>
            <a:endParaRPr lang="zh-CN" altLang="en-US" sz="14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矩形 13"/>
          <p:cNvSpPr/>
          <p:nvPr/>
        </p:nvSpPr>
        <p:spPr>
          <a:xfrm>
            <a:off x="5169582"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Sales</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5" name="矩形 14"/>
          <p:cNvSpPr/>
          <p:nvPr/>
        </p:nvSpPr>
        <p:spPr>
          <a:xfrm>
            <a:off x="7071211"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Profit</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矩形 15"/>
          <p:cNvSpPr/>
          <p:nvPr/>
        </p:nvSpPr>
        <p:spPr>
          <a:xfrm>
            <a:off x="8986487" y="2294015"/>
            <a:ext cx="1895005" cy="4505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GM</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7" name="矩形 16"/>
          <p:cNvSpPr/>
          <p:nvPr/>
        </p:nvSpPr>
        <p:spPr>
          <a:xfrm>
            <a:off x="1366323"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Jan.2018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8" name="矩形 17"/>
          <p:cNvSpPr/>
          <p:nvPr/>
        </p:nvSpPr>
        <p:spPr>
          <a:xfrm>
            <a:off x="3267952"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9" name="矩形 18"/>
          <p:cNvSpPr/>
          <p:nvPr/>
        </p:nvSpPr>
        <p:spPr>
          <a:xfrm>
            <a:off x="5169580" y="2751201"/>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3850.00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0" name="矩形 19"/>
          <p:cNvSpPr/>
          <p:nvPr/>
        </p:nvSpPr>
        <p:spPr>
          <a:xfrm>
            <a:off x="7071211"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385.00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1" name="矩形 20"/>
          <p:cNvSpPr/>
          <p:nvPr/>
        </p:nvSpPr>
        <p:spPr>
          <a:xfrm>
            <a:off x="8986487" y="2751201"/>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7.8%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2" name="矩形 21"/>
          <p:cNvSpPr/>
          <p:nvPr/>
        </p:nvSpPr>
        <p:spPr>
          <a:xfrm>
            <a:off x="1366323"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Feb.2018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3" name="矩形 22"/>
          <p:cNvSpPr/>
          <p:nvPr/>
        </p:nvSpPr>
        <p:spPr>
          <a:xfrm>
            <a:off x="3267952"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4" name="矩形 23"/>
          <p:cNvSpPr/>
          <p:nvPr/>
        </p:nvSpPr>
        <p:spPr>
          <a:xfrm>
            <a:off x="5169580" y="3136449"/>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2776.50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5" name="矩形 24"/>
          <p:cNvSpPr/>
          <p:nvPr/>
        </p:nvSpPr>
        <p:spPr>
          <a:xfrm>
            <a:off x="7071211"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276.00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6" name="矩形 25"/>
          <p:cNvSpPr/>
          <p:nvPr/>
        </p:nvSpPr>
        <p:spPr>
          <a:xfrm>
            <a:off x="8986487" y="3136449"/>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3.2%</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7" name="矩形 26"/>
          <p:cNvSpPr/>
          <p:nvPr/>
        </p:nvSpPr>
        <p:spPr>
          <a:xfrm>
            <a:off x="1366323"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Mar.2018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8" name="矩形 27"/>
          <p:cNvSpPr/>
          <p:nvPr/>
        </p:nvSpPr>
        <p:spPr>
          <a:xfrm>
            <a:off x="3267952"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29" name="矩形 28"/>
          <p:cNvSpPr/>
          <p:nvPr/>
        </p:nvSpPr>
        <p:spPr>
          <a:xfrm>
            <a:off x="5169580" y="3521697"/>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1680.55</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0" name="矩形 29"/>
          <p:cNvSpPr/>
          <p:nvPr/>
        </p:nvSpPr>
        <p:spPr>
          <a:xfrm>
            <a:off x="7071211"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150.00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p:cNvSpPr/>
          <p:nvPr/>
        </p:nvSpPr>
        <p:spPr>
          <a:xfrm>
            <a:off x="8986487" y="3521697"/>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12.1%</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2" name="矩形 31"/>
          <p:cNvSpPr/>
          <p:nvPr/>
        </p:nvSpPr>
        <p:spPr>
          <a:xfrm>
            <a:off x="1366323"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Apr.2018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3" name="矩形 32"/>
          <p:cNvSpPr/>
          <p:nvPr/>
        </p:nvSpPr>
        <p:spPr>
          <a:xfrm>
            <a:off x="3267952"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4" name="矩形 33"/>
          <p:cNvSpPr/>
          <p:nvPr/>
        </p:nvSpPr>
        <p:spPr>
          <a:xfrm>
            <a:off x="5169580" y="3906945"/>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954.30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6" name="矩形 35"/>
          <p:cNvSpPr/>
          <p:nvPr/>
        </p:nvSpPr>
        <p:spPr>
          <a:xfrm>
            <a:off x="7071211"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95.00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7" name="矩形 36"/>
          <p:cNvSpPr/>
          <p:nvPr/>
        </p:nvSpPr>
        <p:spPr>
          <a:xfrm>
            <a:off x="8986487" y="3906945"/>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14.9%</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8" name="矩形 37"/>
          <p:cNvSpPr/>
          <p:nvPr/>
        </p:nvSpPr>
        <p:spPr>
          <a:xfrm>
            <a:off x="1366323"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May.2018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39" name="矩形 38"/>
          <p:cNvSpPr/>
          <p:nvPr/>
        </p:nvSpPr>
        <p:spPr>
          <a:xfrm>
            <a:off x="3267952"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0" name="矩形 39"/>
          <p:cNvSpPr/>
          <p:nvPr/>
        </p:nvSpPr>
        <p:spPr>
          <a:xfrm>
            <a:off x="5169580" y="4292193"/>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6544.10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1" name="矩形 40"/>
          <p:cNvSpPr/>
          <p:nvPr/>
        </p:nvSpPr>
        <p:spPr>
          <a:xfrm>
            <a:off x="7071211"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654.00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p:cNvSpPr/>
          <p:nvPr/>
        </p:nvSpPr>
        <p:spPr>
          <a:xfrm>
            <a:off x="8986487" y="4292193"/>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20.3%</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3" name="矩形 42"/>
          <p:cNvSpPr/>
          <p:nvPr/>
        </p:nvSpPr>
        <p:spPr>
          <a:xfrm>
            <a:off x="1366323"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Jun.2018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4" name="矩形 43"/>
          <p:cNvSpPr/>
          <p:nvPr/>
        </p:nvSpPr>
        <p:spPr>
          <a:xfrm>
            <a:off x="3267952"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5" name="矩形 44"/>
          <p:cNvSpPr/>
          <p:nvPr/>
        </p:nvSpPr>
        <p:spPr>
          <a:xfrm>
            <a:off x="5169580" y="4677442"/>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666.81</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6" name="矩形 45"/>
          <p:cNvSpPr/>
          <p:nvPr/>
        </p:nvSpPr>
        <p:spPr>
          <a:xfrm>
            <a:off x="7071211"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66.00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7" name="矩形 46"/>
          <p:cNvSpPr/>
          <p:nvPr/>
        </p:nvSpPr>
        <p:spPr>
          <a:xfrm>
            <a:off x="8986487" y="4677442"/>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1.7%</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8" name="矩形 47"/>
          <p:cNvSpPr/>
          <p:nvPr/>
        </p:nvSpPr>
        <p:spPr>
          <a:xfrm>
            <a:off x="1366323"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Jul.2018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49" name="矩形 48"/>
          <p:cNvSpPr/>
          <p:nvPr/>
        </p:nvSpPr>
        <p:spPr>
          <a:xfrm>
            <a:off x="3267952"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0" name="矩形 49"/>
          <p:cNvSpPr/>
          <p:nvPr/>
        </p:nvSpPr>
        <p:spPr>
          <a:xfrm>
            <a:off x="5169580" y="5062690"/>
            <a:ext cx="1886342"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912.90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1" name="矩形 50"/>
          <p:cNvSpPr/>
          <p:nvPr/>
        </p:nvSpPr>
        <p:spPr>
          <a:xfrm>
            <a:off x="7071211"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87.00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2" name="矩形 51"/>
          <p:cNvSpPr/>
          <p:nvPr/>
        </p:nvSpPr>
        <p:spPr>
          <a:xfrm>
            <a:off x="8986487" y="5062690"/>
            <a:ext cx="1895005" cy="3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5.5%</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3" name="矩形 52"/>
          <p:cNvSpPr/>
          <p:nvPr/>
        </p:nvSpPr>
        <p:spPr>
          <a:xfrm>
            <a:off x="1366323"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Aug.2018</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4" name="矩形 53"/>
          <p:cNvSpPr/>
          <p:nvPr/>
        </p:nvSpPr>
        <p:spPr>
          <a:xfrm>
            <a:off x="3267952"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点击此处添加内容</a:t>
            </a:r>
            <a:endParaRPr lang="en-US" altLang="zh-CN" sz="1100" b="1"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5" name="矩形 54"/>
          <p:cNvSpPr/>
          <p:nvPr/>
        </p:nvSpPr>
        <p:spPr>
          <a:xfrm>
            <a:off x="5169580" y="5447936"/>
            <a:ext cx="1886342"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6240.50</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6" name="矩形 55"/>
          <p:cNvSpPr/>
          <p:nvPr/>
        </p:nvSpPr>
        <p:spPr>
          <a:xfrm>
            <a:off x="7071211"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510.00</a:t>
            </a:r>
            <a:endParaRPr lang="zh-CN" altLang="en-US" sz="1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7" name="矩形 56"/>
          <p:cNvSpPr/>
          <p:nvPr/>
        </p:nvSpPr>
        <p:spPr>
          <a:xfrm>
            <a:off x="8986487" y="5447936"/>
            <a:ext cx="1895005" cy="3743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chemeClr val="tx1"/>
                </a:solidFill>
                <a:latin typeface="Times New Roman" panose="02020603050405020304" pitchFamily="18" charset="0"/>
                <a:ea typeface="Arial Unicode MS" panose="020B0604020202020204" charset="-122"/>
                <a:cs typeface="Times New Roman" panose="02020603050405020304" pitchFamily="18" charset="0"/>
              </a:rPr>
              <a:t>17.%</a:t>
            </a:r>
            <a:endParaRPr lang="en-US" altLang="zh-CN" sz="1100" dirty="0">
              <a:solidFill>
                <a:schemeClr val="tx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58" name="矩形 57"/>
          <p:cNvSpPr/>
          <p:nvPr/>
        </p:nvSpPr>
        <p:spPr>
          <a:xfrm>
            <a:off x="5108046" y="1654074"/>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up)">
                                      <p:cBhvr>
                                        <p:cTn id="56" dur="500"/>
                                        <p:tgtEl>
                                          <p:spTgt spid="25"/>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up)">
                                      <p:cBhvr>
                                        <p:cTn id="64" dur="500"/>
                                        <p:tgtEl>
                                          <p:spTgt spid="27"/>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up)">
                                      <p:cBhvr>
                                        <p:cTn id="73" dur="500"/>
                                        <p:tgtEl>
                                          <p:spTgt spid="3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up)">
                                      <p:cBhvr>
                                        <p:cTn id="76" dur="5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up)">
                                      <p:cBhvr>
                                        <p:cTn id="81" dur="500"/>
                                        <p:tgtEl>
                                          <p:spTgt spid="32"/>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wipe(up)">
                                      <p:cBhvr>
                                        <p:cTn id="84" dur="500"/>
                                        <p:tgtEl>
                                          <p:spTgt spid="33"/>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up)">
                                      <p:cBhvr>
                                        <p:cTn id="90" dur="500"/>
                                        <p:tgtEl>
                                          <p:spTgt spid="36"/>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up)">
                                      <p:cBhvr>
                                        <p:cTn id="93" dur="500"/>
                                        <p:tgtEl>
                                          <p:spTgt spid="3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up)">
                                      <p:cBhvr>
                                        <p:cTn id="98" dur="500"/>
                                        <p:tgtEl>
                                          <p:spTgt spid="38"/>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up)">
                                      <p:cBhvr>
                                        <p:cTn id="101" dur="500"/>
                                        <p:tgtEl>
                                          <p:spTgt spid="39"/>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up)">
                                      <p:cBhvr>
                                        <p:cTn id="104" dur="500"/>
                                        <p:tgtEl>
                                          <p:spTgt spid="40"/>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wipe(up)">
                                      <p:cBhvr>
                                        <p:cTn id="107" dur="500"/>
                                        <p:tgtEl>
                                          <p:spTgt spid="41"/>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wipe(up)">
                                      <p:cBhvr>
                                        <p:cTn id="110" dur="500"/>
                                        <p:tgtEl>
                                          <p:spTgt spid="4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43"/>
                                        </p:tgtEl>
                                        <p:attrNameLst>
                                          <p:attrName>style.visibility</p:attrName>
                                        </p:attrNameLst>
                                      </p:cBhvr>
                                      <p:to>
                                        <p:strVal val="visible"/>
                                      </p:to>
                                    </p:set>
                                    <p:animEffect transition="in" filter="wipe(up)">
                                      <p:cBhvr>
                                        <p:cTn id="115" dur="500"/>
                                        <p:tgtEl>
                                          <p:spTgt spid="43"/>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44"/>
                                        </p:tgtEl>
                                        <p:attrNameLst>
                                          <p:attrName>style.visibility</p:attrName>
                                        </p:attrNameLst>
                                      </p:cBhvr>
                                      <p:to>
                                        <p:strVal val="visible"/>
                                      </p:to>
                                    </p:set>
                                    <p:animEffect transition="in" filter="wipe(up)">
                                      <p:cBhvr>
                                        <p:cTn id="118" dur="500"/>
                                        <p:tgtEl>
                                          <p:spTgt spid="44"/>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45"/>
                                        </p:tgtEl>
                                        <p:attrNameLst>
                                          <p:attrName>style.visibility</p:attrName>
                                        </p:attrNameLst>
                                      </p:cBhvr>
                                      <p:to>
                                        <p:strVal val="visible"/>
                                      </p:to>
                                    </p:set>
                                    <p:animEffect transition="in" filter="wipe(up)">
                                      <p:cBhvr>
                                        <p:cTn id="121" dur="500"/>
                                        <p:tgtEl>
                                          <p:spTgt spid="45"/>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wipe(up)">
                                      <p:cBhvr>
                                        <p:cTn id="124" dur="500"/>
                                        <p:tgtEl>
                                          <p:spTgt spid="46"/>
                                        </p:tgtEl>
                                      </p:cBhvr>
                                    </p:animEffect>
                                  </p:childTnLst>
                                </p:cTn>
                              </p:par>
                              <p:par>
                                <p:cTn id="125" presetID="22" presetClass="entr" presetSubtype="1"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wipe(up)">
                                      <p:cBhvr>
                                        <p:cTn id="127" dur="500"/>
                                        <p:tgtEl>
                                          <p:spTgt spid="47"/>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48"/>
                                        </p:tgtEl>
                                        <p:attrNameLst>
                                          <p:attrName>style.visibility</p:attrName>
                                        </p:attrNameLst>
                                      </p:cBhvr>
                                      <p:to>
                                        <p:strVal val="visible"/>
                                      </p:to>
                                    </p:set>
                                    <p:animEffect transition="in" filter="wipe(up)">
                                      <p:cBhvr>
                                        <p:cTn id="132" dur="500"/>
                                        <p:tgtEl>
                                          <p:spTgt spid="48"/>
                                        </p:tgtEl>
                                      </p:cBhvr>
                                    </p:animEffect>
                                  </p:childTnLst>
                                </p:cTn>
                              </p:par>
                              <p:par>
                                <p:cTn id="133" presetID="22" presetClass="entr" presetSubtype="1"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Effect transition="in" filter="wipe(up)">
                                      <p:cBhvr>
                                        <p:cTn id="135" dur="500"/>
                                        <p:tgtEl>
                                          <p:spTgt spid="49"/>
                                        </p:tgtEl>
                                      </p:cBhvr>
                                    </p:animEffect>
                                  </p:childTnLst>
                                </p:cTn>
                              </p:par>
                              <p:par>
                                <p:cTn id="136" presetID="22" presetClass="entr" presetSubtype="1" fill="hold" grpId="0" nodeType="withEffect">
                                  <p:stCondLst>
                                    <p:cond delay="0"/>
                                  </p:stCondLst>
                                  <p:childTnLst>
                                    <p:set>
                                      <p:cBhvr>
                                        <p:cTn id="137" dur="1" fill="hold">
                                          <p:stCondLst>
                                            <p:cond delay="0"/>
                                          </p:stCondLst>
                                        </p:cTn>
                                        <p:tgtEl>
                                          <p:spTgt spid="50"/>
                                        </p:tgtEl>
                                        <p:attrNameLst>
                                          <p:attrName>style.visibility</p:attrName>
                                        </p:attrNameLst>
                                      </p:cBhvr>
                                      <p:to>
                                        <p:strVal val="visible"/>
                                      </p:to>
                                    </p:set>
                                    <p:animEffect transition="in" filter="wipe(up)">
                                      <p:cBhvr>
                                        <p:cTn id="138" dur="500"/>
                                        <p:tgtEl>
                                          <p:spTgt spid="50"/>
                                        </p:tgtEl>
                                      </p:cBhvr>
                                    </p:animEffect>
                                  </p:childTnLst>
                                </p:cTn>
                              </p:par>
                              <p:par>
                                <p:cTn id="139" presetID="22" presetClass="entr" presetSubtype="1" fill="hold" grpId="0" nodeType="withEffect">
                                  <p:stCondLst>
                                    <p:cond delay="0"/>
                                  </p:stCondLst>
                                  <p:childTnLst>
                                    <p:set>
                                      <p:cBhvr>
                                        <p:cTn id="140" dur="1" fill="hold">
                                          <p:stCondLst>
                                            <p:cond delay="0"/>
                                          </p:stCondLst>
                                        </p:cTn>
                                        <p:tgtEl>
                                          <p:spTgt spid="51"/>
                                        </p:tgtEl>
                                        <p:attrNameLst>
                                          <p:attrName>style.visibility</p:attrName>
                                        </p:attrNameLst>
                                      </p:cBhvr>
                                      <p:to>
                                        <p:strVal val="visible"/>
                                      </p:to>
                                    </p:set>
                                    <p:animEffect transition="in" filter="wipe(up)">
                                      <p:cBhvr>
                                        <p:cTn id="141" dur="500"/>
                                        <p:tgtEl>
                                          <p:spTgt spid="51"/>
                                        </p:tgtEl>
                                      </p:cBhvr>
                                    </p:animEffect>
                                  </p:childTnLst>
                                </p:cTn>
                              </p:par>
                              <p:par>
                                <p:cTn id="142" presetID="22" presetClass="entr" presetSubtype="1" fill="hold" grpId="0" nodeType="withEffect">
                                  <p:stCondLst>
                                    <p:cond delay="0"/>
                                  </p:stCondLst>
                                  <p:childTnLst>
                                    <p:set>
                                      <p:cBhvr>
                                        <p:cTn id="143" dur="1" fill="hold">
                                          <p:stCondLst>
                                            <p:cond delay="0"/>
                                          </p:stCondLst>
                                        </p:cTn>
                                        <p:tgtEl>
                                          <p:spTgt spid="52"/>
                                        </p:tgtEl>
                                        <p:attrNameLst>
                                          <p:attrName>style.visibility</p:attrName>
                                        </p:attrNameLst>
                                      </p:cBhvr>
                                      <p:to>
                                        <p:strVal val="visible"/>
                                      </p:to>
                                    </p:set>
                                    <p:animEffect transition="in" filter="wipe(up)">
                                      <p:cBhvr>
                                        <p:cTn id="144" dur="500"/>
                                        <p:tgtEl>
                                          <p:spTgt spid="52"/>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1" fill="hold" grpId="0" nodeType="clickEffect">
                                  <p:stCondLst>
                                    <p:cond delay="0"/>
                                  </p:stCondLst>
                                  <p:childTnLst>
                                    <p:set>
                                      <p:cBhvr>
                                        <p:cTn id="148" dur="1" fill="hold">
                                          <p:stCondLst>
                                            <p:cond delay="0"/>
                                          </p:stCondLst>
                                        </p:cTn>
                                        <p:tgtEl>
                                          <p:spTgt spid="53"/>
                                        </p:tgtEl>
                                        <p:attrNameLst>
                                          <p:attrName>style.visibility</p:attrName>
                                        </p:attrNameLst>
                                      </p:cBhvr>
                                      <p:to>
                                        <p:strVal val="visible"/>
                                      </p:to>
                                    </p:set>
                                    <p:animEffect transition="in" filter="wipe(up)">
                                      <p:cBhvr>
                                        <p:cTn id="149" dur="500"/>
                                        <p:tgtEl>
                                          <p:spTgt spid="53"/>
                                        </p:tgtEl>
                                      </p:cBhvr>
                                    </p:animEffect>
                                  </p:childTnLst>
                                </p:cTn>
                              </p:par>
                              <p:par>
                                <p:cTn id="150" presetID="22" presetClass="entr" presetSubtype="1" fill="hold" grpId="0" nodeType="withEffect">
                                  <p:stCondLst>
                                    <p:cond delay="0"/>
                                  </p:stCondLst>
                                  <p:childTnLst>
                                    <p:set>
                                      <p:cBhvr>
                                        <p:cTn id="151" dur="1" fill="hold">
                                          <p:stCondLst>
                                            <p:cond delay="0"/>
                                          </p:stCondLst>
                                        </p:cTn>
                                        <p:tgtEl>
                                          <p:spTgt spid="54"/>
                                        </p:tgtEl>
                                        <p:attrNameLst>
                                          <p:attrName>style.visibility</p:attrName>
                                        </p:attrNameLst>
                                      </p:cBhvr>
                                      <p:to>
                                        <p:strVal val="visible"/>
                                      </p:to>
                                    </p:set>
                                    <p:animEffect transition="in" filter="wipe(up)">
                                      <p:cBhvr>
                                        <p:cTn id="152" dur="500"/>
                                        <p:tgtEl>
                                          <p:spTgt spid="54"/>
                                        </p:tgtEl>
                                      </p:cBhvr>
                                    </p:animEffect>
                                  </p:childTnLst>
                                </p:cTn>
                              </p:par>
                              <p:par>
                                <p:cTn id="153" presetID="22" presetClass="entr" presetSubtype="1" fill="hold" grpId="0" nodeType="withEffect">
                                  <p:stCondLst>
                                    <p:cond delay="0"/>
                                  </p:stCondLst>
                                  <p:childTnLst>
                                    <p:set>
                                      <p:cBhvr>
                                        <p:cTn id="154" dur="1" fill="hold">
                                          <p:stCondLst>
                                            <p:cond delay="0"/>
                                          </p:stCondLst>
                                        </p:cTn>
                                        <p:tgtEl>
                                          <p:spTgt spid="55"/>
                                        </p:tgtEl>
                                        <p:attrNameLst>
                                          <p:attrName>style.visibility</p:attrName>
                                        </p:attrNameLst>
                                      </p:cBhvr>
                                      <p:to>
                                        <p:strVal val="visible"/>
                                      </p:to>
                                    </p:set>
                                    <p:animEffect transition="in" filter="wipe(up)">
                                      <p:cBhvr>
                                        <p:cTn id="155" dur="500"/>
                                        <p:tgtEl>
                                          <p:spTgt spid="55"/>
                                        </p:tgtEl>
                                      </p:cBhvr>
                                    </p:animEffect>
                                  </p:childTnLst>
                                </p:cTn>
                              </p:par>
                              <p:par>
                                <p:cTn id="156" presetID="22" presetClass="entr" presetSubtype="1"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wipe(up)">
                                      <p:cBhvr>
                                        <p:cTn id="158" dur="500"/>
                                        <p:tgtEl>
                                          <p:spTgt spid="56"/>
                                        </p:tgtEl>
                                      </p:cBhvr>
                                    </p:animEffect>
                                  </p:childTnLst>
                                </p:cTn>
                              </p:par>
                              <p:par>
                                <p:cTn id="159" presetID="22" presetClass="entr" presetSubtype="1"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Effect transition="in" filter="wipe(up)">
                                      <p:cBhvr>
                                        <p:cTn id="161" dur="500"/>
                                        <p:tgtEl>
                                          <p:spTgt spid="57"/>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xit" presetSubtype="0" fill="hold" grpId="0" nodeType="clickEffect">
                                  <p:stCondLst>
                                    <p:cond delay="2000"/>
                                  </p:stCondLst>
                                  <p:childTnLst>
                                    <p:animEffect transition="out" filter="fade">
                                      <p:cBhvr>
                                        <p:cTn id="165" dur="500"/>
                                        <p:tgtEl>
                                          <p:spTgt spid="35"/>
                                        </p:tgtEl>
                                      </p:cBhvr>
                                    </p:animEffect>
                                    <p:set>
                                      <p:cBhvr>
                                        <p:cTn id="16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graphicFrame>
        <p:nvGraphicFramePr>
          <p:cNvPr id="6" name="图表 5"/>
          <p:cNvGraphicFramePr/>
          <p:nvPr/>
        </p:nvGraphicFramePr>
        <p:xfrm>
          <a:off x="838448" y="2672613"/>
          <a:ext cx="5787639" cy="3363851"/>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p:cNvSpPr txBox="1"/>
          <p:nvPr/>
        </p:nvSpPr>
        <p:spPr>
          <a:xfrm>
            <a:off x="7018070" y="1932011"/>
            <a:ext cx="2430731" cy="338554"/>
          </a:xfrm>
          <a:prstGeom prst="rect">
            <a:avLst/>
          </a:prstGeom>
          <a:noFill/>
          <a:effectLst/>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注释：</a:t>
            </a:r>
            <a:endParaRPr lang="en-US" altLang="zh-CN" sz="1600" b="1"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8" name="矩形 7"/>
          <p:cNvSpPr/>
          <p:nvPr/>
        </p:nvSpPr>
        <p:spPr>
          <a:xfrm>
            <a:off x="7057827" y="2320989"/>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524000" y="1932369"/>
            <a:ext cx="5009321" cy="338554"/>
          </a:xfrm>
          <a:prstGeom prst="rect">
            <a:avLst/>
          </a:prstGeom>
          <a:solidFill>
            <a:schemeClr val="tx1">
              <a:lumMod val="65000"/>
              <a:lumOff val="35000"/>
            </a:schemeClr>
          </a:solidFill>
          <a:ln>
            <a:solidFill>
              <a:schemeClr val="bg1"/>
            </a:solidFill>
          </a:ln>
        </p:spPr>
        <p:txBody>
          <a:bodyPr wrap="square">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2018.1-10</a:t>
            </a:r>
            <a:r>
              <a:rPr lang="zh-CN" altLang="en-US" sz="1600" dirty="0" smtClean="0">
                <a:solidFill>
                  <a:schemeClr val="bg1"/>
                </a:solidFill>
                <a:latin typeface="微软雅黑" panose="020B0503020204020204" pitchFamily="34" charset="-122"/>
                <a:ea typeface="微软雅黑" panose="020B0503020204020204" pitchFamily="34" charset="-122"/>
              </a:rPr>
              <a:t>月 总体利润增长</a:t>
            </a:r>
            <a:endParaRPr lang="en-US" altLang="zh-CN" sz="1600" dirty="0">
              <a:solidFill>
                <a:schemeClr val="bg1"/>
              </a:solidFill>
              <a:latin typeface="Times New Roman" panose="02020603050405020304" pitchFamily="18" charset="0"/>
              <a:ea typeface="Arial Unicode MS" panose="020B0604020202020204" charset="-122"/>
              <a:cs typeface="Times New Roman" panose="02020603050405020304" pitchFamily="18" charset="0"/>
            </a:endParaRPr>
          </a:p>
        </p:txBody>
      </p:sp>
      <p:sp>
        <p:nvSpPr>
          <p:cNvPr id="10" name="矩形 9"/>
          <p:cNvSpPr/>
          <p:nvPr/>
        </p:nvSpPr>
        <p:spPr>
          <a:xfrm>
            <a:off x="7057827" y="4302189"/>
            <a:ext cx="4594747" cy="1754326"/>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21027" y="0"/>
            <a:ext cx="602974" cy="1729408"/>
            <a:chOff x="947530" y="0"/>
            <a:chExt cx="602974" cy="1729408"/>
          </a:xfrm>
        </p:grpSpPr>
        <p:cxnSp>
          <p:nvCxnSpPr>
            <p:cNvPr id="12" name="直接连接符 11"/>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515726" y="353101"/>
            <a:ext cx="5562741"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利润情况总体</a:t>
            </a:r>
            <a:r>
              <a:rPr lang="zh-CN" altLang="en-US" sz="4000" b="1" dirty="0" smtClean="0">
                <a:solidFill>
                  <a:schemeClr val="bg1"/>
                </a:solidFill>
                <a:latin typeface="微软雅黑" panose="020B0503020204020204" pitchFamily="34" charset="-122"/>
                <a:ea typeface="微软雅黑" panose="020B0503020204020204" pitchFamily="34" charset="-122"/>
              </a:rPr>
              <a:t>介绍</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6" name="矩形 15"/>
          <p:cNvSpPr/>
          <p:nvPr/>
        </p:nvSpPr>
        <p:spPr>
          <a:xfrm>
            <a:off x="1507095" y="9649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2000"/>
                                  </p:stCondLst>
                                  <p:childTnLst>
                                    <p:animEffect transition="out" filter="fade">
                                      <p:cBhvr>
                                        <p:cTn id="30" dur="500"/>
                                        <p:tgtEl>
                                          <p:spTgt spid="35"/>
                                        </p:tgtEl>
                                      </p:cBhvr>
                                    </p:animEffect>
                                    <p:set>
                                      <p:cBhvr>
                                        <p:cTn id="31"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6" grpId="0">
        <p:bldAsOne/>
      </p:bldGraphic>
      <p:bldP spid="7" grpId="0"/>
      <p:bldP spid="8" grpId="0"/>
      <p:bldP spid="9"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grpSp>
        <p:nvGrpSpPr>
          <p:cNvPr id="6" name="组合 5"/>
          <p:cNvGrpSpPr/>
          <p:nvPr/>
        </p:nvGrpSpPr>
        <p:grpSpPr>
          <a:xfrm>
            <a:off x="1073427" y="152400"/>
            <a:ext cx="602974" cy="1729408"/>
            <a:chOff x="947530" y="0"/>
            <a:chExt cx="602974" cy="1729408"/>
          </a:xfrm>
        </p:grpSpPr>
        <p:cxnSp>
          <p:nvCxnSpPr>
            <p:cNvPr id="7" name="直接连接符 6"/>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668126" y="505501"/>
            <a:ext cx="658866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分类产品利润增长情况</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659495" y="11173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aphicFrame>
        <p:nvGraphicFramePr>
          <p:cNvPr id="12" name="图表 11"/>
          <p:cNvGraphicFramePr/>
          <p:nvPr/>
        </p:nvGraphicFramePr>
        <p:xfrm>
          <a:off x="1096296" y="2073965"/>
          <a:ext cx="10320451" cy="2782958"/>
        </p:xfrm>
        <a:graphic>
          <a:graphicData uri="http://schemas.openxmlformats.org/drawingml/2006/chart">
            <c:chart xmlns:c="http://schemas.openxmlformats.org/drawingml/2006/chart" xmlns:r="http://schemas.openxmlformats.org/officeDocument/2006/relationships" r:id="rId3"/>
          </a:graphicData>
        </a:graphic>
      </p:graphicFrame>
      <p:sp>
        <p:nvSpPr>
          <p:cNvPr id="13" name="矩形 12"/>
          <p:cNvSpPr/>
          <p:nvPr/>
        </p:nvSpPr>
        <p:spPr>
          <a:xfrm>
            <a:off x="8978348"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338470"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3885096"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6431722" y="4936434"/>
            <a:ext cx="2226365" cy="834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文本框 16"/>
          <p:cNvSpPr txBox="1"/>
          <p:nvPr/>
        </p:nvSpPr>
        <p:spPr>
          <a:xfrm>
            <a:off x="1448653"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1</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982027"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2</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515401"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3</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048776" y="5184913"/>
            <a:ext cx="715260"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4</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179982" y="5042452"/>
            <a:ext cx="1326004" cy="646331"/>
          </a:xfrm>
          <a:prstGeom prst="rect">
            <a:avLst/>
          </a:prstGeom>
          <a:noFill/>
        </p:spPr>
        <p:txBody>
          <a:bodyPr wrap="none" rtlCol="0">
            <a:spAutoFit/>
          </a:bodyPr>
          <a:lstStyle/>
          <a:p>
            <a:pPr algn="ctr"/>
            <a:r>
              <a:rPr lang="en-US" altLang="zh-CN" sz="3600" dirty="0" smtClean="0">
                <a:solidFill>
                  <a:schemeClr val="bg1"/>
                </a:solidFill>
              </a:rPr>
              <a:t>14.7%</a:t>
            </a:r>
            <a:endParaRPr lang="zh-CN" altLang="en-US" sz="3600" dirty="0">
              <a:solidFill>
                <a:schemeClr val="bg1"/>
              </a:solidFill>
            </a:endParaRPr>
          </a:p>
        </p:txBody>
      </p:sp>
      <p:sp>
        <p:nvSpPr>
          <p:cNvPr id="22" name="文本框 21"/>
          <p:cNvSpPr txBox="1"/>
          <p:nvPr/>
        </p:nvSpPr>
        <p:spPr>
          <a:xfrm>
            <a:off x="9833112" y="5022574"/>
            <a:ext cx="1326004" cy="646331"/>
          </a:xfrm>
          <a:prstGeom prst="rect">
            <a:avLst/>
          </a:prstGeom>
          <a:noFill/>
        </p:spPr>
        <p:txBody>
          <a:bodyPr wrap="none" rtlCol="0">
            <a:spAutoFit/>
          </a:bodyPr>
          <a:lstStyle/>
          <a:p>
            <a:pPr algn="ctr"/>
            <a:r>
              <a:rPr lang="en-US" altLang="zh-CN" sz="3600" dirty="0" smtClean="0">
                <a:solidFill>
                  <a:schemeClr val="bg1"/>
                </a:solidFill>
              </a:rPr>
              <a:t>18.7%</a:t>
            </a:r>
            <a:endParaRPr lang="zh-CN" altLang="en-US" sz="3600" dirty="0">
              <a:solidFill>
                <a:schemeClr val="bg1"/>
              </a:solidFill>
            </a:endParaRPr>
          </a:p>
        </p:txBody>
      </p:sp>
      <p:sp>
        <p:nvSpPr>
          <p:cNvPr id="23" name="文本框 22"/>
          <p:cNvSpPr txBox="1"/>
          <p:nvPr/>
        </p:nvSpPr>
        <p:spPr>
          <a:xfrm>
            <a:off x="7282069" y="5055704"/>
            <a:ext cx="1326004" cy="646331"/>
          </a:xfrm>
          <a:prstGeom prst="rect">
            <a:avLst/>
          </a:prstGeom>
          <a:noFill/>
        </p:spPr>
        <p:txBody>
          <a:bodyPr wrap="none" rtlCol="0">
            <a:spAutoFit/>
          </a:bodyPr>
          <a:lstStyle/>
          <a:p>
            <a:pPr algn="ctr"/>
            <a:r>
              <a:rPr lang="en-US" altLang="zh-CN" sz="3600" dirty="0" smtClean="0">
                <a:solidFill>
                  <a:schemeClr val="bg1"/>
                </a:solidFill>
              </a:rPr>
              <a:t>12.2%</a:t>
            </a:r>
            <a:endParaRPr lang="zh-CN" altLang="en-US" sz="3600" dirty="0">
              <a:solidFill>
                <a:schemeClr val="bg1"/>
              </a:solidFill>
            </a:endParaRPr>
          </a:p>
        </p:txBody>
      </p:sp>
      <p:sp>
        <p:nvSpPr>
          <p:cNvPr id="24" name="文本框 23"/>
          <p:cNvSpPr txBox="1"/>
          <p:nvPr/>
        </p:nvSpPr>
        <p:spPr>
          <a:xfrm>
            <a:off x="4810538" y="5035826"/>
            <a:ext cx="1326004" cy="646331"/>
          </a:xfrm>
          <a:prstGeom prst="rect">
            <a:avLst/>
          </a:prstGeom>
          <a:noFill/>
        </p:spPr>
        <p:txBody>
          <a:bodyPr wrap="none" rtlCol="0">
            <a:spAutoFit/>
          </a:bodyPr>
          <a:lstStyle/>
          <a:p>
            <a:pPr algn="ctr"/>
            <a:r>
              <a:rPr lang="en-US" altLang="zh-CN" sz="3600" dirty="0" smtClean="0">
                <a:solidFill>
                  <a:schemeClr val="bg1"/>
                </a:solidFill>
              </a:rPr>
              <a:t>16.1%</a:t>
            </a:r>
            <a:endParaRPr lang="zh-CN" altLang="en-US" sz="3600" dirty="0">
              <a:solidFill>
                <a:schemeClr val="bg1"/>
              </a:solidFill>
            </a:endParaRPr>
          </a:p>
        </p:txBody>
      </p:sp>
      <p:cxnSp>
        <p:nvCxnSpPr>
          <p:cNvPr id="25" name="直接连接符 24"/>
          <p:cNvCxnSpPr/>
          <p:nvPr/>
        </p:nvCxnSpPr>
        <p:spPr>
          <a:xfrm flipH="1">
            <a:off x="1994453" y="4923183"/>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9607827" y="4929810"/>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7109793" y="4936436"/>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585253" y="4929810"/>
            <a:ext cx="304799" cy="848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488944" y="1583636"/>
            <a:ext cx="3518912" cy="400110"/>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四</a:t>
            </a:r>
            <a:r>
              <a:rPr lang="zh-CN" altLang="en-US" sz="2000" b="1" dirty="0" smtClean="0">
                <a:solidFill>
                  <a:schemeClr val="bg1"/>
                </a:solidFill>
                <a:latin typeface="微软雅黑" panose="020B0503020204020204" pitchFamily="34" charset="-122"/>
                <a:ea typeface="微软雅黑" panose="020B0503020204020204" pitchFamily="34" charset="-122"/>
              </a:rPr>
              <a:t>大产品年平均利润增长对比</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1261408"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1" name="矩形 30"/>
          <p:cNvSpPr/>
          <p:nvPr/>
        </p:nvSpPr>
        <p:spPr>
          <a:xfrm>
            <a:off x="8980799"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2" name="矩形 31"/>
          <p:cNvSpPr/>
          <p:nvPr/>
        </p:nvSpPr>
        <p:spPr>
          <a:xfrm>
            <a:off x="6416504"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
        <p:nvSpPr>
          <p:cNvPr id="33" name="矩形 32"/>
          <p:cNvSpPr/>
          <p:nvPr/>
        </p:nvSpPr>
        <p:spPr>
          <a:xfrm>
            <a:off x="3878712" y="5947777"/>
            <a:ext cx="2058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a:t>
            </a:r>
            <a:endParaRPr lang="zh-CN" altLang="en-US" sz="1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anim calcmode="lin" valueType="num">
                                      <p:cBhvr>
                                        <p:cTn id="35" dur="500" fill="hold"/>
                                        <p:tgtEl>
                                          <p:spTgt spid="25"/>
                                        </p:tgtEl>
                                        <p:attrNameLst>
                                          <p:attrName>ppt_x</p:attrName>
                                        </p:attrNameLst>
                                      </p:cBhvr>
                                      <p:tavLst>
                                        <p:tav tm="0">
                                          <p:val>
                                            <p:strVal val="#ppt_x"/>
                                          </p:val>
                                        </p:tav>
                                        <p:tav tm="100000">
                                          <p:val>
                                            <p:strVal val="#ppt_x"/>
                                          </p:val>
                                        </p:tav>
                                      </p:tavLst>
                                    </p:anim>
                                    <p:anim calcmode="lin" valueType="num">
                                      <p:cBhvr>
                                        <p:cTn id="36" dur="5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anim calcmode="lin" valueType="num">
                                      <p:cBhvr>
                                        <p:cTn id="47" dur="500" fill="hold"/>
                                        <p:tgtEl>
                                          <p:spTgt spid="15"/>
                                        </p:tgtEl>
                                        <p:attrNameLst>
                                          <p:attrName>ppt_x</p:attrName>
                                        </p:attrNameLst>
                                      </p:cBhvr>
                                      <p:tavLst>
                                        <p:tav tm="0">
                                          <p:val>
                                            <p:strVal val="#ppt_x"/>
                                          </p:val>
                                        </p:tav>
                                        <p:tav tm="100000">
                                          <p:val>
                                            <p:strVal val="#ppt_x"/>
                                          </p:val>
                                        </p:tav>
                                      </p:tavLst>
                                    </p:anim>
                                    <p:anim calcmode="lin" valueType="num">
                                      <p:cBhvr>
                                        <p:cTn id="48" dur="5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anim calcmode="lin" valueType="num">
                                      <p:cBhvr>
                                        <p:cTn id="62" dur="500" fill="hold"/>
                                        <p:tgtEl>
                                          <p:spTgt spid="28"/>
                                        </p:tgtEl>
                                        <p:attrNameLst>
                                          <p:attrName>ppt_x</p:attrName>
                                        </p:attrNameLst>
                                      </p:cBhvr>
                                      <p:tavLst>
                                        <p:tav tm="0">
                                          <p:val>
                                            <p:strVal val="#ppt_x"/>
                                          </p:val>
                                        </p:tav>
                                        <p:tav tm="100000">
                                          <p:val>
                                            <p:strVal val="#ppt_x"/>
                                          </p:val>
                                        </p:tav>
                                      </p:tavLst>
                                    </p:anim>
                                    <p:anim calcmode="lin" valueType="num">
                                      <p:cBhvr>
                                        <p:cTn id="63" dur="500" fill="hold"/>
                                        <p:tgtEl>
                                          <p:spTgt spid="2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anim calcmode="lin" valueType="num">
                                      <p:cBhvr>
                                        <p:cTn id="67" dur="500" fill="hold"/>
                                        <p:tgtEl>
                                          <p:spTgt spid="33"/>
                                        </p:tgtEl>
                                        <p:attrNameLst>
                                          <p:attrName>ppt_x</p:attrName>
                                        </p:attrNameLst>
                                      </p:cBhvr>
                                      <p:tavLst>
                                        <p:tav tm="0">
                                          <p:val>
                                            <p:strVal val="#ppt_x"/>
                                          </p:val>
                                        </p:tav>
                                        <p:tav tm="100000">
                                          <p:val>
                                            <p:strVal val="#ppt_x"/>
                                          </p:val>
                                        </p:tav>
                                      </p:tavLst>
                                    </p:anim>
                                    <p:anim calcmode="lin" valueType="num">
                                      <p:cBhvr>
                                        <p:cTn id="68"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anim calcmode="lin" valueType="num">
                                      <p:cBhvr>
                                        <p:cTn id="74" dur="500" fill="hold"/>
                                        <p:tgtEl>
                                          <p:spTgt spid="16"/>
                                        </p:tgtEl>
                                        <p:attrNameLst>
                                          <p:attrName>ppt_x</p:attrName>
                                        </p:attrNameLst>
                                      </p:cBhvr>
                                      <p:tavLst>
                                        <p:tav tm="0">
                                          <p:val>
                                            <p:strVal val="#ppt_x"/>
                                          </p:val>
                                        </p:tav>
                                        <p:tav tm="100000">
                                          <p:val>
                                            <p:strVal val="#ppt_x"/>
                                          </p:val>
                                        </p:tav>
                                      </p:tavLst>
                                    </p:anim>
                                    <p:anim calcmode="lin" valueType="num">
                                      <p:cBhvr>
                                        <p:cTn id="75" dur="5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anim calcmode="lin" valueType="num">
                                      <p:cBhvr>
                                        <p:cTn id="79" dur="500" fill="hold"/>
                                        <p:tgtEl>
                                          <p:spTgt spid="19"/>
                                        </p:tgtEl>
                                        <p:attrNameLst>
                                          <p:attrName>ppt_x</p:attrName>
                                        </p:attrNameLst>
                                      </p:cBhvr>
                                      <p:tavLst>
                                        <p:tav tm="0">
                                          <p:val>
                                            <p:strVal val="#ppt_x"/>
                                          </p:val>
                                        </p:tav>
                                        <p:tav tm="100000">
                                          <p:val>
                                            <p:strVal val="#ppt_x"/>
                                          </p:val>
                                        </p:tav>
                                      </p:tavLst>
                                    </p:anim>
                                    <p:anim calcmode="lin" valueType="num">
                                      <p:cBhvr>
                                        <p:cTn id="80" dur="500" fill="hold"/>
                                        <p:tgtEl>
                                          <p:spTgt spid="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strVal val="#ppt_x"/>
                                          </p:val>
                                        </p:tav>
                                        <p:tav tm="100000">
                                          <p:val>
                                            <p:strVal val="#ppt_x"/>
                                          </p:val>
                                        </p:tav>
                                      </p:tavLst>
                                    </p:anim>
                                    <p:anim calcmode="lin" valueType="num">
                                      <p:cBhvr>
                                        <p:cTn id="90" dur="500" fill="hold"/>
                                        <p:tgtEl>
                                          <p:spTgt spid="2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500"/>
                                        <p:tgtEl>
                                          <p:spTgt spid="32"/>
                                        </p:tgtEl>
                                      </p:cBhvr>
                                    </p:animEffect>
                                    <p:anim calcmode="lin" valueType="num">
                                      <p:cBhvr>
                                        <p:cTn id="94" dur="500" fill="hold"/>
                                        <p:tgtEl>
                                          <p:spTgt spid="32"/>
                                        </p:tgtEl>
                                        <p:attrNameLst>
                                          <p:attrName>ppt_x</p:attrName>
                                        </p:attrNameLst>
                                      </p:cBhvr>
                                      <p:tavLst>
                                        <p:tav tm="0">
                                          <p:val>
                                            <p:strVal val="#ppt_x"/>
                                          </p:val>
                                        </p:tav>
                                        <p:tav tm="100000">
                                          <p:val>
                                            <p:strVal val="#ppt_x"/>
                                          </p:val>
                                        </p:tav>
                                      </p:tavLst>
                                    </p:anim>
                                    <p:anim calcmode="lin" valueType="num">
                                      <p:cBhvr>
                                        <p:cTn id="95"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fade">
                                      <p:cBhvr>
                                        <p:cTn id="100" dur="500"/>
                                        <p:tgtEl>
                                          <p:spTgt spid="13"/>
                                        </p:tgtEl>
                                      </p:cBhvr>
                                    </p:animEffect>
                                    <p:anim calcmode="lin" valueType="num">
                                      <p:cBhvr>
                                        <p:cTn id="101" dur="500" fill="hold"/>
                                        <p:tgtEl>
                                          <p:spTgt spid="13"/>
                                        </p:tgtEl>
                                        <p:attrNameLst>
                                          <p:attrName>ppt_x</p:attrName>
                                        </p:attrNameLst>
                                      </p:cBhvr>
                                      <p:tavLst>
                                        <p:tav tm="0">
                                          <p:val>
                                            <p:strVal val="#ppt_x"/>
                                          </p:val>
                                        </p:tav>
                                        <p:tav tm="100000">
                                          <p:val>
                                            <p:strVal val="#ppt_x"/>
                                          </p:val>
                                        </p:tav>
                                      </p:tavLst>
                                    </p:anim>
                                    <p:anim calcmode="lin" valueType="num">
                                      <p:cBhvr>
                                        <p:cTn id="102" dur="500" fill="hold"/>
                                        <p:tgtEl>
                                          <p:spTgt spid="1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500"/>
                                        <p:tgtEl>
                                          <p:spTgt spid="20"/>
                                        </p:tgtEl>
                                      </p:cBhvr>
                                    </p:animEffect>
                                    <p:anim calcmode="lin" valueType="num">
                                      <p:cBhvr>
                                        <p:cTn id="106" dur="500" fill="hold"/>
                                        <p:tgtEl>
                                          <p:spTgt spid="20"/>
                                        </p:tgtEl>
                                        <p:attrNameLst>
                                          <p:attrName>ppt_x</p:attrName>
                                        </p:attrNameLst>
                                      </p:cBhvr>
                                      <p:tavLst>
                                        <p:tav tm="0">
                                          <p:val>
                                            <p:strVal val="#ppt_x"/>
                                          </p:val>
                                        </p:tav>
                                        <p:tav tm="100000">
                                          <p:val>
                                            <p:strVal val="#ppt_x"/>
                                          </p:val>
                                        </p:tav>
                                      </p:tavLst>
                                    </p:anim>
                                    <p:anim calcmode="lin" valueType="num">
                                      <p:cBhvr>
                                        <p:cTn id="107" dur="500" fill="hold"/>
                                        <p:tgtEl>
                                          <p:spTgt spid="2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500"/>
                                        <p:tgtEl>
                                          <p:spTgt spid="22"/>
                                        </p:tgtEl>
                                      </p:cBhvr>
                                    </p:animEffect>
                                    <p:anim calcmode="lin" valueType="num">
                                      <p:cBhvr>
                                        <p:cTn id="111" dur="500" fill="hold"/>
                                        <p:tgtEl>
                                          <p:spTgt spid="22"/>
                                        </p:tgtEl>
                                        <p:attrNameLst>
                                          <p:attrName>ppt_x</p:attrName>
                                        </p:attrNameLst>
                                      </p:cBhvr>
                                      <p:tavLst>
                                        <p:tav tm="0">
                                          <p:val>
                                            <p:strVal val="#ppt_x"/>
                                          </p:val>
                                        </p:tav>
                                        <p:tav tm="100000">
                                          <p:val>
                                            <p:strVal val="#ppt_x"/>
                                          </p:val>
                                        </p:tav>
                                      </p:tavLst>
                                    </p:anim>
                                    <p:anim calcmode="lin" valueType="num">
                                      <p:cBhvr>
                                        <p:cTn id="112" dur="500" fill="hold"/>
                                        <p:tgtEl>
                                          <p:spTgt spid="2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500"/>
                                        <p:tgtEl>
                                          <p:spTgt spid="26"/>
                                        </p:tgtEl>
                                      </p:cBhvr>
                                    </p:animEffect>
                                    <p:anim calcmode="lin" valueType="num">
                                      <p:cBhvr>
                                        <p:cTn id="116" dur="500" fill="hold"/>
                                        <p:tgtEl>
                                          <p:spTgt spid="26"/>
                                        </p:tgtEl>
                                        <p:attrNameLst>
                                          <p:attrName>ppt_x</p:attrName>
                                        </p:attrNameLst>
                                      </p:cBhvr>
                                      <p:tavLst>
                                        <p:tav tm="0">
                                          <p:val>
                                            <p:strVal val="#ppt_x"/>
                                          </p:val>
                                        </p:tav>
                                        <p:tav tm="100000">
                                          <p:val>
                                            <p:strVal val="#ppt_x"/>
                                          </p:val>
                                        </p:tav>
                                      </p:tavLst>
                                    </p:anim>
                                    <p:anim calcmode="lin" valueType="num">
                                      <p:cBhvr>
                                        <p:cTn id="117" dur="500" fill="hold"/>
                                        <p:tgtEl>
                                          <p:spTgt spid="2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fade">
                                      <p:cBhvr>
                                        <p:cTn id="120" dur="500"/>
                                        <p:tgtEl>
                                          <p:spTgt spid="31"/>
                                        </p:tgtEl>
                                      </p:cBhvr>
                                    </p:animEffect>
                                    <p:anim calcmode="lin" valueType="num">
                                      <p:cBhvr>
                                        <p:cTn id="121" dur="500" fill="hold"/>
                                        <p:tgtEl>
                                          <p:spTgt spid="31"/>
                                        </p:tgtEl>
                                        <p:attrNameLst>
                                          <p:attrName>ppt_x</p:attrName>
                                        </p:attrNameLst>
                                      </p:cBhvr>
                                      <p:tavLst>
                                        <p:tav tm="0">
                                          <p:val>
                                            <p:strVal val="#ppt_x"/>
                                          </p:val>
                                        </p:tav>
                                        <p:tav tm="100000">
                                          <p:val>
                                            <p:strVal val="#ppt_x"/>
                                          </p:val>
                                        </p:tav>
                                      </p:tavLst>
                                    </p:anim>
                                    <p:anim calcmode="lin" valueType="num">
                                      <p:cBhvr>
                                        <p:cTn id="122"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2000"/>
                                  </p:stCondLst>
                                  <p:childTnLst>
                                    <p:animEffect transition="out" filter="fade">
                                      <p:cBhvr>
                                        <p:cTn id="126" dur="500"/>
                                        <p:tgtEl>
                                          <p:spTgt spid="35"/>
                                        </p:tgtEl>
                                      </p:cBhvr>
                                    </p:animEffect>
                                    <p:set>
                                      <p:cBhvr>
                                        <p:cTn id="12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12" grpId="0">
        <p:bldAsOne/>
      </p:bldGraphic>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9" grpId="0"/>
      <p:bldP spid="30" grpId="0"/>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1114944" y="3415529"/>
          <a:ext cx="4735892" cy="2898557"/>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组合 6"/>
          <p:cNvGrpSpPr/>
          <p:nvPr/>
        </p:nvGrpSpPr>
        <p:grpSpPr>
          <a:xfrm>
            <a:off x="1073427" y="15240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668126" y="505501"/>
            <a:ext cx="658866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分类产品利润增长情况</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659495" y="1117360"/>
            <a:ext cx="1963102"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profit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文本框 12"/>
          <p:cNvSpPr txBox="1"/>
          <p:nvPr/>
        </p:nvSpPr>
        <p:spPr>
          <a:xfrm>
            <a:off x="3696556" y="1860128"/>
            <a:ext cx="5103688" cy="543338"/>
          </a:xfrm>
          <a:prstGeom prst="rect">
            <a:avLst/>
          </a:prstGeom>
          <a:noFill/>
          <a:ln>
            <a:solidFill>
              <a:schemeClr val="bg1"/>
            </a:solidFill>
          </a:ln>
        </p:spPr>
        <p:txBody>
          <a:bodyPr wrap="square" rtlCol="0" anchor="ctr">
            <a:no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单一产品销售额与利润增长示意图</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aphicFrame>
        <p:nvGraphicFramePr>
          <p:cNvPr id="14" name="图表 13"/>
          <p:cNvGraphicFramePr/>
          <p:nvPr/>
        </p:nvGraphicFramePr>
        <p:xfrm>
          <a:off x="6424238" y="3475741"/>
          <a:ext cx="4873239" cy="2832390"/>
        </p:xfrm>
        <a:graphic>
          <a:graphicData uri="http://schemas.openxmlformats.org/drawingml/2006/chart">
            <c:chart xmlns:c="http://schemas.openxmlformats.org/drawingml/2006/chart" xmlns:r="http://schemas.openxmlformats.org/officeDocument/2006/relationships" r:id="rId4"/>
          </a:graphicData>
        </a:graphic>
      </p:graphicFrame>
      <p:sp>
        <p:nvSpPr>
          <p:cNvPr id="15" name="文本框 14"/>
          <p:cNvSpPr txBox="1"/>
          <p:nvPr/>
        </p:nvSpPr>
        <p:spPr>
          <a:xfrm>
            <a:off x="2961861" y="2663684"/>
            <a:ext cx="1261884"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销售额</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746434" y="2703440"/>
            <a:ext cx="902811"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利润</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2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0" nodeType="clickEffect">
                                  <p:stCondLst>
                                    <p:cond delay="2000"/>
                                  </p:stCondLst>
                                  <p:childTnLst>
                                    <p:animEffect transition="out" filter="fade">
                                      <p:cBhvr>
                                        <p:cTn id="29" dur="500"/>
                                        <p:tgtEl>
                                          <p:spTgt spid="21"/>
                                        </p:tgtEl>
                                      </p:cBhvr>
                                    </p:animEffect>
                                    <p:set>
                                      <p:cBhvr>
                                        <p:cTn id="3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3" grpId="0" animBg="1"/>
      <p:bldGraphic spid="14" grpId="0">
        <p:bldAsOne/>
      </p:bldGraphic>
      <p:bldP spid="15" grpId="0"/>
      <p:bldP spid="16"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3172779" y="1746386"/>
            <a:ext cx="2175596"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04</a:t>
            </a:r>
            <a:endParaRPr lang="zh-CN" altLang="en-US" sz="15000" dirty="0">
              <a:latin typeface="Impact" panose="020B0806030902050204" pitchFamily="34" charset="0"/>
            </a:endParaRPr>
          </a:p>
        </p:txBody>
      </p:sp>
      <p:sp>
        <p:nvSpPr>
          <p:cNvPr id="5" name="矩形 4"/>
          <p:cNvSpPr/>
          <p:nvPr/>
        </p:nvSpPr>
        <p:spPr>
          <a:xfrm>
            <a:off x="5471211" y="3037716"/>
            <a:ext cx="5827236"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本季度产品</a:t>
            </a:r>
            <a:r>
              <a:rPr lang="zh-CN" altLang="en-US" sz="4000" b="1" dirty="0">
                <a:solidFill>
                  <a:schemeClr val="bg1"/>
                </a:solidFill>
                <a:latin typeface="微软雅黑" panose="020B0503020204020204" pitchFamily="34" charset="-122"/>
                <a:ea typeface="微软雅黑" panose="020B0503020204020204" pitchFamily="34" charset="-122"/>
              </a:rPr>
              <a:t>运营情况介绍</a:t>
            </a:r>
          </a:p>
        </p:txBody>
      </p:sp>
      <p:cxnSp>
        <p:nvCxnSpPr>
          <p:cNvPr id="6" name="直接连接符 5"/>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418204" y="38298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265350" y="3887065"/>
            <a:ext cx="3322448" cy="369332"/>
          </a:xfrm>
          <a:prstGeom prst="rect">
            <a:avLst/>
          </a:prstGeom>
        </p:spPr>
        <p:txBody>
          <a:bodyPr wrap="none">
            <a:spAutoFit/>
          </a:bodyPr>
          <a:lstStyle/>
          <a:p>
            <a:r>
              <a:rPr lang="en-US" altLang="zh-CN" dirty="0">
                <a:latin typeface="Segoe UI Light" panose="020B0502040204020203" pitchFamily="34" charset="0"/>
                <a:cs typeface="Segoe UI Light" panose="020B0502040204020203" pitchFamily="34" charset="0"/>
              </a:rPr>
              <a:t>Product operation in the quarter</a:t>
            </a:r>
            <a:endParaRPr lang="zh-CN" altLang="en-US" dirty="0">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10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2000"/>
                                  </p:stCondLst>
                                  <p:childTnLst>
                                    <p:animEffect transition="out" filter="fade">
                                      <p:cBhvr>
                                        <p:cTn id="35" dur="500"/>
                                        <p:tgtEl>
                                          <p:spTgt spid="35"/>
                                        </p:tgtEl>
                                      </p:cBhvr>
                                    </p:animEffect>
                                    <p:set>
                                      <p:cBhvr>
                                        <p:cTn id="3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75359" y="505501"/>
            <a:ext cx="6588663"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产品</a:t>
            </a:r>
            <a:r>
              <a:rPr lang="zh-CN" altLang="en-US" sz="4000" b="1" dirty="0" smtClean="0">
                <a:solidFill>
                  <a:schemeClr val="bg1"/>
                </a:solidFill>
                <a:latin typeface="微软雅黑" panose="020B0503020204020204" pitchFamily="34" charset="-122"/>
                <a:ea typeface="微软雅黑" panose="020B0503020204020204" pitchFamily="34" charset="-122"/>
              </a:rPr>
              <a:t>运营情况总体介绍</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73427" y="152400"/>
            <a:ext cx="602974" cy="1729408"/>
            <a:chOff x="947530" y="0"/>
            <a:chExt cx="602974" cy="1729408"/>
          </a:xfrm>
        </p:grpSpPr>
        <p:cxnSp>
          <p:nvCxnSpPr>
            <p:cNvPr id="5" name="直接连接符 4"/>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43949" y="4439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59495" y="1117360"/>
            <a:ext cx="378411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General introduction of product operation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文本框 11"/>
          <p:cNvSpPr txBox="1"/>
          <p:nvPr/>
        </p:nvSpPr>
        <p:spPr>
          <a:xfrm>
            <a:off x="1278836" y="1875182"/>
            <a:ext cx="371467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A</a:t>
            </a:r>
            <a:r>
              <a:rPr lang="zh-CN" altLang="en-US" dirty="0" smtClean="0">
                <a:solidFill>
                  <a:schemeClr val="bg1"/>
                </a:solidFill>
                <a:latin typeface="微软雅黑" panose="020B0503020204020204" pitchFamily="34" charset="-122"/>
                <a:ea typeface="微软雅黑" panose="020B0503020204020204" pitchFamily="34" charset="-122"/>
              </a:rPr>
              <a:t>、线下实体店产品销售</a:t>
            </a:r>
            <a:r>
              <a:rPr lang="zh-CN" altLang="en-US" dirty="0">
                <a:solidFill>
                  <a:schemeClr val="bg1"/>
                </a:solidFill>
                <a:latin typeface="微软雅黑" panose="020B0503020204020204" pitchFamily="34" charset="-122"/>
                <a:ea typeface="微软雅黑" panose="020B0503020204020204" pitchFamily="34" charset="-122"/>
              </a:rPr>
              <a:t>总体</a:t>
            </a:r>
            <a:r>
              <a:rPr lang="zh-CN" altLang="en-US" dirty="0" smtClean="0">
                <a:solidFill>
                  <a:schemeClr val="bg1"/>
                </a:solidFill>
                <a:latin typeface="微软雅黑" panose="020B0503020204020204" pitchFamily="34" charset="-122"/>
                <a:ea typeface="微软雅黑" panose="020B0503020204020204" pitchFamily="34" charset="-122"/>
              </a:rPr>
              <a:t>情况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385662" y="2458900"/>
            <a:ext cx="4479235" cy="37636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27305" y="2458278"/>
            <a:ext cx="4479235" cy="37636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361044" y="1875182"/>
            <a:ext cx="3329758"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B</a:t>
            </a:r>
            <a:r>
              <a:rPr lang="zh-CN" altLang="en-US" dirty="0" smtClean="0">
                <a:solidFill>
                  <a:schemeClr val="bg1"/>
                </a:solidFill>
                <a:latin typeface="微软雅黑" panose="020B0503020204020204" pitchFamily="34" charset="-122"/>
                <a:ea typeface="微软雅黑" panose="020B0503020204020204" pitchFamily="34" charset="-122"/>
              </a:rPr>
              <a:t>、网络线上产品销售总体情况</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16" name="图表 15"/>
          <p:cNvGraphicFramePr/>
          <p:nvPr/>
        </p:nvGraphicFramePr>
        <p:xfrm>
          <a:off x="1531832" y="3218555"/>
          <a:ext cx="4187687" cy="2898557"/>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16"/>
          <p:cNvSpPr txBox="1"/>
          <p:nvPr/>
        </p:nvSpPr>
        <p:spPr>
          <a:xfrm>
            <a:off x="2906215" y="2711879"/>
            <a:ext cx="1505541" cy="307777"/>
          </a:xfrm>
          <a:prstGeom prst="rect">
            <a:avLst/>
          </a:prstGeom>
          <a:noFill/>
        </p:spPr>
        <p:txBody>
          <a:bodyPr wrap="non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2018</a:t>
            </a:r>
            <a:r>
              <a:rPr lang="zh-CN" altLang="en-US" sz="1400" dirty="0" smtClean="0">
                <a:solidFill>
                  <a:schemeClr val="bg1"/>
                </a:solidFill>
                <a:latin typeface="微软雅黑" panose="020B0503020204020204" pitchFamily="34" charset="-122"/>
                <a:ea typeface="微软雅黑" panose="020B0503020204020204" pitchFamily="34" charset="-122"/>
              </a:rPr>
              <a:t>月度销售额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934209" y="2670314"/>
            <a:ext cx="1505541" cy="307777"/>
          </a:xfrm>
          <a:prstGeom prst="rect">
            <a:avLst/>
          </a:prstGeom>
          <a:noFill/>
        </p:spPr>
        <p:txBody>
          <a:bodyPr wrap="non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2018</a:t>
            </a:r>
            <a:r>
              <a:rPr lang="zh-CN" altLang="en-US" sz="1400" dirty="0" smtClean="0">
                <a:solidFill>
                  <a:schemeClr val="bg1"/>
                </a:solidFill>
                <a:latin typeface="微软雅黑" panose="020B0503020204020204" pitchFamily="34" charset="-122"/>
                <a:ea typeface="微软雅黑" panose="020B0503020204020204" pitchFamily="34" charset="-122"/>
              </a:rPr>
              <a:t>月度销售额</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9" name="图表 18"/>
          <p:cNvGraphicFramePr/>
          <p:nvPr/>
        </p:nvGraphicFramePr>
        <p:xfrm>
          <a:off x="6480313" y="3210121"/>
          <a:ext cx="4187687" cy="2898557"/>
        </p:xfrm>
        <a:graphic>
          <a:graphicData uri="http://schemas.openxmlformats.org/drawingml/2006/chart">
            <c:chart xmlns:c="http://schemas.openxmlformats.org/drawingml/2006/chart" xmlns:r="http://schemas.openxmlformats.org/officeDocument/2006/relationships" r:id="rId4"/>
          </a:graphicData>
        </a:graphic>
      </p:graphicFrame>
      <p:sp>
        <p:nvSpPr>
          <p:cNvPr id="20" name="文本框 19"/>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1000"/>
                                        <p:tgtEl>
                                          <p:spTgt spid="1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strVal val="#ppt_x"/>
                                          </p:val>
                                        </p:tav>
                                        <p:tav tm="100000">
                                          <p:val>
                                            <p:strVal val="#ppt_x"/>
                                          </p:val>
                                        </p:tav>
                                      </p:tavLst>
                                    </p:anim>
                                    <p:anim calcmode="lin" valueType="num">
                                      <p:cBhvr>
                                        <p:cTn id="17" dur="5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1000"/>
                                        <p:tgtEl>
                                          <p:spTgt spid="19"/>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2000"/>
                                  </p:stCondLst>
                                  <p:childTnLst>
                                    <p:animEffect transition="out" filter="fade">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Graphic spid="16" grpId="0">
        <p:bldAsOne/>
      </p:bldGraphic>
      <p:bldP spid="17" grpId="0"/>
      <p:bldP spid="18" grpId="0"/>
      <p:bldGraphic spid="19" grpId="0">
        <p:bldAsOne/>
      </p:bldGraphic>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22959" y="353101"/>
            <a:ext cx="6588663" cy="707886"/>
          </a:xfrm>
          <a:prstGeom prst="rect">
            <a:avLst/>
          </a:prstGeom>
        </p:spPr>
        <p:txBody>
          <a:bodyPr wrap="non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产品</a:t>
            </a:r>
            <a:r>
              <a:rPr lang="zh-CN" altLang="en-US" sz="4000" b="1" dirty="0" smtClean="0">
                <a:solidFill>
                  <a:schemeClr val="bg1"/>
                </a:solidFill>
                <a:latin typeface="微软雅黑" panose="020B0503020204020204" pitchFamily="34" charset="-122"/>
                <a:ea typeface="微软雅黑" panose="020B0503020204020204" pitchFamily="34" charset="-122"/>
              </a:rPr>
              <a:t>运营情况总体介绍</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3784113"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General introduction of product operation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文本框 11"/>
          <p:cNvSpPr txBox="1"/>
          <p:nvPr/>
        </p:nvSpPr>
        <p:spPr>
          <a:xfrm>
            <a:off x="3313042" y="1523998"/>
            <a:ext cx="5223445" cy="477080"/>
          </a:xfrm>
          <a:prstGeom prst="rect">
            <a:avLst/>
          </a:prstGeom>
          <a:noFill/>
          <a:ln>
            <a:solidFill>
              <a:schemeClr val="bg1"/>
            </a:solidFill>
          </a:ln>
        </p:spPr>
        <p:txBody>
          <a:bodyPr wrap="none" rtlCol="0" anchor="ctr">
            <a:no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2018</a:t>
            </a:r>
            <a:r>
              <a:rPr lang="zh-CN" altLang="en-US" sz="2000" dirty="0" smtClean="0">
                <a:solidFill>
                  <a:schemeClr val="bg1"/>
                </a:solidFill>
                <a:latin typeface="微软雅黑" panose="020B0503020204020204" pitchFamily="34" charset="-122"/>
                <a:ea typeface="微软雅黑" panose="020B0503020204020204" pitchFamily="34" charset="-122"/>
              </a:rPr>
              <a:t>公司主打产品客户使用满意度调查</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7302993" y="2469158"/>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302993" y="3385767"/>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7302993" y="4302376"/>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302993" y="5218984"/>
            <a:ext cx="4054121" cy="923330"/>
          </a:xfrm>
          <a:prstGeom prst="rect">
            <a:avLst/>
          </a:prstGeom>
        </p:spPr>
        <p:txBody>
          <a:bodyPr wrap="square">
            <a:spAutoFit/>
          </a:bodyPr>
          <a:lstStyle/>
          <a:p>
            <a:pPr indent="360045">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6281530" y="2597426"/>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1</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6281530" y="3483113"/>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2</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6281530" y="4368800"/>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3</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6281530" y="5254487"/>
            <a:ext cx="795131" cy="7950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产品</a:t>
            </a:r>
            <a:r>
              <a:rPr lang="en-US" altLang="zh-CN" sz="1600" dirty="0" smtClean="0">
                <a:solidFill>
                  <a:schemeClr val="bg1"/>
                </a:solidFill>
                <a:latin typeface="微软雅黑" panose="020B0503020204020204" pitchFamily="34" charset="-122"/>
                <a:ea typeface="微软雅黑" panose="020B0503020204020204" pitchFamily="34" charset="-122"/>
              </a:rPr>
              <a:t>4</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aphicFrame>
        <p:nvGraphicFramePr>
          <p:cNvPr id="21" name="图表 20"/>
          <p:cNvGraphicFramePr/>
          <p:nvPr/>
        </p:nvGraphicFramePr>
        <p:xfrm>
          <a:off x="635484" y="3016935"/>
          <a:ext cx="5174217" cy="3211583"/>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18"/>
          <p:cNvSpPr txBox="1"/>
          <p:nvPr/>
        </p:nvSpPr>
        <p:spPr>
          <a:xfrm>
            <a:off x="2343065" y="4246446"/>
            <a:ext cx="1945617" cy="800219"/>
          </a:xfrm>
          <a:prstGeom prst="rect">
            <a:avLst/>
          </a:prstGeom>
          <a:noFill/>
        </p:spPr>
        <p:txBody>
          <a:bodyPr wrap="square" rtlCol="0">
            <a:spAutoFit/>
          </a:bodyPr>
          <a:lstStyle/>
          <a:p>
            <a:r>
              <a:rPr lang="zh-CN" altLang="en-US" sz="1400" b="1" i="1" dirty="0" smtClean="0">
                <a:solidFill>
                  <a:schemeClr val="bg1"/>
                </a:solidFill>
                <a:latin typeface="微软雅黑" panose="020B0503020204020204" pitchFamily="34" charset="-122"/>
                <a:ea typeface="微软雅黑" panose="020B0503020204020204" pitchFamily="34" charset="-122"/>
              </a:rPr>
              <a:t>  </a:t>
            </a:r>
            <a:r>
              <a:rPr lang="zh-CN" altLang="en-US" sz="1200" b="1" i="1" dirty="0" smtClean="0">
                <a:solidFill>
                  <a:schemeClr val="bg1"/>
                </a:solidFill>
                <a:latin typeface="微软雅黑" panose="020B0503020204020204" pitchFamily="34" charset="-122"/>
                <a:ea typeface="微软雅黑" panose="020B0503020204020204" pitchFamily="34" charset="-122"/>
              </a:rPr>
              <a:t>总满意率  </a:t>
            </a:r>
            <a:endParaRPr lang="en-US" altLang="zh-CN" sz="1200" b="1" i="1" dirty="0" smtClean="0">
              <a:solidFill>
                <a:schemeClr val="bg1"/>
              </a:solidFill>
              <a:latin typeface="微软雅黑" panose="020B0503020204020204" pitchFamily="34" charset="-122"/>
              <a:ea typeface="微软雅黑" panose="020B0503020204020204" pitchFamily="34" charset="-122"/>
            </a:endParaRPr>
          </a:p>
          <a:p>
            <a:r>
              <a:rPr lang="en-US" altLang="zh-CN" sz="3200" b="1" i="1" dirty="0" smtClean="0">
                <a:solidFill>
                  <a:schemeClr val="bg1"/>
                </a:solidFill>
                <a:latin typeface="微软雅黑" panose="020B0503020204020204" pitchFamily="34" charset="-122"/>
                <a:ea typeface="微软雅黑" panose="020B0503020204020204" pitchFamily="34" charset="-122"/>
              </a:rPr>
              <a:t>  91.7%</a:t>
            </a:r>
            <a:endParaRPr lang="zh-CN" altLang="en-US" sz="3200" b="1" i="1" dirty="0">
              <a:solidFill>
                <a:schemeClr val="bg1"/>
              </a:solidFill>
              <a:latin typeface="微软雅黑" panose="020B0503020204020204" pitchFamily="34" charset="-122"/>
              <a:ea typeface="微软雅黑" panose="020B0503020204020204" pitchFamily="34" charset="-122"/>
            </a:endParaRPr>
          </a:p>
        </p:txBody>
      </p:sp>
      <p:sp>
        <p:nvSpPr>
          <p:cNvPr id="23" name="TextBox 19"/>
          <p:cNvSpPr txBox="1"/>
          <p:nvPr/>
        </p:nvSpPr>
        <p:spPr>
          <a:xfrm>
            <a:off x="3704940" y="3647984"/>
            <a:ext cx="1062762" cy="615553"/>
          </a:xfrm>
          <a:prstGeom prst="rect">
            <a:avLst/>
          </a:prstGeom>
          <a:noFill/>
        </p:spPr>
        <p:txBody>
          <a:bodyPr wrap="square" rtlCol="0">
            <a:spAutoFit/>
          </a:bodyPr>
          <a:lstStyle/>
          <a:p>
            <a:r>
              <a:rPr lang="zh-CN" altLang="en-US" sz="1400" b="1" i="1" dirty="0" smtClean="0">
                <a:solidFill>
                  <a:schemeClr val="bg1"/>
                </a:solidFill>
                <a:latin typeface="微软雅黑" panose="020B0503020204020204" pitchFamily="34" charset="-122"/>
                <a:ea typeface="微软雅黑" panose="020B0503020204020204" pitchFamily="34" charset="-122"/>
              </a:rPr>
              <a:t>  </a:t>
            </a:r>
            <a:r>
              <a:rPr lang="zh-CN" altLang="en-US" sz="1050" b="1" i="1" dirty="0" smtClean="0">
                <a:solidFill>
                  <a:schemeClr val="bg1"/>
                </a:solidFill>
                <a:latin typeface="微软雅黑" panose="020B0503020204020204" pitchFamily="34" charset="-122"/>
                <a:ea typeface="微软雅黑" panose="020B0503020204020204" pitchFamily="34" charset="-122"/>
              </a:rPr>
              <a:t>非常满意</a:t>
            </a:r>
            <a:endParaRPr lang="en-US" altLang="zh-CN" sz="1050" b="1" i="1" dirty="0" smtClean="0">
              <a:solidFill>
                <a:schemeClr val="bg1"/>
              </a:solidFill>
              <a:latin typeface="微软雅黑" panose="020B0503020204020204" pitchFamily="34" charset="-122"/>
              <a:ea typeface="微软雅黑" panose="020B0503020204020204" pitchFamily="34" charset="-122"/>
            </a:endParaRPr>
          </a:p>
          <a:p>
            <a:r>
              <a:rPr lang="en-US" altLang="zh-CN" sz="2000" b="1" i="1" dirty="0" smtClean="0">
                <a:solidFill>
                  <a:schemeClr val="bg1"/>
                </a:solidFill>
                <a:latin typeface="微软雅黑" panose="020B0503020204020204" pitchFamily="34" charset="-122"/>
                <a:ea typeface="微软雅黑" panose="020B0503020204020204" pitchFamily="34" charset="-122"/>
              </a:rPr>
              <a:t>53.0%</a:t>
            </a:r>
            <a:endParaRPr lang="zh-CN" altLang="en-US" sz="2000" b="1" i="1" dirty="0">
              <a:solidFill>
                <a:schemeClr val="bg1"/>
              </a:solidFill>
              <a:latin typeface="微软雅黑" panose="020B0503020204020204" pitchFamily="34" charset="-122"/>
              <a:ea typeface="微软雅黑" panose="020B0503020204020204" pitchFamily="34" charset="-122"/>
            </a:endParaRPr>
          </a:p>
        </p:txBody>
      </p:sp>
      <p:pic>
        <p:nvPicPr>
          <p:cNvPr id="24" name="图片 23" descr="未标题-3 拷贝.gif"/>
          <p:cNvPicPr>
            <a:picLocks noChangeAspect="1"/>
          </p:cNvPicPr>
          <p:nvPr/>
        </p:nvPicPr>
        <p:blipFill>
          <a:blip r:embed="rId4" cstate="print"/>
          <a:stretch>
            <a:fillRect/>
          </a:stretch>
        </p:blipFill>
        <p:spPr>
          <a:xfrm>
            <a:off x="4059187" y="4546117"/>
            <a:ext cx="251562" cy="504000"/>
          </a:xfrm>
          <a:prstGeom prst="rect">
            <a:avLst/>
          </a:prstGeom>
        </p:spPr>
      </p:pic>
      <p:pic>
        <p:nvPicPr>
          <p:cNvPr id="25" name="图片 24" descr="未标题-3 拷贝.gif"/>
          <p:cNvPicPr>
            <a:picLocks noChangeAspect="1"/>
          </p:cNvPicPr>
          <p:nvPr/>
        </p:nvPicPr>
        <p:blipFill>
          <a:blip r:embed="rId4" cstate="print"/>
          <a:stretch>
            <a:fillRect/>
          </a:stretch>
        </p:blipFill>
        <p:spPr>
          <a:xfrm>
            <a:off x="4721796" y="3737734"/>
            <a:ext cx="251562" cy="504000"/>
          </a:xfrm>
          <a:prstGeom prst="rect">
            <a:avLst/>
          </a:prstGeom>
        </p:spPr>
      </p:pic>
      <p:sp>
        <p:nvSpPr>
          <p:cNvPr id="26" name="TextBox 21"/>
          <p:cNvSpPr txBox="1"/>
          <p:nvPr/>
        </p:nvSpPr>
        <p:spPr>
          <a:xfrm>
            <a:off x="2672870" y="3230525"/>
            <a:ext cx="559769" cy="438582"/>
          </a:xfrm>
          <a:prstGeom prst="rect">
            <a:avLst/>
          </a:prstGeom>
          <a:noFill/>
        </p:spPr>
        <p:txBody>
          <a:bodyPr wrap="none" rtlCol="0">
            <a:spAutoFit/>
          </a:bodyPr>
          <a:lstStyle/>
          <a:p>
            <a:r>
              <a:rPr lang="zh-CN" altLang="en-US" sz="1050" b="1" i="1" dirty="0" smtClean="0">
                <a:latin typeface="微软雅黑" panose="020B0503020204020204" pitchFamily="34" charset="-122"/>
                <a:ea typeface="微软雅黑" panose="020B0503020204020204" pitchFamily="34" charset="-122"/>
              </a:rPr>
              <a:t>一般</a:t>
            </a:r>
            <a:endParaRPr lang="en-US" altLang="zh-CN" sz="1050" b="1" i="1" dirty="0" smtClean="0">
              <a:latin typeface="微软雅黑" panose="020B0503020204020204" pitchFamily="34" charset="-122"/>
              <a:ea typeface="微软雅黑" panose="020B0503020204020204" pitchFamily="34" charset="-122"/>
            </a:endParaRPr>
          </a:p>
          <a:p>
            <a:r>
              <a:rPr lang="en-US" altLang="zh-CN" sz="1200" b="1" i="1" dirty="0" smtClean="0">
                <a:latin typeface="微软雅黑" panose="020B0503020204020204" pitchFamily="34" charset="-122"/>
                <a:ea typeface="微软雅黑" panose="020B0503020204020204" pitchFamily="34" charset="-122"/>
              </a:rPr>
              <a:t>8.3%</a:t>
            </a:r>
            <a:endParaRPr lang="zh-CN" altLang="en-US" sz="1200" b="1" i="1"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1444487" y="2425147"/>
            <a:ext cx="3869635" cy="461665"/>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针对四种产品进行的线上线下客户满意度调查，得出客户满意度结果，受访人员</a:t>
            </a:r>
            <a:r>
              <a:rPr lang="en-US" altLang="zh-CN" sz="1200" dirty="0" smtClean="0">
                <a:solidFill>
                  <a:schemeClr val="bg1"/>
                </a:solidFill>
                <a:latin typeface="微软雅黑" panose="020B0503020204020204" pitchFamily="34" charset="-122"/>
                <a:ea typeface="微软雅黑" panose="020B0503020204020204" pitchFamily="34" charset="-122"/>
              </a:rPr>
              <a:t>1000</a:t>
            </a:r>
            <a:r>
              <a:rPr lang="zh-CN" altLang="en-US" sz="1200" dirty="0" smtClean="0">
                <a:solidFill>
                  <a:schemeClr val="bg1"/>
                </a:solidFill>
                <a:latin typeface="微软雅黑" panose="020B0503020204020204" pitchFamily="34" charset="-122"/>
                <a:ea typeface="微软雅黑" panose="020B0503020204020204" pitchFamily="34" charset="-122"/>
              </a:rPr>
              <a:t>人</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heel(1)">
                                      <p:cBhvr>
                                        <p:cTn id="19" dur="20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left)">
                                      <p:cBhvr>
                                        <p:cTn id="84" dur="500"/>
                                        <p:tgtEl>
                                          <p:spTgt spid="16"/>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0" nodeType="clickEffect">
                                  <p:stCondLst>
                                    <p:cond delay="2000"/>
                                  </p:stCondLst>
                                  <p:childTnLst>
                                    <p:animEffect transition="out" filter="fade">
                                      <p:cBhvr>
                                        <p:cTn id="88" dur="500"/>
                                        <p:tgtEl>
                                          <p:spTgt spid="35"/>
                                        </p:tgtEl>
                                      </p:cBhvr>
                                    </p:animEffect>
                                    <p:set>
                                      <p:cBhvr>
                                        <p:cTn id="8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p:bldP spid="14" grpId="0"/>
      <p:bldP spid="15" grpId="0"/>
      <p:bldP spid="16" grpId="0"/>
      <p:bldP spid="17" grpId="0" animBg="1"/>
      <p:bldP spid="18" grpId="0" animBg="1"/>
      <p:bldP spid="19" grpId="0" animBg="1"/>
      <p:bldP spid="20" grpId="0" animBg="1"/>
      <p:bldGraphic spid="21" grpId="0">
        <p:bldAsOne/>
      </p:bldGraphic>
      <p:bldP spid="22" grpId="0"/>
      <p:bldP spid="23"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圆角矩形 2"/>
          <p:cNvSpPr/>
          <p:nvPr/>
        </p:nvSpPr>
        <p:spPr>
          <a:xfrm>
            <a:off x="1593417" y="2782956"/>
            <a:ext cx="2664000" cy="1616765"/>
          </a:xfrm>
          <a:prstGeom prst="roundRect">
            <a:avLst>
              <a:gd name="adj" fmla="val 0"/>
            </a:avLst>
          </a:prstGeom>
          <a:blipFill dpi="0" rotWithShape="1">
            <a:blip r:embed="rId3">
              <a:extLst>
                <a:ext uri="{28A0092B-C50C-407E-A947-70E740481C1C}">
                  <a14:useLocalDpi xmlns:a14="http://schemas.microsoft.com/office/drawing/2010/main" val="0"/>
                </a:ext>
              </a:extLst>
            </a:blip>
            <a:srcRect/>
            <a:stretch>
              <a:fillRect/>
            </a:stretch>
          </a:blip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22959" y="3531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921027" y="0"/>
            <a:ext cx="602974" cy="1729408"/>
            <a:chOff x="947530" y="0"/>
            <a:chExt cx="602974" cy="1729408"/>
          </a:xfrm>
        </p:grpSpPr>
        <p:cxnSp>
          <p:nvCxnSpPr>
            <p:cNvPr id="9" name="直接连接符 8"/>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圆角矩形 12"/>
          <p:cNvSpPr/>
          <p:nvPr/>
        </p:nvSpPr>
        <p:spPr>
          <a:xfrm>
            <a:off x="1593574" y="1895060"/>
            <a:ext cx="2663687" cy="887897"/>
          </a:xfrm>
          <a:prstGeom prst="roundRect">
            <a:avLst>
              <a:gd name="adj" fmla="val 0"/>
            </a:avLst>
          </a:prstGeom>
          <a:solidFill>
            <a:schemeClr val="bg1">
              <a:alpha val="70000"/>
            </a:schemeClr>
          </a:solid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点击此处添加</a:t>
            </a:r>
            <a:r>
              <a:rPr lang="zh-CN" altLang="en-US" dirty="0" smtClean="0">
                <a:solidFill>
                  <a:schemeClr val="tx1"/>
                </a:solidFill>
                <a:latin typeface="微软雅黑" panose="020B0503020204020204" pitchFamily="34" charset="-122"/>
                <a:ea typeface="微软雅黑" panose="020B0503020204020204" pitchFamily="34" charset="-122"/>
              </a:rPr>
              <a:t>标题</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8001000" y="1895060"/>
            <a:ext cx="2663687" cy="887897"/>
          </a:xfrm>
          <a:prstGeom prst="roundRect">
            <a:avLst>
              <a:gd name="adj" fmla="val 0"/>
            </a:avLst>
          </a:prstGeom>
          <a:solidFill>
            <a:schemeClr val="bg1">
              <a:alpha val="70000"/>
            </a:schemeClr>
          </a:solid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点击此处添加</a:t>
            </a:r>
            <a:r>
              <a:rPr lang="zh-CN" altLang="en-US" dirty="0" smtClean="0">
                <a:solidFill>
                  <a:schemeClr val="tx1"/>
                </a:solidFill>
                <a:latin typeface="微软雅黑" panose="020B0503020204020204" pitchFamily="34" charset="-122"/>
                <a:ea typeface="微软雅黑" panose="020B0503020204020204" pitchFamily="34" charset="-122"/>
              </a:rPr>
              <a:t>标题</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4812196" y="1895060"/>
            <a:ext cx="2663687" cy="887897"/>
          </a:xfrm>
          <a:prstGeom prst="roundRect">
            <a:avLst>
              <a:gd name="adj" fmla="val 0"/>
            </a:avLst>
          </a:prstGeom>
          <a:solidFill>
            <a:schemeClr val="bg1">
              <a:alpha val="70000"/>
            </a:schemeClr>
          </a:solid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点击此处添加</a:t>
            </a:r>
            <a:r>
              <a:rPr lang="zh-CN" altLang="en-US" dirty="0" smtClean="0">
                <a:solidFill>
                  <a:schemeClr val="tx1"/>
                </a:solidFill>
                <a:latin typeface="微软雅黑" panose="020B0503020204020204" pitchFamily="34" charset="-122"/>
                <a:ea typeface="微软雅黑" panose="020B0503020204020204" pitchFamily="34" charset="-122"/>
              </a:rPr>
              <a:t>标题</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7938050" y="4545428"/>
            <a:ext cx="2809462" cy="1592744"/>
          </a:xfrm>
          <a:prstGeom prst="rect">
            <a:avLst/>
          </a:prstGeom>
        </p:spPr>
        <p:txBody>
          <a:bodyPr wrap="square">
            <a:spAutoFit/>
          </a:bodyPr>
          <a:lstStyle/>
          <a:p>
            <a:pPr indent="36004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610139" y="4545428"/>
            <a:ext cx="2809462" cy="1592744"/>
          </a:xfrm>
          <a:prstGeom prst="rect">
            <a:avLst/>
          </a:prstGeom>
        </p:spPr>
        <p:txBody>
          <a:bodyPr wrap="square">
            <a:spAutoFit/>
          </a:bodyPr>
          <a:lstStyle/>
          <a:p>
            <a:pPr indent="36004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4770782" y="4545428"/>
            <a:ext cx="2809462" cy="1592744"/>
          </a:xfrm>
          <a:prstGeom prst="rect">
            <a:avLst/>
          </a:prstGeom>
        </p:spPr>
        <p:txBody>
          <a:bodyPr wrap="square">
            <a:spAutoFit/>
          </a:bodyPr>
          <a:lstStyle/>
          <a:p>
            <a:pPr indent="360045">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8000843" y="2782956"/>
            <a:ext cx="2664000" cy="1616765"/>
          </a:xfrm>
          <a:prstGeom prst="roundRect">
            <a:avLst>
              <a:gd name="adj" fmla="val 0"/>
            </a:avLst>
          </a:prstGeom>
          <a:blipFill dpi="0" rotWithShape="1">
            <a:blip r:embed="rId3">
              <a:extLst>
                <a:ext uri="{28A0092B-C50C-407E-A947-70E740481C1C}">
                  <a14:useLocalDpi xmlns:a14="http://schemas.microsoft.com/office/drawing/2010/main" val="0"/>
                </a:ext>
              </a:extLst>
            </a:blip>
            <a:srcRect/>
            <a:stretch>
              <a:fillRect/>
            </a:stretch>
          </a:blip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812039" y="2782956"/>
            <a:ext cx="2664000" cy="1616765"/>
          </a:xfrm>
          <a:prstGeom prst="roundRect">
            <a:avLst>
              <a:gd name="adj" fmla="val 0"/>
            </a:avLst>
          </a:prstGeom>
          <a:blipFill dpi="0" rotWithShape="1">
            <a:blip r:embed="rId3">
              <a:extLst>
                <a:ext uri="{28A0092B-C50C-407E-A947-70E740481C1C}">
                  <a14:useLocalDpi xmlns:a14="http://schemas.microsoft.com/office/drawing/2010/main" val="0"/>
                </a:ext>
              </a:extLst>
            </a:blip>
            <a:srcRect/>
            <a:stretch>
              <a:fillRect/>
            </a:stretch>
          </a:blipFill>
          <a:ln w="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anim calcmode="lin" valueType="num">
                                      <p:cBhvr>
                                        <p:cTn id="43" dur="500" fill="hold"/>
                                        <p:tgtEl>
                                          <p:spTgt spid="18"/>
                                        </p:tgtEl>
                                        <p:attrNameLst>
                                          <p:attrName>ppt_x</p:attrName>
                                        </p:attrNameLst>
                                      </p:cBhvr>
                                      <p:tavLst>
                                        <p:tav tm="0">
                                          <p:val>
                                            <p:strVal val="#ppt_x"/>
                                          </p:val>
                                        </p:tav>
                                        <p:tav tm="100000">
                                          <p:val>
                                            <p:strVal val="#ppt_x"/>
                                          </p:val>
                                        </p:tav>
                                      </p:tavLst>
                                    </p:anim>
                                    <p:anim calcmode="lin" valueType="num">
                                      <p:cBhvr>
                                        <p:cTn id="4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anim calcmode="lin" valueType="num">
                                      <p:cBhvr>
                                        <p:cTn id="50" dur="500" fill="hold"/>
                                        <p:tgtEl>
                                          <p:spTgt spid="14"/>
                                        </p:tgtEl>
                                        <p:attrNameLst>
                                          <p:attrName>ppt_x</p:attrName>
                                        </p:attrNameLst>
                                      </p:cBhvr>
                                      <p:tavLst>
                                        <p:tav tm="0">
                                          <p:val>
                                            <p:strVal val="#ppt_x"/>
                                          </p:val>
                                        </p:tav>
                                        <p:tav tm="100000">
                                          <p:val>
                                            <p:strVal val="#ppt_x"/>
                                          </p:val>
                                        </p:tav>
                                      </p:tavLst>
                                    </p:anim>
                                    <p:anim calcmode="lin" valueType="num">
                                      <p:cBhvr>
                                        <p:cTn id="5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2000"/>
                                  </p:stCondLst>
                                  <p:childTnLst>
                                    <p:animEffect transition="out" filter="fade">
                                      <p:cBhvr>
                                        <p:cTn id="69" dur="500"/>
                                        <p:tgtEl>
                                          <p:spTgt spid="35"/>
                                        </p:tgtEl>
                                      </p:cBhvr>
                                    </p:animEffect>
                                    <p:set>
                                      <p:cBhvr>
                                        <p:cTn id="70"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 grpId="0" animBg="1"/>
      <p:bldP spid="13" grpId="0" animBg="1"/>
      <p:bldP spid="14" grpId="0" animBg="1"/>
      <p:bldP spid="15" grpId="0" animBg="1"/>
      <p:bldP spid="16" grpId="0"/>
      <p:bldP spid="17" grpId="0"/>
      <p:bldP spid="18" grpId="0"/>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78087" y="3650906"/>
            <a:ext cx="5890593" cy="3107703"/>
            <a:chOff x="3425687" y="3498506"/>
            <a:chExt cx="5890593" cy="3107703"/>
          </a:xfrm>
          <a:blipFill dpi="0" rotWithShape="1">
            <a:blip r:embed="rId3">
              <a:extLst>
                <a:ext uri="{28A0092B-C50C-407E-A947-70E740481C1C}">
                  <a14:useLocalDpi xmlns:a14="http://schemas.microsoft.com/office/drawing/2010/main" val="0"/>
                </a:ext>
              </a:extLst>
            </a:blip>
            <a:srcRect/>
            <a:stretch>
              <a:fillRect/>
            </a:stretch>
          </a:blipFill>
        </p:grpSpPr>
        <p:sp>
          <p:nvSpPr>
            <p:cNvPr id="4" name="菱形 3"/>
            <p:cNvSpPr/>
            <p:nvPr/>
          </p:nvSpPr>
          <p:spPr>
            <a:xfrm>
              <a:off x="6215271" y="3518453"/>
              <a:ext cx="3101009" cy="3087756"/>
            </a:xfrm>
            <a:prstGeom prst="diamond">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3425687" y="3498506"/>
              <a:ext cx="3101009" cy="3087756"/>
            </a:xfrm>
            <a:prstGeom prst="diamond">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1575359" y="5055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073427" y="152400"/>
            <a:ext cx="602974" cy="1729408"/>
            <a:chOff x="947530" y="0"/>
            <a:chExt cx="602974" cy="1729408"/>
          </a:xfrm>
        </p:grpSpPr>
        <p:cxnSp>
          <p:nvCxnSpPr>
            <p:cNvPr id="11" name="直接连接符 10"/>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443949" y="4439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4" name="矩形 13"/>
          <p:cNvSpPr/>
          <p:nvPr/>
        </p:nvSpPr>
        <p:spPr>
          <a:xfrm>
            <a:off x="1659495" y="11173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5" name="菱形 14"/>
          <p:cNvSpPr/>
          <p:nvPr/>
        </p:nvSpPr>
        <p:spPr>
          <a:xfrm>
            <a:off x="1782417" y="2630557"/>
            <a:ext cx="3101009" cy="3087756"/>
          </a:xfrm>
          <a:prstGeom prst="diamond">
            <a:avLst/>
          </a:prstGeom>
          <a:solidFill>
            <a:schemeClr val="bg1">
              <a:alpha val="6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4687957" y="2027583"/>
            <a:ext cx="3101009" cy="3087756"/>
          </a:xfrm>
          <a:prstGeom prst="diamond">
            <a:avLst/>
          </a:prstGeom>
          <a:solidFill>
            <a:schemeClr val="bg1">
              <a:alpha val="6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7593496" y="2630557"/>
            <a:ext cx="3101009" cy="3087756"/>
          </a:xfrm>
          <a:prstGeom prst="diamond">
            <a:avLst/>
          </a:prstGeom>
          <a:solidFill>
            <a:schemeClr val="bg1">
              <a:alpha val="6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57016" y="2071517"/>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p>
        </p:txBody>
      </p:sp>
      <p:sp>
        <p:nvSpPr>
          <p:cNvPr id="19" name="矩形 18"/>
          <p:cNvSpPr/>
          <p:nvPr/>
        </p:nvSpPr>
        <p:spPr>
          <a:xfrm>
            <a:off x="8128338" y="2051639"/>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p>
        </p:txBody>
      </p:sp>
      <p:sp>
        <p:nvSpPr>
          <p:cNvPr id="20" name="矩形 19"/>
          <p:cNvSpPr/>
          <p:nvPr/>
        </p:nvSpPr>
        <p:spPr>
          <a:xfrm>
            <a:off x="5232737" y="1554682"/>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p>
        </p:txBody>
      </p:sp>
      <p:sp>
        <p:nvSpPr>
          <p:cNvPr id="21" name="矩形 20"/>
          <p:cNvSpPr/>
          <p:nvPr/>
        </p:nvSpPr>
        <p:spPr>
          <a:xfrm>
            <a:off x="2325756" y="3544888"/>
            <a:ext cx="2120349" cy="1200329"/>
          </a:xfrm>
          <a:prstGeom prst="rect">
            <a:avLst/>
          </a:prstGeom>
        </p:spPr>
        <p:txBody>
          <a:bodyPr wrap="square">
            <a:spAutoFit/>
          </a:bodyPr>
          <a:lstStyle/>
          <a:p>
            <a:pPr indent="360045">
              <a:lnSpc>
                <a:spcPct val="15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a:t>
            </a:r>
            <a:r>
              <a:rPr lang="zh-CN" altLang="en-US" sz="1200" dirty="0" smtClean="0">
                <a:latin typeface="微软雅黑" panose="020B0503020204020204" pitchFamily="34" charset="-122"/>
                <a:ea typeface="微软雅黑" panose="020B0503020204020204" pitchFamily="34" charset="-122"/>
              </a:rPr>
              <a:t>内容</a:t>
            </a:r>
            <a:endParaRPr lang="en-US" altLang="zh-CN" sz="1200" dirty="0">
              <a:latin typeface="微软雅黑" panose="020B0503020204020204" pitchFamily="34" charset="-122"/>
              <a:ea typeface="微软雅黑" panose="020B0503020204020204" pitchFamily="34" charset="-122"/>
            </a:endParaRPr>
          </a:p>
        </p:txBody>
      </p:sp>
      <p:sp>
        <p:nvSpPr>
          <p:cNvPr id="22" name="矩形 21"/>
          <p:cNvSpPr/>
          <p:nvPr/>
        </p:nvSpPr>
        <p:spPr>
          <a:xfrm>
            <a:off x="8136835" y="3544888"/>
            <a:ext cx="2120349" cy="1200329"/>
          </a:xfrm>
          <a:prstGeom prst="rect">
            <a:avLst/>
          </a:prstGeom>
        </p:spPr>
        <p:txBody>
          <a:bodyPr wrap="square">
            <a:spAutoFit/>
          </a:bodyPr>
          <a:lstStyle/>
          <a:p>
            <a:pPr indent="360045">
              <a:lnSpc>
                <a:spcPct val="15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a:t>
            </a:r>
            <a:r>
              <a:rPr lang="zh-CN" altLang="en-US" sz="1200" dirty="0" smtClean="0">
                <a:latin typeface="微软雅黑" panose="020B0503020204020204" pitchFamily="34" charset="-122"/>
                <a:ea typeface="微软雅黑" panose="020B0503020204020204" pitchFamily="34" charset="-122"/>
              </a:rPr>
              <a:t>内容</a:t>
            </a:r>
            <a:endParaRPr lang="en-US" altLang="zh-CN" sz="1200" dirty="0">
              <a:latin typeface="微软雅黑" panose="020B0503020204020204" pitchFamily="34" charset="-122"/>
              <a:ea typeface="微软雅黑" panose="020B0503020204020204" pitchFamily="34" charset="-122"/>
            </a:endParaRPr>
          </a:p>
        </p:txBody>
      </p:sp>
      <p:sp>
        <p:nvSpPr>
          <p:cNvPr id="23" name="矩形 22"/>
          <p:cNvSpPr/>
          <p:nvPr/>
        </p:nvSpPr>
        <p:spPr>
          <a:xfrm>
            <a:off x="5188225" y="2944723"/>
            <a:ext cx="2120349" cy="1200329"/>
          </a:xfrm>
          <a:prstGeom prst="rect">
            <a:avLst/>
          </a:prstGeom>
        </p:spPr>
        <p:txBody>
          <a:bodyPr wrap="square">
            <a:spAutoFit/>
          </a:bodyPr>
          <a:lstStyle/>
          <a:p>
            <a:pPr indent="360045">
              <a:lnSpc>
                <a:spcPct val="15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a:t>
            </a:r>
            <a:r>
              <a:rPr lang="zh-CN" altLang="en-US" sz="1200" dirty="0" smtClean="0">
                <a:latin typeface="微软雅黑" panose="020B0503020204020204" pitchFamily="34" charset="-122"/>
                <a:ea typeface="微软雅黑" panose="020B0503020204020204" pitchFamily="34" charset="-122"/>
              </a:rPr>
              <a:t>内容</a:t>
            </a:r>
            <a:endParaRPr lang="en-US" altLang="zh-CN" sz="12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heel(1)">
                                      <p:cBhvr>
                                        <p:cTn id="14" dur="1000"/>
                                        <p:tgtEl>
                                          <p:spTgt spid="15"/>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10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heel(1)">
                                      <p:cBhvr>
                                        <p:cTn id="35" dur="1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heel(1)">
                                      <p:cBhvr>
                                        <p:cTn id="47" dur="1000"/>
                                        <p:tgtEl>
                                          <p:spTgt spid="17"/>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heel(1)">
                                      <p:cBhvr>
                                        <p:cTn id="50" dur="1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0" nodeType="clickEffect">
                                  <p:stCondLst>
                                    <p:cond delay="2000"/>
                                  </p:stCondLst>
                                  <p:childTnLst>
                                    <p:animEffect transition="out" filter="fade">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rot="7467663">
            <a:off x="9893134" y="38626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3134191" y="1593986"/>
            <a:ext cx="1947969"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01</a:t>
            </a:r>
            <a:endParaRPr lang="zh-CN" altLang="en-US" sz="15000" dirty="0">
              <a:solidFill>
                <a:schemeClr val="bg1"/>
              </a:solidFill>
              <a:latin typeface="Impact" panose="020B0806030902050204" pitchFamily="34" charset="0"/>
            </a:endParaRPr>
          </a:p>
        </p:txBody>
      </p:sp>
      <p:sp>
        <p:nvSpPr>
          <p:cNvPr id="4" name="矩形 3"/>
          <p:cNvSpPr/>
          <p:nvPr/>
        </p:nvSpPr>
        <p:spPr>
          <a:xfrm>
            <a:off x="5265803" y="2885316"/>
            <a:ext cx="5314275"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总体情况介绍</a:t>
            </a:r>
          </a:p>
        </p:txBody>
      </p:sp>
      <p:cxnSp>
        <p:nvCxnSpPr>
          <p:cNvPr id="5" name="直接连接符 4"/>
          <p:cNvCxnSpPr/>
          <p:nvPr/>
        </p:nvCxnSpPr>
        <p:spPr>
          <a:xfrm flipV="1">
            <a:off x="2769703" y="36594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265804" y="36774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7" name="同心圆 6"/>
          <p:cNvSpPr/>
          <p:nvPr/>
        </p:nvSpPr>
        <p:spPr>
          <a:xfrm rot="18577750">
            <a:off x="2579898" y="9533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 name="直接连接符 7"/>
          <p:cNvCxnSpPr/>
          <p:nvPr/>
        </p:nvCxnSpPr>
        <p:spPr>
          <a:xfrm flipV="1">
            <a:off x="1013790" y="36594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70795" y="3734664"/>
            <a:ext cx="3419526" cy="369332"/>
          </a:xfrm>
          <a:prstGeom prst="rect">
            <a:avLst/>
          </a:prstGeom>
        </p:spPr>
        <p:txBody>
          <a:bodyPr wrap="none">
            <a:spAutoFit/>
          </a:bodyPr>
          <a:lstStyle/>
          <a:p>
            <a:r>
              <a:rPr lang="en-US" altLang="zh-CN" dirty="0">
                <a:latin typeface="Segoe UI Light" panose="020B0502040204020203" pitchFamily="34" charset="0"/>
                <a:cs typeface="Segoe UI Light" panose="020B0502040204020203" pitchFamily="34" charset="0"/>
              </a:rPr>
              <a:t>Marketing </a:t>
            </a:r>
            <a:r>
              <a:rPr lang="zh-CN" altLang="en-US" dirty="0">
                <a:latin typeface="Segoe UI Light" panose="020B0502040204020203" pitchFamily="34" charset="0"/>
                <a:cs typeface="Segoe UI Light" panose="020B0502040204020203" pitchFamily="34" charset="0"/>
              </a:rPr>
              <a:t>Sales </a:t>
            </a:r>
            <a:r>
              <a:rPr lang="en-US" altLang="zh-CN" dirty="0">
                <a:latin typeface="Segoe UI Light" panose="020B0502040204020203" pitchFamily="34" charset="0"/>
                <a:cs typeface="Segoe UI Light" panose="020B0502040204020203" pitchFamily="34" charset="0"/>
              </a:rPr>
              <a:t>G</a:t>
            </a:r>
            <a:r>
              <a:rPr lang="zh-CN" altLang="en-US" dirty="0">
                <a:latin typeface="Segoe UI Light" panose="020B0502040204020203" pitchFamily="34" charset="0"/>
                <a:cs typeface="Segoe UI Light" panose="020B0502040204020203" pitchFamily="34" charset="0"/>
              </a:rPr>
              <a:t>eneral </a:t>
            </a:r>
            <a:r>
              <a:rPr lang="en-US" altLang="zh-CN" dirty="0">
                <a:latin typeface="Segoe UI Light" panose="020B0502040204020203" pitchFamily="34" charset="0"/>
                <a:cs typeface="Segoe UI Light" panose="020B0502040204020203" pitchFamily="34" charset="0"/>
              </a:rPr>
              <a:t>S</a:t>
            </a:r>
            <a:r>
              <a:rPr lang="zh-CN" altLang="en-US" dirty="0">
                <a:latin typeface="Segoe UI Light" panose="020B0502040204020203" pitchFamily="34" charset="0"/>
                <a:cs typeface="Segoe UI Light" panose="020B0502040204020203" pitchFamily="34" charset="0"/>
              </a:rPr>
              <a:t>ituation</a:t>
            </a:r>
          </a:p>
        </p:txBody>
      </p:sp>
      <p:sp>
        <p:nvSpPr>
          <p:cNvPr id="10" name="文本框 9"/>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2)">
                                      <p:cBhvr>
                                        <p:cTn id="7" dur="20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0" nodeType="clickEffect">
                                  <p:stCondLst>
                                    <p:cond delay="200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animBg="1"/>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75359" y="5055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073427" y="15240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443949" y="4439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659495" y="11173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5232737" y="1554682"/>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p>
        </p:txBody>
      </p:sp>
      <p:sp>
        <p:nvSpPr>
          <p:cNvPr id="13" name="椭圆 12"/>
          <p:cNvSpPr/>
          <p:nvPr/>
        </p:nvSpPr>
        <p:spPr>
          <a:xfrm>
            <a:off x="2696817" y="1928190"/>
            <a:ext cx="1426539" cy="1426539"/>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5526156" y="4267200"/>
            <a:ext cx="1444488" cy="1444488"/>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p:cNvSpPr/>
          <p:nvPr/>
        </p:nvSpPr>
        <p:spPr>
          <a:xfrm>
            <a:off x="5526156" y="2643808"/>
            <a:ext cx="1444488" cy="1444488"/>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椭圆 15"/>
          <p:cNvSpPr/>
          <p:nvPr/>
        </p:nvSpPr>
        <p:spPr>
          <a:xfrm>
            <a:off x="2696817" y="3425685"/>
            <a:ext cx="1426539" cy="1426539"/>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椭圆 16"/>
          <p:cNvSpPr/>
          <p:nvPr/>
        </p:nvSpPr>
        <p:spPr>
          <a:xfrm>
            <a:off x="2696817" y="4923180"/>
            <a:ext cx="1426539" cy="1426539"/>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椭圆 17"/>
          <p:cNvSpPr/>
          <p:nvPr/>
        </p:nvSpPr>
        <p:spPr>
          <a:xfrm>
            <a:off x="8446332" y="3240088"/>
            <a:ext cx="1934886" cy="1934886"/>
          </a:xfrm>
          <a:prstGeom prst="ellipse">
            <a:avLst/>
          </a:prstGeom>
          <a:solidFill>
            <a:schemeClr val="bg1">
              <a:alpha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717801" y="2495586"/>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p>
        </p:txBody>
      </p:sp>
      <p:sp>
        <p:nvSpPr>
          <p:cNvPr id="20" name="矩形 19"/>
          <p:cNvSpPr/>
          <p:nvPr/>
        </p:nvSpPr>
        <p:spPr>
          <a:xfrm>
            <a:off x="2697923" y="5497204"/>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p>
        </p:txBody>
      </p:sp>
      <p:sp>
        <p:nvSpPr>
          <p:cNvPr id="21" name="矩形 20"/>
          <p:cNvSpPr/>
          <p:nvPr/>
        </p:nvSpPr>
        <p:spPr>
          <a:xfrm>
            <a:off x="2717801" y="3979829"/>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p>
        </p:txBody>
      </p:sp>
      <p:sp>
        <p:nvSpPr>
          <p:cNvPr id="22" name="矩形 21"/>
          <p:cNvSpPr/>
          <p:nvPr/>
        </p:nvSpPr>
        <p:spPr>
          <a:xfrm>
            <a:off x="5540514" y="4867726"/>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p>
        </p:txBody>
      </p:sp>
      <p:sp>
        <p:nvSpPr>
          <p:cNvPr id="23" name="矩形 22"/>
          <p:cNvSpPr/>
          <p:nvPr/>
        </p:nvSpPr>
        <p:spPr>
          <a:xfrm>
            <a:off x="5540514" y="3241385"/>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p>
        </p:txBody>
      </p:sp>
      <p:sp>
        <p:nvSpPr>
          <p:cNvPr id="24" name="矩形 23"/>
          <p:cNvSpPr/>
          <p:nvPr/>
        </p:nvSpPr>
        <p:spPr>
          <a:xfrm>
            <a:off x="8721036" y="4046091"/>
            <a:ext cx="1415772" cy="276999"/>
          </a:xfrm>
          <a:prstGeom prst="rect">
            <a:avLst/>
          </a:prstGeom>
        </p:spPr>
        <p:txBody>
          <a:bodyPr wrap="none">
            <a:spAutoFit/>
          </a:bodyPr>
          <a:lstStyle/>
          <a:p>
            <a:pPr algn="ctr"/>
            <a:r>
              <a:rPr lang="zh-CN" altLang="en-US" sz="1200" dirty="0">
                <a:latin typeface="微软雅黑" panose="020B0503020204020204" pitchFamily="34" charset="-122"/>
                <a:ea typeface="微软雅黑" panose="020B0503020204020204" pitchFamily="34" charset="-122"/>
              </a:rPr>
              <a:t>点击此处添加标题</a:t>
            </a:r>
          </a:p>
        </p:txBody>
      </p:sp>
      <p:cxnSp>
        <p:nvCxnSpPr>
          <p:cNvPr id="25" name="肘形连接符 24"/>
          <p:cNvCxnSpPr>
            <a:stCxn id="13" idx="6"/>
            <a:endCxn id="15" idx="2"/>
          </p:cNvCxnSpPr>
          <p:nvPr/>
        </p:nvCxnSpPr>
        <p:spPr>
          <a:xfrm>
            <a:off x="4123356" y="2641460"/>
            <a:ext cx="1402800" cy="724592"/>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肘形连接符 25"/>
          <p:cNvCxnSpPr>
            <a:stCxn id="16" idx="6"/>
            <a:endCxn id="15" idx="2"/>
          </p:cNvCxnSpPr>
          <p:nvPr/>
        </p:nvCxnSpPr>
        <p:spPr>
          <a:xfrm flipV="1">
            <a:off x="4123356" y="3366052"/>
            <a:ext cx="1402800" cy="772903"/>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肘形连接符 26"/>
          <p:cNvCxnSpPr>
            <a:stCxn id="17" idx="6"/>
            <a:endCxn id="14" idx="2"/>
          </p:cNvCxnSpPr>
          <p:nvPr/>
        </p:nvCxnSpPr>
        <p:spPr>
          <a:xfrm flipV="1">
            <a:off x="4123356" y="4989444"/>
            <a:ext cx="1402800" cy="647006"/>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15" idx="6"/>
            <a:endCxn id="18" idx="2"/>
          </p:cNvCxnSpPr>
          <p:nvPr/>
        </p:nvCxnSpPr>
        <p:spPr>
          <a:xfrm>
            <a:off x="6970644" y="3366052"/>
            <a:ext cx="1475688" cy="841479"/>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14" idx="6"/>
            <a:endCxn id="18" idx="2"/>
          </p:cNvCxnSpPr>
          <p:nvPr/>
        </p:nvCxnSpPr>
        <p:spPr>
          <a:xfrm flipV="1">
            <a:off x="6970644" y="4207531"/>
            <a:ext cx="1475688" cy="781913"/>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0422836" y="3775071"/>
            <a:ext cx="1669773"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1" name="矩形 30"/>
          <p:cNvSpPr/>
          <p:nvPr/>
        </p:nvSpPr>
        <p:spPr>
          <a:xfrm>
            <a:off x="993913" y="2284200"/>
            <a:ext cx="1590261"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2" name="矩形 31"/>
          <p:cNvSpPr/>
          <p:nvPr/>
        </p:nvSpPr>
        <p:spPr>
          <a:xfrm>
            <a:off x="6911010" y="5285819"/>
            <a:ext cx="1914938" cy="646331"/>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3" name="矩形 32"/>
          <p:cNvSpPr/>
          <p:nvPr/>
        </p:nvSpPr>
        <p:spPr>
          <a:xfrm>
            <a:off x="7070036" y="2648635"/>
            <a:ext cx="1914938" cy="646331"/>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4" name="矩形 33"/>
          <p:cNvSpPr/>
          <p:nvPr/>
        </p:nvSpPr>
        <p:spPr>
          <a:xfrm>
            <a:off x="993913" y="5299069"/>
            <a:ext cx="1590261"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6" name="矩形 35"/>
          <p:cNvSpPr/>
          <p:nvPr/>
        </p:nvSpPr>
        <p:spPr>
          <a:xfrm>
            <a:off x="993913" y="3768444"/>
            <a:ext cx="1590261" cy="830997"/>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200" dirty="0">
              <a:solidFill>
                <a:schemeClr val="bg1"/>
              </a:solidFill>
            </a:endParaRPr>
          </a:p>
        </p:txBody>
      </p:sp>
      <p:sp>
        <p:nvSpPr>
          <p:cNvPr id="37" name="文本框 36"/>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righ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right)">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2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par>
                                <p:cTn id="57" presetID="22" presetClass="entr" presetSubtype="8"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left)">
                                      <p:cBhvr>
                                        <p:cTn id="80" dur="5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left)">
                                      <p:cBhvr>
                                        <p:cTn id="85" dur="500"/>
                                        <p:tgtEl>
                                          <p:spTgt spid="3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left)">
                                      <p:cBhvr>
                                        <p:cTn id="90" dur="500"/>
                                        <p:tgtEl>
                                          <p:spTgt spid="28"/>
                                        </p:tgtEl>
                                      </p:cBhvr>
                                    </p:animEffect>
                                  </p:childTnLst>
                                </p:cTn>
                              </p:par>
                              <p:par>
                                <p:cTn id="91" presetID="22" presetClass="entr" presetSubtype="8"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left)">
                                      <p:cBhvr>
                                        <p:cTn id="93" dur="500"/>
                                        <p:tgtEl>
                                          <p:spTgt spid="29"/>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left)">
                                      <p:cBhvr>
                                        <p:cTn id="101" dur="500"/>
                                        <p:tgtEl>
                                          <p:spTgt spid="24"/>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left)">
                                      <p:cBhvr>
                                        <p:cTn id="106" dur="5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0" nodeType="clickEffect">
                                  <p:stCondLst>
                                    <p:cond delay="2000"/>
                                  </p:stCondLst>
                                  <p:childTnLst>
                                    <p:animEffect transition="out" filter="fade">
                                      <p:cBhvr>
                                        <p:cTn id="110" dur="500"/>
                                        <p:tgtEl>
                                          <p:spTgt spid="37"/>
                                        </p:tgtEl>
                                      </p:cBhvr>
                                    </p:animEffect>
                                    <p:set>
                                      <p:cBhvr>
                                        <p:cTn id="111"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30" grpId="0"/>
      <p:bldP spid="31" grpId="0"/>
      <p:bldP spid="32" grpId="0"/>
      <p:bldP spid="33" grpId="0"/>
      <p:bldP spid="34"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22959" y="353101"/>
            <a:ext cx="4288353"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853119"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4 )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5080337" y="1443847"/>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p>
        </p:txBody>
      </p:sp>
      <p:grpSp>
        <p:nvGrpSpPr>
          <p:cNvPr id="13" name="组合 12"/>
          <p:cNvGrpSpPr/>
          <p:nvPr/>
        </p:nvGrpSpPr>
        <p:grpSpPr>
          <a:xfrm>
            <a:off x="1566140" y="4452221"/>
            <a:ext cx="2525853" cy="1738353"/>
            <a:chOff x="628649" y="3121170"/>
            <a:chExt cx="2473956" cy="1702636"/>
          </a:xfrm>
          <a:effectLst/>
        </p:grpSpPr>
        <p:pic>
          <p:nvPicPr>
            <p:cNvPr id="14" name="图片 1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66950" y="3311985"/>
              <a:ext cx="395687" cy="1133104"/>
            </a:xfrm>
            <a:prstGeom prst="rect">
              <a:avLst/>
            </a:prstGeom>
          </p:spPr>
        </p:pic>
        <p:grpSp>
          <p:nvGrpSpPr>
            <p:cNvPr id="15" name="组合 14"/>
            <p:cNvGrpSpPr/>
            <p:nvPr/>
          </p:nvGrpSpPr>
          <p:grpSpPr>
            <a:xfrm>
              <a:off x="628649" y="3121170"/>
              <a:ext cx="2473956" cy="1702636"/>
              <a:chOff x="628649" y="3121170"/>
              <a:chExt cx="2473956" cy="1702636"/>
            </a:xfrm>
          </p:grpSpPr>
          <p:sp>
            <p:nvSpPr>
              <p:cNvPr id="16" name="圆角矩形 15"/>
              <p:cNvSpPr/>
              <p:nvPr/>
            </p:nvSpPr>
            <p:spPr>
              <a:xfrm>
                <a:off x="1105878" y="3121170"/>
                <a:ext cx="599030" cy="1537218"/>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dirty="0">
                  <a:solidFill>
                    <a:schemeClr val="tx1"/>
                  </a:solidFill>
                  <a:latin typeface="微软雅黑" panose="020B0503020204020204" pitchFamily="34" charset="-122"/>
                  <a:ea typeface="微软雅黑" panose="020B0503020204020204" pitchFamily="34" charset="-122"/>
                </a:endParaRPr>
              </a:p>
            </p:txBody>
          </p:sp>
          <p:sp>
            <p:nvSpPr>
              <p:cNvPr id="17" name="矩形 16"/>
              <p:cNvSpPr/>
              <p:nvPr/>
            </p:nvSpPr>
            <p:spPr>
              <a:xfrm>
                <a:off x="1203524" y="3329950"/>
                <a:ext cx="391889" cy="1145521"/>
              </a:xfrm>
              <a:prstGeom prst="rect">
                <a:avLst/>
              </a:prstGeom>
            </p:spPr>
            <p:txBody>
              <a:bodyPr vert="eaVert" wrap="none">
                <a:spAutoFit/>
              </a:bodyPr>
              <a:lstStyle/>
              <a:p>
                <a:pPr algn="ctr"/>
                <a:r>
                  <a:rPr lang="zh-CN" altLang="en-US" sz="1400" dirty="0">
                    <a:latin typeface="微软雅黑" panose="020B0503020204020204" pitchFamily="34" charset="-122"/>
                    <a:ea typeface="微软雅黑" panose="020B0503020204020204" pitchFamily="34" charset="-122"/>
                  </a:rPr>
                  <a:t>此处添加内容</a:t>
                </a:r>
              </a:p>
            </p:txBody>
          </p:sp>
          <p:sp>
            <p:nvSpPr>
              <p:cNvPr id="18" name="圆角矩形 17"/>
              <p:cNvSpPr/>
              <p:nvPr/>
            </p:nvSpPr>
            <p:spPr>
              <a:xfrm>
                <a:off x="1811959" y="3121170"/>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sp>
            <p:nvSpPr>
              <p:cNvPr id="19" name="圆角矩形 18"/>
              <p:cNvSpPr/>
              <p:nvPr/>
            </p:nvSpPr>
            <p:spPr>
              <a:xfrm>
                <a:off x="1811959" y="3484338"/>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sp>
            <p:nvSpPr>
              <p:cNvPr id="20" name="圆角矩形 19"/>
              <p:cNvSpPr/>
              <p:nvPr/>
            </p:nvSpPr>
            <p:spPr>
              <a:xfrm>
                <a:off x="1811959" y="3847506"/>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sp>
            <p:nvSpPr>
              <p:cNvPr id="21" name="圆角矩形 20"/>
              <p:cNvSpPr/>
              <p:nvPr/>
            </p:nvSpPr>
            <p:spPr>
              <a:xfrm>
                <a:off x="1811959" y="4210673"/>
                <a:ext cx="1290646" cy="447715"/>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649" y="4228525"/>
                <a:ext cx="656559" cy="595281"/>
              </a:xfrm>
              <a:prstGeom prst="rect">
                <a:avLst/>
              </a:prstGeom>
            </p:spPr>
          </p:pic>
        </p:grpSp>
      </p:grpSp>
      <p:grpSp>
        <p:nvGrpSpPr>
          <p:cNvPr id="23" name="组合 22"/>
          <p:cNvGrpSpPr/>
          <p:nvPr/>
        </p:nvGrpSpPr>
        <p:grpSpPr>
          <a:xfrm>
            <a:off x="4652601" y="4452221"/>
            <a:ext cx="2440321" cy="1679489"/>
            <a:chOff x="3342438" y="3126680"/>
            <a:chExt cx="2473956" cy="1702637"/>
          </a:xfrm>
        </p:grpSpPr>
        <p:pic>
          <p:nvPicPr>
            <p:cNvPr id="24" name="图片 23"/>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flipH="1">
              <a:off x="3443426" y="3381934"/>
              <a:ext cx="506627" cy="1065112"/>
            </a:xfrm>
            <a:prstGeom prst="rect">
              <a:avLst/>
            </a:prstGeom>
          </p:spPr>
        </p:pic>
        <p:grpSp>
          <p:nvGrpSpPr>
            <p:cNvPr id="25" name="组合 24"/>
            <p:cNvGrpSpPr/>
            <p:nvPr/>
          </p:nvGrpSpPr>
          <p:grpSpPr>
            <a:xfrm>
              <a:off x="3342438" y="3126680"/>
              <a:ext cx="2473956" cy="1702637"/>
              <a:chOff x="628649" y="3121169"/>
              <a:chExt cx="2473956" cy="1702637"/>
            </a:xfrm>
          </p:grpSpPr>
          <p:sp>
            <p:nvSpPr>
              <p:cNvPr id="26" name="圆角矩形 25"/>
              <p:cNvSpPr/>
              <p:nvPr/>
            </p:nvSpPr>
            <p:spPr>
              <a:xfrm>
                <a:off x="1105878" y="3121170"/>
                <a:ext cx="599030" cy="1537218"/>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dirty="0">
                  <a:solidFill>
                    <a:schemeClr val="tx1"/>
                  </a:solidFill>
                  <a:latin typeface="微软雅黑" panose="020B0503020204020204" pitchFamily="34" charset="-122"/>
                  <a:ea typeface="微软雅黑" panose="020B0503020204020204" pitchFamily="34" charset="-122"/>
                </a:endParaRPr>
              </a:p>
            </p:txBody>
          </p:sp>
          <p:sp>
            <p:nvSpPr>
              <p:cNvPr id="27" name="矩形 26"/>
              <p:cNvSpPr/>
              <p:nvPr/>
            </p:nvSpPr>
            <p:spPr>
              <a:xfrm>
                <a:off x="1202146" y="3309603"/>
                <a:ext cx="405625" cy="1185671"/>
              </a:xfrm>
              <a:prstGeom prst="rect">
                <a:avLst/>
              </a:prstGeom>
            </p:spPr>
            <p:txBody>
              <a:bodyPr vert="eaVert" wrap="none">
                <a:spAutoFit/>
              </a:bodyPr>
              <a:lstStyle/>
              <a:p>
                <a:pPr algn="ctr"/>
                <a:r>
                  <a:rPr lang="zh-CN" altLang="en-US" sz="1400" dirty="0">
                    <a:latin typeface="微软雅黑" panose="020B0503020204020204" pitchFamily="34" charset="-122"/>
                    <a:ea typeface="微软雅黑" panose="020B0503020204020204" pitchFamily="34" charset="-122"/>
                  </a:rPr>
                  <a:t>此处添加内容</a:t>
                </a: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649" y="4228525"/>
                <a:ext cx="656559" cy="595281"/>
              </a:xfrm>
              <a:prstGeom prst="rect">
                <a:avLst/>
              </a:prstGeom>
            </p:spPr>
          </p:pic>
          <p:sp>
            <p:nvSpPr>
              <p:cNvPr id="29" name="圆角矩形 28"/>
              <p:cNvSpPr/>
              <p:nvPr/>
            </p:nvSpPr>
            <p:spPr>
              <a:xfrm>
                <a:off x="1811959" y="3121169"/>
                <a:ext cx="1290646" cy="618641"/>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sp>
            <p:nvSpPr>
              <p:cNvPr id="30" name="圆角矩形 29"/>
              <p:cNvSpPr/>
              <p:nvPr/>
            </p:nvSpPr>
            <p:spPr>
              <a:xfrm>
                <a:off x="1811959" y="3834254"/>
                <a:ext cx="1290646" cy="2921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sp>
            <p:nvSpPr>
              <p:cNvPr id="31" name="圆角矩形 30"/>
              <p:cNvSpPr/>
              <p:nvPr/>
            </p:nvSpPr>
            <p:spPr>
              <a:xfrm>
                <a:off x="1811959" y="4210673"/>
                <a:ext cx="1290646" cy="447715"/>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grpSp>
      </p:grpSp>
      <p:grpSp>
        <p:nvGrpSpPr>
          <p:cNvPr id="32" name="组合 31"/>
          <p:cNvGrpSpPr/>
          <p:nvPr/>
        </p:nvGrpSpPr>
        <p:grpSpPr>
          <a:xfrm>
            <a:off x="7653530" y="4452221"/>
            <a:ext cx="2431374" cy="1673330"/>
            <a:chOff x="3342438" y="3126681"/>
            <a:chExt cx="2473956" cy="1702636"/>
          </a:xfrm>
        </p:grpSpPr>
        <p:pic>
          <p:nvPicPr>
            <p:cNvPr id="33" name="图片 32"/>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flipH="1">
              <a:off x="3395466" y="3381934"/>
              <a:ext cx="496216" cy="1065112"/>
            </a:xfrm>
            <a:prstGeom prst="rect">
              <a:avLst/>
            </a:prstGeom>
          </p:spPr>
        </p:pic>
        <p:grpSp>
          <p:nvGrpSpPr>
            <p:cNvPr id="34" name="组合 33"/>
            <p:cNvGrpSpPr/>
            <p:nvPr/>
          </p:nvGrpSpPr>
          <p:grpSpPr>
            <a:xfrm>
              <a:off x="3342438" y="3126681"/>
              <a:ext cx="2473956" cy="1702636"/>
              <a:chOff x="628649" y="3121170"/>
              <a:chExt cx="2473956" cy="1702636"/>
            </a:xfrm>
          </p:grpSpPr>
          <p:sp>
            <p:nvSpPr>
              <p:cNvPr id="36" name="圆角矩形 35"/>
              <p:cNvSpPr/>
              <p:nvPr/>
            </p:nvSpPr>
            <p:spPr>
              <a:xfrm>
                <a:off x="1105878" y="3121170"/>
                <a:ext cx="599030" cy="1537218"/>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25" dirty="0">
                  <a:solidFill>
                    <a:schemeClr val="tx1"/>
                  </a:solidFill>
                  <a:latin typeface="微软雅黑" panose="020B0503020204020204" pitchFamily="34" charset="-122"/>
                  <a:ea typeface="微软雅黑" panose="020B0503020204020204" pitchFamily="34" charset="-122"/>
                </a:endParaRPr>
              </a:p>
            </p:txBody>
          </p:sp>
          <p:sp>
            <p:nvSpPr>
              <p:cNvPr id="37" name="矩形 36"/>
              <p:cNvSpPr/>
              <p:nvPr/>
            </p:nvSpPr>
            <p:spPr>
              <a:xfrm>
                <a:off x="1199530" y="3293937"/>
                <a:ext cx="407117" cy="1190034"/>
              </a:xfrm>
              <a:prstGeom prst="rect">
                <a:avLst/>
              </a:prstGeom>
            </p:spPr>
            <p:txBody>
              <a:bodyPr vert="eaVert" wrap="none">
                <a:spAutoFit/>
              </a:bodyPr>
              <a:lstStyle/>
              <a:p>
                <a:pPr algn="ctr"/>
                <a:r>
                  <a:rPr lang="zh-CN" altLang="en-US" sz="1400" dirty="0">
                    <a:latin typeface="微软雅黑" panose="020B0503020204020204" pitchFamily="34" charset="-122"/>
                    <a:ea typeface="微软雅黑" panose="020B0503020204020204" pitchFamily="34" charset="-122"/>
                  </a:rPr>
                  <a:t>此处添加内容</a:t>
                </a:r>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649" y="4228525"/>
                <a:ext cx="656559" cy="595281"/>
              </a:xfrm>
              <a:prstGeom prst="rect">
                <a:avLst/>
              </a:prstGeom>
            </p:spPr>
          </p:pic>
          <p:sp>
            <p:nvSpPr>
              <p:cNvPr id="39" name="圆角矩形 38"/>
              <p:cNvSpPr/>
              <p:nvPr/>
            </p:nvSpPr>
            <p:spPr>
              <a:xfrm>
                <a:off x="1811959" y="3121170"/>
                <a:ext cx="1290646" cy="405004"/>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sp>
            <p:nvSpPr>
              <p:cNvPr id="40" name="圆角矩形 39"/>
              <p:cNvSpPr/>
              <p:nvPr/>
            </p:nvSpPr>
            <p:spPr>
              <a:xfrm>
                <a:off x="1811959" y="3581957"/>
                <a:ext cx="1290646" cy="571407"/>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sp>
            <p:nvSpPr>
              <p:cNvPr id="41" name="圆角矩形 40"/>
              <p:cNvSpPr/>
              <p:nvPr/>
            </p:nvSpPr>
            <p:spPr>
              <a:xfrm>
                <a:off x="1811959" y="4210673"/>
                <a:ext cx="1290646" cy="447715"/>
              </a:xfrm>
              <a:prstGeom prst="round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anose="020B0503020204020204" pitchFamily="34" charset="-122"/>
                    <a:ea typeface="微软雅黑" panose="020B0503020204020204" pitchFamily="34" charset="-122"/>
                  </a:rPr>
                  <a:t>此处添加内容</a:t>
                </a:r>
              </a:p>
            </p:txBody>
          </p:sp>
        </p:grpSp>
      </p:grpSp>
      <p:sp>
        <p:nvSpPr>
          <p:cNvPr id="42" name="矩形 41"/>
          <p:cNvSpPr/>
          <p:nvPr/>
        </p:nvSpPr>
        <p:spPr>
          <a:xfrm>
            <a:off x="4469293" y="2128777"/>
            <a:ext cx="5781262"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点击此处添加内容点击此处添加内容点击此处添加内容点击此处添加内容点击点击此处添加内容点击此处添加内容点击此处添加内容点击此处添加内容点击</a:t>
            </a:r>
            <a:endParaRPr lang="zh-CN" altLang="en-US" sz="1200" dirty="0">
              <a:solidFill>
                <a:schemeClr val="bg1"/>
              </a:solidFill>
            </a:endParaRPr>
          </a:p>
        </p:txBody>
      </p:sp>
      <p:sp>
        <p:nvSpPr>
          <p:cNvPr id="43" name="矩形 42"/>
          <p:cNvSpPr/>
          <p:nvPr/>
        </p:nvSpPr>
        <p:spPr>
          <a:xfrm>
            <a:off x="4469293" y="2826175"/>
            <a:ext cx="5807768"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点击此处添加内容点击此处添加内容点击此处添加内容点击此处添加内容点击点击此处添加内容点击此处添加内容点击此处添加内容点击此处添加内容点击</a:t>
            </a:r>
            <a:endParaRPr lang="zh-CN" altLang="en-US" sz="1200" dirty="0">
              <a:solidFill>
                <a:schemeClr val="bg1"/>
              </a:solidFill>
            </a:endParaRPr>
          </a:p>
        </p:txBody>
      </p:sp>
      <p:sp>
        <p:nvSpPr>
          <p:cNvPr id="44" name="矩形 43"/>
          <p:cNvSpPr/>
          <p:nvPr/>
        </p:nvSpPr>
        <p:spPr>
          <a:xfrm>
            <a:off x="1537252" y="2091366"/>
            <a:ext cx="2792895" cy="1894377"/>
          </a:xfrm>
          <a:prstGeom prst="rect">
            <a:avLst/>
          </a:prstGeom>
          <a:blipFill dpi="0" rotWithShape="1">
            <a:blip r:embed="rId7"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5"/>
          </a:p>
        </p:txBody>
      </p:sp>
      <p:sp>
        <p:nvSpPr>
          <p:cNvPr id="45" name="矩形 44"/>
          <p:cNvSpPr/>
          <p:nvPr/>
        </p:nvSpPr>
        <p:spPr>
          <a:xfrm>
            <a:off x="4469293" y="3523573"/>
            <a:ext cx="5807768"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点击此处添加内容点击此处添加内容点击此处添加内容点击此处添加内容点击点击此处添加内容点击此处添加内容点击此处添加内容点击此处添加内容点击</a:t>
            </a:r>
            <a:endParaRPr lang="zh-CN" altLang="en-US" sz="1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fill="hold"/>
                                        <p:tgtEl>
                                          <p:spTgt spid="44"/>
                                        </p:tgtEl>
                                        <p:attrNameLst>
                                          <p:attrName>ppt_x</p:attrName>
                                        </p:attrNameLst>
                                      </p:cBhvr>
                                      <p:tavLst>
                                        <p:tav tm="0">
                                          <p:val>
                                            <p:strVal val="0-#ppt_w/2"/>
                                          </p:val>
                                        </p:tav>
                                        <p:tav tm="100000">
                                          <p:val>
                                            <p:strVal val="#ppt_x"/>
                                          </p:val>
                                        </p:tav>
                                      </p:tavLst>
                                    </p:anim>
                                    <p:anim calcmode="lin" valueType="num">
                                      <p:cBhvr additive="base">
                                        <p:cTn id="15"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0-#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0-#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up)">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0" nodeType="clickEffect">
                                  <p:stCondLst>
                                    <p:cond delay="2000"/>
                                  </p:stCondLst>
                                  <p:childTnLst>
                                    <p:animEffect transition="out" filter="fade">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p:bldP spid="42" grpId="0"/>
      <p:bldP spid="43" grpId="0"/>
      <p:bldP spid="44" grpId="0" animBg="1"/>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同心圆 2"/>
          <p:cNvSpPr/>
          <p:nvPr/>
        </p:nvSpPr>
        <p:spPr>
          <a:xfrm rot="7467663">
            <a:off x="9893134" y="38626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984312" y="1593986"/>
            <a:ext cx="2247730"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05</a:t>
            </a:r>
            <a:endParaRPr lang="zh-CN" altLang="en-US" sz="15000" dirty="0">
              <a:latin typeface="Impact" panose="020B0806030902050204" pitchFamily="34" charset="0"/>
            </a:endParaRPr>
          </a:p>
        </p:txBody>
      </p:sp>
      <p:sp>
        <p:nvSpPr>
          <p:cNvPr id="5" name="矩形 4"/>
          <p:cNvSpPr/>
          <p:nvPr/>
        </p:nvSpPr>
        <p:spPr>
          <a:xfrm>
            <a:off x="5318811" y="2885316"/>
            <a:ext cx="4801314"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人力资源与团队建设</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V="1">
            <a:off x="2769703" y="36594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265804" y="3746706"/>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8" name="同心圆 7"/>
          <p:cNvSpPr/>
          <p:nvPr/>
        </p:nvSpPr>
        <p:spPr>
          <a:xfrm rot="18577750">
            <a:off x="2579898" y="9533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flipV="1">
            <a:off x="1013790" y="36594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1087819" y="291548"/>
            <a:ext cx="720000" cy="720000"/>
            <a:chOff x="10610742" y="198783"/>
            <a:chExt cx="720000" cy="720000"/>
          </a:xfrm>
        </p:grpSpPr>
        <p:sp>
          <p:nvSpPr>
            <p:cNvPr id="11" name="文本框 10"/>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2" name="矩形 11"/>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112950" y="3734665"/>
            <a:ext cx="3690819" cy="369332"/>
          </a:xfrm>
          <a:prstGeom prst="rect">
            <a:avLst/>
          </a:prstGeom>
        </p:spPr>
        <p:txBody>
          <a:bodyPr wrap="none">
            <a:spAutoFit/>
          </a:bodyPr>
          <a:lstStyle/>
          <a:p>
            <a:r>
              <a:rPr lang="en-US" altLang="zh-CN" dirty="0">
                <a:latin typeface="Segoe UI Light" panose="020B0502040204020203" pitchFamily="34" charset="0"/>
                <a:cs typeface="Segoe UI Light" panose="020B0502040204020203" pitchFamily="34" charset="0"/>
              </a:rPr>
              <a:t>Human resources and team building</a:t>
            </a:r>
            <a:endParaRPr lang="zh-CN" altLang="en-US" dirty="0">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1000"/>
                                        <p:tgtEl>
                                          <p:spTgt spid="8"/>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0" nodeType="clickEffect">
                                  <p:stCondLst>
                                    <p:cond delay="2000"/>
                                  </p:stCondLst>
                                  <p:childTnLst>
                                    <p:animEffect transition="out" filter="fade">
                                      <p:cBhvr>
                                        <p:cTn id="33" dur="500"/>
                                        <p:tgtEl>
                                          <p:spTgt spid="35"/>
                                        </p:tgtEl>
                                      </p:cBhvr>
                                    </p:animEffect>
                                    <p:set>
                                      <p:cBhvr>
                                        <p:cTn id="34"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P spid="5" grpId="0"/>
      <p:bldP spid="7" grpId="0"/>
      <p:bldP spid="8" grpId="0"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77551" y="353101"/>
            <a:ext cx="4801314"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新员工入职训练情况</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圆角矩形 11"/>
          <p:cNvSpPr/>
          <p:nvPr/>
        </p:nvSpPr>
        <p:spPr>
          <a:xfrm>
            <a:off x="4956450" y="1527614"/>
            <a:ext cx="2279099" cy="534908"/>
          </a:xfrm>
          <a:prstGeom prst="roundRect">
            <a:avLst>
              <a:gd name="adj" fmla="val 50000"/>
            </a:avLst>
          </a:prstGeom>
          <a:solidFill>
            <a:schemeClr val="accent5">
              <a:lumMod val="50000"/>
            </a:schemeClr>
          </a:solidFill>
          <a:ln>
            <a:solidFill>
              <a:schemeClr val="bg1"/>
            </a:solidFill>
          </a:ln>
        </p:spPr>
        <p:txBody>
          <a:bodyPr wrap="none" anchor="ctr">
            <a:no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新员工入职</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nvGraphicFramePr>
        <p:xfrm>
          <a:off x="6288157" y="2628835"/>
          <a:ext cx="4989443" cy="3453502"/>
        </p:xfrm>
        <a:graphic>
          <a:graphicData uri="http://schemas.openxmlformats.org/drawingml/2006/chart">
            <c:chart xmlns:c="http://schemas.openxmlformats.org/drawingml/2006/chart" xmlns:r="http://schemas.openxmlformats.org/officeDocument/2006/relationships" r:id="rId3"/>
          </a:graphicData>
        </a:graphic>
      </p:graphicFrame>
      <p:sp>
        <p:nvSpPr>
          <p:cNvPr id="14" name="圆角矩形 13"/>
          <p:cNvSpPr/>
          <p:nvPr/>
        </p:nvSpPr>
        <p:spPr>
          <a:xfrm>
            <a:off x="1490870" y="2685374"/>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en-US" altLang="zh-CN" sz="1400" dirty="0" smtClean="0">
                <a:solidFill>
                  <a:schemeClr val="bg1"/>
                </a:solidFill>
                <a:latin typeface="微软雅黑" panose="020B0503020204020204" pitchFamily="34" charset="-122"/>
                <a:ea typeface="微软雅黑" panose="020B0503020204020204" pitchFamily="34" charset="-122"/>
              </a:rPr>
              <a:t>2018.1-10</a:t>
            </a:r>
            <a:r>
              <a:rPr lang="zh-CN" altLang="en-US" sz="1400" dirty="0" smtClean="0">
                <a:solidFill>
                  <a:schemeClr val="bg1"/>
                </a:solidFill>
                <a:latin typeface="微软雅黑" panose="020B0503020204020204" pitchFamily="34" charset="-122"/>
                <a:ea typeface="微软雅黑" panose="020B0503020204020204" pitchFamily="34" charset="-122"/>
              </a:rPr>
              <a:t>月，新员工入职</a:t>
            </a:r>
            <a:r>
              <a:rPr lang="en-US" altLang="zh-CN" sz="1400" dirty="0" smtClean="0">
                <a:solidFill>
                  <a:schemeClr val="bg1"/>
                </a:solidFill>
                <a:latin typeface="微软雅黑" panose="020B0503020204020204" pitchFamily="34" charset="-122"/>
                <a:ea typeface="微软雅黑" panose="020B0503020204020204" pitchFamily="34" charset="-122"/>
              </a:rPr>
              <a:t>19</a:t>
            </a:r>
            <a:r>
              <a:rPr lang="zh-CN" altLang="en-US" sz="1400" dirty="0" smtClean="0">
                <a:solidFill>
                  <a:schemeClr val="bg1"/>
                </a:solidFill>
                <a:latin typeface="微软雅黑" panose="020B0503020204020204" pitchFamily="34" charset="-122"/>
                <a:ea typeface="微软雅黑" panose="020B0503020204020204" pitchFamily="34" charset="-122"/>
              </a:rPr>
              <a:t>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1490870" y="3553391"/>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参加新员工入职培训</a:t>
            </a:r>
            <a:r>
              <a:rPr lang="en-US" altLang="zh-CN" sz="1400" dirty="0" smtClean="0">
                <a:solidFill>
                  <a:schemeClr val="bg1"/>
                </a:solidFill>
                <a:latin typeface="微软雅黑" panose="020B0503020204020204" pitchFamily="34" charset="-122"/>
                <a:ea typeface="微软雅黑" panose="020B0503020204020204" pitchFamily="34" charset="-122"/>
              </a:rPr>
              <a:t>19</a:t>
            </a:r>
            <a:r>
              <a:rPr lang="zh-CN" altLang="en-US" sz="1400" dirty="0" smtClean="0">
                <a:solidFill>
                  <a:schemeClr val="bg1"/>
                </a:solidFill>
                <a:latin typeface="微软雅黑" panose="020B0503020204020204" pitchFamily="34" charset="-122"/>
                <a:ea typeface="微软雅黑" panose="020B0503020204020204" pitchFamily="34" charset="-122"/>
              </a:rPr>
              <a:t>人，培训合格率</a:t>
            </a:r>
            <a:r>
              <a:rPr lang="en-US" altLang="zh-CN" sz="1400" dirty="0" smtClean="0">
                <a:solidFill>
                  <a:schemeClr val="bg1"/>
                </a:solidFill>
                <a:latin typeface="微软雅黑" panose="020B0503020204020204" pitchFamily="34" charset="-122"/>
                <a:ea typeface="微软雅黑" panose="020B0503020204020204" pitchFamily="34" charset="-122"/>
              </a:rPr>
              <a:t>100%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1490870" y="4421408"/>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参加的培训项目共</a:t>
            </a:r>
            <a:r>
              <a:rPr lang="en-US" altLang="zh-CN" sz="1400" dirty="0" smtClean="0">
                <a:solidFill>
                  <a:schemeClr val="bg1"/>
                </a:solidFill>
                <a:latin typeface="微软雅黑" panose="020B0503020204020204" pitchFamily="34" charset="-122"/>
                <a:ea typeface="微软雅黑" panose="020B0503020204020204" pitchFamily="34" charset="-122"/>
              </a:rPr>
              <a:t>4</a:t>
            </a:r>
            <a:r>
              <a:rPr lang="zh-CN" altLang="en-US" sz="1400" dirty="0" smtClean="0">
                <a:solidFill>
                  <a:schemeClr val="bg1"/>
                </a:solidFill>
                <a:latin typeface="微软雅黑" panose="020B0503020204020204" pitchFamily="34" charset="-122"/>
                <a:ea typeface="微软雅黑" panose="020B0503020204020204" pitchFamily="34" charset="-122"/>
              </a:rPr>
              <a:t>个课题，涉及企业文化，营销，客户管理，产品知识，质量管理等。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490870" y="5289426"/>
            <a:ext cx="4452730" cy="59634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65455" indent="-285750">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开展</a:t>
            </a:r>
            <a:r>
              <a:rPr lang="en-US" altLang="zh-CN" sz="1400" dirty="0" smtClean="0">
                <a:solidFill>
                  <a:schemeClr val="bg1"/>
                </a:solidFill>
                <a:latin typeface="微软雅黑" panose="020B0503020204020204" pitchFamily="34" charset="-122"/>
                <a:ea typeface="微软雅黑" panose="020B0503020204020204" pitchFamily="34" charset="-122"/>
              </a:rPr>
              <a:t>2</a:t>
            </a:r>
            <a:r>
              <a:rPr lang="zh-CN" altLang="en-US" sz="1400" dirty="0" smtClean="0">
                <a:solidFill>
                  <a:schemeClr val="bg1"/>
                </a:solidFill>
                <a:latin typeface="微软雅黑" panose="020B0503020204020204" pitchFamily="34" charset="-122"/>
                <a:ea typeface="微软雅黑" panose="020B0503020204020204" pitchFamily="34" charset="-122"/>
              </a:rPr>
              <a:t>项团队特训活动，包括团队建设，员工的</a:t>
            </a:r>
            <a:r>
              <a:rPr lang="en-US" altLang="zh-CN" sz="1400" dirty="0" smtClean="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个习惯等。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878467" y="2632367"/>
            <a:ext cx="2600392" cy="338554"/>
          </a:xfrm>
          <a:prstGeom prst="rect">
            <a:avLst/>
          </a:prstGeom>
          <a:noFill/>
        </p:spPr>
        <p:txBody>
          <a:bodyPr wrap="non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2018.1-10</a:t>
            </a:r>
            <a:r>
              <a:rPr lang="zh-CN" altLang="en-US" sz="1600" dirty="0" smtClean="0">
                <a:solidFill>
                  <a:schemeClr val="bg1"/>
                </a:solidFill>
                <a:latin typeface="微软雅黑" panose="020B0503020204020204" pitchFamily="34" charset="-122"/>
                <a:ea typeface="微软雅黑" panose="020B0503020204020204" pitchFamily="34" charset="-122"/>
              </a:rPr>
              <a:t>月员工入职情况</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1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0-#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2000"/>
                                  </p:stCondLst>
                                  <p:childTnLst>
                                    <p:animEffect transition="out" filter="fade">
                                      <p:cBhvr>
                                        <p:cTn id="45" dur="500"/>
                                        <p:tgtEl>
                                          <p:spTgt spid="35"/>
                                        </p:tgtEl>
                                      </p:cBhvr>
                                    </p:animEffect>
                                    <p:set>
                                      <p:cBhvr>
                                        <p:cTn id="4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Graphic spid="13" grpId="0">
        <p:bldAsOne/>
      </p:bldGraphic>
      <p:bldP spid="14" grpId="0" animBg="1"/>
      <p:bldP spid="15" grpId="0" animBg="1"/>
      <p:bldP spid="16" grpId="0" animBg="1"/>
      <p:bldP spid="17" grpId="0" animBg="1"/>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51" name="矩形 50"/>
          <p:cNvSpPr/>
          <p:nvPr/>
        </p:nvSpPr>
        <p:spPr>
          <a:xfrm>
            <a:off x="1477551" y="353101"/>
            <a:ext cx="4801314"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新员工入职训练情况</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921027" y="0"/>
            <a:ext cx="602974" cy="1729408"/>
            <a:chOff x="947530" y="0"/>
            <a:chExt cx="602974" cy="1729408"/>
          </a:xfrm>
        </p:grpSpPr>
        <p:cxnSp>
          <p:nvCxnSpPr>
            <p:cNvPr id="53" name="直接连接符 52"/>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55" name="文本框 54"/>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56" name="矩形 55"/>
          <p:cNvSpPr/>
          <p:nvPr/>
        </p:nvSpPr>
        <p:spPr>
          <a:xfrm>
            <a:off x="1507095" y="964960"/>
            <a:ext cx="2003177"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Click here to add title</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57" name="矩形 56"/>
          <p:cNvSpPr/>
          <p:nvPr/>
        </p:nvSpPr>
        <p:spPr>
          <a:xfrm>
            <a:off x="5080337" y="1307144"/>
            <a:ext cx="2031325"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点击此处添加标题</a:t>
            </a:r>
          </a:p>
        </p:txBody>
      </p:sp>
      <p:sp>
        <p:nvSpPr>
          <p:cNvPr id="58" name="圆角矩形 57"/>
          <p:cNvSpPr/>
          <p:nvPr/>
        </p:nvSpPr>
        <p:spPr bwMode="auto">
          <a:xfrm>
            <a:off x="4023359" y="183056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59" name="圆角矩形 58"/>
          <p:cNvSpPr/>
          <p:nvPr/>
        </p:nvSpPr>
        <p:spPr bwMode="auto">
          <a:xfrm>
            <a:off x="7338645" y="183056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60" name="KSO_Shape"/>
          <p:cNvSpPr/>
          <p:nvPr/>
        </p:nvSpPr>
        <p:spPr>
          <a:xfrm>
            <a:off x="3497579"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1" name="KSO_Shape"/>
          <p:cNvSpPr/>
          <p:nvPr/>
        </p:nvSpPr>
        <p:spPr>
          <a:xfrm rot="10800000">
            <a:off x="5169289"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2" name="KSO_Shape"/>
          <p:cNvSpPr/>
          <p:nvPr/>
        </p:nvSpPr>
        <p:spPr>
          <a:xfrm>
            <a:off x="6843344"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3" name="KSO_Shape"/>
          <p:cNvSpPr/>
          <p:nvPr/>
        </p:nvSpPr>
        <p:spPr>
          <a:xfrm rot="10800000">
            <a:off x="8515055" y="3159206"/>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64" name="矩形 63"/>
          <p:cNvSpPr/>
          <p:nvPr/>
        </p:nvSpPr>
        <p:spPr>
          <a:xfrm>
            <a:off x="3945737" y="4088109"/>
            <a:ext cx="1216813"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65" name="矩形 64"/>
          <p:cNvSpPr/>
          <p:nvPr/>
        </p:nvSpPr>
        <p:spPr>
          <a:xfrm>
            <a:off x="8929803" y="3570584"/>
            <a:ext cx="1166697"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66" name="矩形 65"/>
          <p:cNvSpPr/>
          <p:nvPr/>
        </p:nvSpPr>
        <p:spPr>
          <a:xfrm>
            <a:off x="7255162" y="4134709"/>
            <a:ext cx="1126838"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67" name="矩形 66"/>
          <p:cNvSpPr/>
          <p:nvPr/>
        </p:nvSpPr>
        <p:spPr>
          <a:xfrm>
            <a:off x="5522397" y="3557639"/>
            <a:ext cx="1290082"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grpSp>
        <p:nvGrpSpPr>
          <p:cNvPr id="68" name="组合 67"/>
          <p:cNvGrpSpPr>
            <a:grpSpLocks noChangeAspect="1"/>
          </p:cNvGrpSpPr>
          <p:nvPr/>
        </p:nvGrpSpPr>
        <p:grpSpPr>
          <a:xfrm>
            <a:off x="4045825" y="2868475"/>
            <a:ext cx="828000" cy="828000"/>
            <a:chOff x="1429631" y="1632439"/>
            <a:chExt cx="1102554" cy="1102554"/>
          </a:xfrm>
          <a:effectLst>
            <a:outerShdw blurRad="50800" dist="38100" dir="2700000" algn="tl" rotWithShape="0">
              <a:prstClr val="black">
                <a:alpha val="40000"/>
              </a:prstClr>
            </a:outerShdw>
          </a:effectLst>
        </p:grpSpPr>
        <p:sp>
          <p:nvSpPr>
            <p:cNvPr id="69"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0"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grpSp>
        <p:nvGrpSpPr>
          <p:cNvPr id="71" name="组合 70"/>
          <p:cNvGrpSpPr>
            <a:grpSpLocks noChangeAspect="1"/>
          </p:cNvGrpSpPr>
          <p:nvPr/>
        </p:nvGrpSpPr>
        <p:grpSpPr>
          <a:xfrm>
            <a:off x="9091438" y="4453435"/>
            <a:ext cx="828000" cy="828000"/>
            <a:chOff x="1429631" y="1632439"/>
            <a:chExt cx="1102554" cy="1102554"/>
          </a:xfrm>
          <a:effectLst>
            <a:outerShdw blurRad="50800" dist="38100" dir="2700000" algn="tl" rotWithShape="0">
              <a:prstClr val="black">
                <a:alpha val="40000"/>
              </a:prstClr>
            </a:outerShdw>
          </a:effectLst>
        </p:grpSpPr>
        <p:sp>
          <p:nvSpPr>
            <p:cNvPr id="72"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3"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grpSp>
        <p:nvGrpSpPr>
          <p:cNvPr id="74" name="组合 73"/>
          <p:cNvGrpSpPr>
            <a:grpSpLocks noChangeAspect="1"/>
          </p:cNvGrpSpPr>
          <p:nvPr/>
        </p:nvGrpSpPr>
        <p:grpSpPr>
          <a:xfrm>
            <a:off x="7386902" y="2875509"/>
            <a:ext cx="828000" cy="828000"/>
            <a:chOff x="1429631" y="1632439"/>
            <a:chExt cx="1102554" cy="1102554"/>
          </a:xfrm>
          <a:effectLst>
            <a:outerShdw blurRad="50800" dist="38100" dir="2700000" algn="tl" rotWithShape="0">
              <a:prstClr val="black">
                <a:alpha val="40000"/>
              </a:prstClr>
            </a:outerShdw>
          </a:effectLst>
        </p:grpSpPr>
        <p:sp>
          <p:nvSpPr>
            <p:cNvPr id="75"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6"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grpSp>
        <p:nvGrpSpPr>
          <p:cNvPr id="77" name="组合 76"/>
          <p:cNvGrpSpPr>
            <a:grpSpLocks noChangeAspect="1"/>
          </p:cNvGrpSpPr>
          <p:nvPr/>
        </p:nvGrpSpPr>
        <p:grpSpPr>
          <a:xfrm>
            <a:off x="5669030" y="4406544"/>
            <a:ext cx="828000" cy="828000"/>
            <a:chOff x="1429631" y="1632439"/>
            <a:chExt cx="1102554" cy="1102554"/>
          </a:xfrm>
          <a:effectLst>
            <a:outerShdw blurRad="50800" dist="38100" dir="2700000" algn="tl" rotWithShape="0">
              <a:prstClr val="black">
                <a:alpha val="40000"/>
              </a:prstClr>
            </a:outerShdw>
          </a:effectLst>
        </p:grpSpPr>
        <p:sp>
          <p:nvSpPr>
            <p:cNvPr id="78"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79" name="KSO_Shape"/>
            <p:cNvSpPr/>
            <p:nvPr/>
          </p:nvSpPr>
          <p:spPr>
            <a:xfrm>
              <a:off x="1569722" y="1772530"/>
              <a:ext cx="822373" cy="8223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800" dirty="0">
                <a:solidFill>
                  <a:schemeClr val="bg1"/>
                </a:solidFill>
                <a:latin typeface="Segoe UI Light" panose="020B0502040204020203" pitchFamily="34" charset="0"/>
                <a:cs typeface="Segoe UI Light" panose="020B0502040204020203" pitchFamily="34" charset="0"/>
              </a:endParaRPr>
            </a:p>
          </p:txBody>
        </p:sp>
      </p:grpSp>
      <p:sp>
        <p:nvSpPr>
          <p:cNvPr id="80" name="文本框 79"/>
          <p:cNvSpPr txBox="1"/>
          <p:nvPr/>
        </p:nvSpPr>
        <p:spPr>
          <a:xfrm>
            <a:off x="4228764" y="3054454"/>
            <a:ext cx="452368"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01</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1" name="文本框 80"/>
          <p:cNvSpPr txBox="1"/>
          <p:nvPr/>
        </p:nvSpPr>
        <p:spPr>
          <a:xfrm>
            <a:off x="5846068" y="4599556"/>
            <a:ext cx="502061"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02</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2" name="文本框 81"/>
          <p:cNvSpPr txBox="1"/>
          <p:nvPr/>
        </p:nvSpPr>
        <p:spPr>
          <a:xfrm>
            <a:off x="7549684" y="3066178"/>
            <a:ext cx="502061"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03</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3" name="文本框 82"/>
          <p:cNvSpPr txBox="1"/>
          <p:nvPr/>
        </p:nvSpPr>
        <p:spPr>
          <a:xfrm>
            <a:off x="9249469" y="4641758"/>
            <a:ext cx="506869" cy="461665"/>
          </a:xfrm>
          <a:prstGeom prst="rect">
            <a:avLst/>
          </a:prstGeom>
          <a:noFill/>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04</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84" name="圆角矩形 83"/>
          <p:cNvSpPr/>
          <p:nvPr/>
        </p:nvSpPr>
        <p:spPr bwMode="auto">
          <a:xfrm>
            <a:off x="9057248" y="541079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85" name="圆角矩形 84"/>
          <p:cNvSpPr/>
          <p:nvPr/>
        </p:nvSpPr>
        <p:spPr bwMode="auto">
          <a:xfrm>
            <a:off x="5632863" y="5410794"/>
            <a:ext cx="900333" cy="858131"/>
          </a:xfrm>
          <a:prstGeom prst="roundRect">
            <a:avLst/>
          </a:prstGeom>
          <a:no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86" name="KSO_Shape"/>
          <p:cNvSpPr/>
          <p:nvPr/>
        </p:nvSpPr>
        <p:spPr bwMode="auto">
          <a:xfrm>
            <a:off x="4229100" y="2079482"/>
            <a:ext cx="483577" cy="390891"/>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7" name="KSO_Shape"/>
          <p:cNvSpPr/>
          <p:nvPr/>
        </p:nvSpPr>
        <p:spPr bwMode="auto">
          <a:xfrm>
            <a:off x="5954041" y="5586634"/>
            <a:ext cx="367106" cy="569156"/>
          </a:xfrm>
          <a:custGeom>
            <a:avLst/>
            <a:gdLst/>
            <a:ahLst/>
            <a:cxnLst/>
            <a:rect l="0" t="0" r="r" b="b"/>
            <a:pathLst>
              <a:path w="2676525" h="4145756">
                <a:moveTo>
                  <a:pt x="841772" y="961628"/>
                </a:moveTo>
                <a:cubicBezTo>
                  <a:pt x="808675" y="961628"/>
                  <a:pt x="781844" y="988459"/>
                  <a:pt x="781844" y="1021556"/>
                </a:cubicBezTo>
                <a:cubicBezTo>
                  <a:pt x="781844" y="1038105"/>
                  <a:pt x="788552" y="1053087"/>
                  <a:pt x="799397" y="1063932"/>
                </a:cubicBezTo>
                <a:lnTo>
                  <a:pt x="818066" y="1076519"/>
                </a:lnTo>
                <a:lnTo>
                  <a:pt x="704850" y="2031206"/>
                </a:lnTo>
                <a:lnTo>
                  <a:pt x="838200" y="2174081"/>
                </a:lnTo>
                <a:lnTo>
                  <a:pt x="962025" y="2031206"/>
                </a:lnTo>
                <a:lnTo>
                  <a:pt x="854846" y="1078845"/>
                </a:lnTo>
                <a:lnTo>
                  <a:pt x="865099" y="1076775"/>
                </a:lnTo>
                <a:cubicBezTo>
                  <a:pt x="886608" y="1067677"/>
                  <a:pt x="901700" y="1046379"/>
                  <a:pt x="901700" y="1021556"/>
                </a:cubicBezTo>
                <a:cubicBezTo>
                  <a:pt x="901700" y="988459"/>
                  <a:pt x="874869" y="961628"/>
                  <a:pt x="841772" y="961628"/>
                </a:cubicBezTo>
                <a:close/>
                <a:moveTo>
                  <a:pt x="762000" y="900906"/>
                </a:moveTo>
                <a:lnTo>
                  <a:pt x="812800" y="900906"/>
                </a:lnTo>
                <a:lnTo>
                  <a:pt x="987425" y="900906"/>
                </a:lnTo>
                <a:lnTo>
                  <a:pt x="1092200" y="904081"/>
                </a:lnTo>
                <a:lnTo>
                  <a:pt x="1222375" y="913606"/>
                </a:lnTo>
                <a:lnTo>
                  <a:pt x="1292225" y="923131"/>
                </a:lnTo>
                <a:lnTo>
                  <a:pt x="1358900" y="935831"/>
                </a:lnTo>
                <a:lnTo>
                  <a:pt x="1422400" y="948531"/>
                </a:lnTo>
                <a:lnTo>
                  <a:pt x="1479550" y="964406"/>
                </a:lnTo>
                <a:lnTo>
                  <a:pt x="1486877" y="967337"/>
                </a:lnTo>
                <a:lnTo>
                  <a:pt x="1489075" y="967581"/>
                </a:lnTo>
                <a:lnTo>
                  <a:pt x="1514475" y="977106"/>
                </a:lnTo>
                <a:lnTo>
                  <a:pt x="1539875" y="989806"/>
                </a:lnTo>
                <a:lnTo>
                  <a:pt x="1543050" y="992528"/>
                </a:lnTo>
                <a:lnTo>
                  <a:pt x="1549400" y="996156"/>
                </a:lnTo>
                <a:lnTo>
                  <a:pt x="1565275" y="1005681"/>
                </a:lnTo>
                <a:lnTo>
                  <a:pt x="1577975" y="1018381"/>
                </a:lnTo>
                <a:lnTo>
                  <a:pt x="1586613" y="1029898"/>
                </a:lnTo>
                <a:lnTo>
                  <a:pt x="2638425" y="1932781"/>
                </a:lnTo>
                <a:lnTo>
                  <a:pt x="2657475" y="1955006"/>
                </a:lnTo>
                <a:lnTo>
                  <a:pt x="2670175" y="1980406"/>
                </a:lnTo>
                <a:lnTo>
                  <a:pt x="2676525" y="2008981"/>
                </a:lnTo>
                <a:lnTo>
                  <a:pt x="2676525" y="2037556"/>
                </a:lnTo>
                <a:lnTo>
                  <a:pt x="2673350" y="2062956"/>
                </a:lnTo>
                <a:lnTo>
                  <a:pt x="2663825" y="2091531"/>
                </a:lnTo>
                <a:lnTo>
                  <a:pt x="2651125" y="2113756"/>
                </a:lnTo>
                <a:lnTo>
                  <a:pt x="2632075" y="2135981"/>
                </a:lnTo>
                <a:lnTo>
                  <a:pt x="2606675" y="2155031"/>
                </a:lnTo>
                <a:lnTo>
                  <a:pt x="2581275" y="2167731"/>
                </a:lnTo>
                <a:lnTo>
                  <a:pt x="2555875" y="2174081"/>
                </a:lnTo>
                <a:lnTo>
                  <a:pt x="2527300" y="2174081"/>
                </a:lnTo>
                <a:lnTo>
                  <a:pt x="2498725" y="2170906"/>
                </a:lnTo>
                <a:lnTo>
                  <a:pt x="2473325" y="2161381"/>
                </a:lnTo>
                <a:lnTo>
                  <a:pt x="2447925" y="2148681"/>
                </a:lnTo>
                <a:lnTo>
                  <a:pt x="2425700" y="2129631"/>
                </a:lnTo>
                <a:lnTo>
                  <a:pt x="1400175" y="1249313"/>
                </a:lnTo>
                <a:lnTo>
                  <a:pt x="1400175" y="2278856"/>
                </a:lnTo>
                <a:lnTo>
                  <a:pt x="1400175" y="2320131"/>
                </a:lnTo>
                <a:lnTo>
                  <a:pt x="1393825" y="2355056"/>
                </a:lnTo>
                <a:lnTo>
                  <a:pt x="1381125" y="2386806"/>
                </a:lnTo>
                <a:lnTo>
                  <a:pt x="1373263" y="2404495"/>
                </a:lnTo>
                <a:lnTo>
                  <a:pt x="1374775" y="2409031"/>
                </a:lnTo>
                <a:lnTo>
                  <a:pt x="1377950" y="2428081"/>
                </a:lnTo>
                <a:lnTo>
                  <a:pt x="1377950" y="2450306"/>
                </a:lnTo>
                <a:lnTo>
                  <a:pt x="1377950" y="3945731"/>
                </a:lnTo>
                <a:lnTo>
                  <a:pt x="1377950" y="3964781"/>
                </a:lnTo>
                <a:lnTo>
                  <a:pt x="1374775" y="3983831"/>
                </a:lnTo>
                <a:lnTo>
                  <a:pt x="1368425" y="4006056"/>
                </a:lnTo>
                <a:lnTo>
                  <a:pt x="1362075" y="4021931"/>
                </a:lnTo>
                <a:lnTo>
                  <a:pt x="1355725" y="4040981"/>
                </a:lnTo>
                <a:lnTo>
                  <a:pt x="1343025" y="4056856"/>
                </a:lnTo>
                <a:lnTo>
                  <a:pt x="1320800" y="4088606"/>
                </a:lnTo>
                <a:lnTo>
                  <a:pt x="1289050" y="4110831"/>
                </a:lnTo>
                <a:lnTo>
                  <a:pt x="1273175" y="4120356"/>
                </a:lnTo>
                <a:lnTo>
                  <a:pt x="1254125" y="4129881"/>
                </a:lnTo>
                <a:lnTo>
                  <a:pt x="1238250" y="4136231"/>
                </a:lnTo>
                <a:lnTo>
                  <a:pt x="1219200" y="4142581"/>
                </a:lnTo>
                <a:lnTo>
                  <a:pt x="1196975" y="4145756"/>
                </a:lnTo>
                <a:lnTo>
                  <a:pt x="1177925" y="4145756"/>
                </a:lnTo>
                <a:lnTo>
                  <a:pt x="1155700" y="4145756"/>
                </a:lnTo>
                <a:lnTo>
                  <a:pt x="1136650" y="4142581"/>
                </a:lnTo>
                <a:lnTo>
                  <a:pt x="1117600" y="4136231"/>
                </a:lnTo>
                <a:lnTo>
                  <a:pt x="1098550" y="4129881"/>
                </a:lnTo>
                <a:lnTo>
                  <a:pt x="1063625" y="4110831"/>
                </a:lnTo>
                <a:lnTo>
                  <a:pt x="1035050" y="4088606"/>
                </a:lnTo>
                <a:lnTo>
                  <a:pt x="1009650" y="4056856"/>
                </a:lnTo>
                <a:lnTo>
                  <a:pt x="1000125" y="4040981"/>
                </a:lnTo>
                <a:lnTo>
                  <a:pt x="990600" y="4021931"/>
                </a:lnTo>
                <a:lnTo>
                  <a:pt x="984250" y="4006056"/>
                </a:lnTo>
                <a:lnTo>
                  <a:pt x="981075" y="3983831"/>
                </a:lnTo>
                <a:lnTo>
                  <a:pt x="977900" y="3964781"/>
                </a:lnTo>
                <a:lnTo>
                  <a:pt x="974725" y="3945731"/>
                </a:lnTo>
                <a:lnTo>
                  <a:pt x="974725" y="2526506"/>
                </a:lnTo>
                <a:lnTo>
                  <a:pt x="822325" y="2526506"/>
                </a:lnTo>
                <a:lnTo>
                  <a:pt x="822325" y="3945731"/>
                </a:lnTo>
                <a:lnTo>
                  <a:pt x="822325" y="3964781"/>
                </a:lnTo>
                <a:lnTo>
                  <a:pt x="819150" y="3983831"/>
                </a:lnTo>
                <a:lnTo>
                  <a:pt x="815975" y="4006056"/>
                </a:lnTo>
                <a:lnTo>
                  <a:pt x="806450" y="4021931"/>
                </a:lnTo>
                <a:lnTo>
                  <a:pt x="800100" y="4040981"/>
                </a:lnTo>
                <a:lnTo>
                  <a:pt x="790575" y="4056856"/>
                </a:lnTo>
                <a:lnTo>
                  <a:pt x="765175" y="4088606"/>
                </a:lnTo>
                <a:lnTo>
                  <a:pt x="736600" y="4110831"/>
                </a:lnTo>
                <a:lnTo>
                  <a:pt x="717550" y="4120356"/>
                </a:lnTo>
                <a:lnTo>
                  <a:pt x="701675" y="4129881"/>
                </a:lnTo>
                <a:lnTo>
                  <a:pt x="682625" y="4136231"/>
                </a:lnTo>
                <a:lnTo>
                  <a:pt x="663575" y="4142581"/>
                </a:lnTo>
                <a:lnTo>
                  <a:pt x="644525" y="4145756"/>
                </a:lnTo>
                <a:lnTo>
                  <a:pt x="622300" y="4145756"/>
                </a:lnTo>
                <a:lnTo>
                  <a:pt x="603250" y="4145756"/>
                </a:lnTo>
                <a:lnTo>
                  <a:pt x="581025" y="4142581"/>
                </a:lnTo>
                <a:lnTo>
                  <a:pt x="561975" y="4136231"/>
                </a:lnTo>
                <a:lnTo>
                  <a:pt x="542925" y="4129881"/>
                </a:lnTo>
                <a:lnTo>
                  <a:pt x="527050" y="4120356"/>
                </a:lnTo>
                <a:lnTo>
                  <a:pt x="511175" y="4110831"/>
                </a:lnTo>
                <a:lnTo>
                  <a:pt x="479425" y="4088606"/>
                </a:lnTo>
                <a:lnTo>
                  <a:pt x="454025" y="4056856"/>
                </a:lnTo>
                <a:lnTo>
                  <a:pt x="444500" y="4040981"/>
                </a:lnTo>
                <a:lnTo>
                  <a:pt x="438150" y="4021931"/>
                </a:lnTo>
                <a:lnTo>
                  <a:pt x="428625" y="4006056"/>
                </a:lnTo>
                <a:lnTo>
                  <a:pt x="425450" y="3983831"/>
                </a:lnTo>
                <a:lnTo>
                  <a:pt x="422275" y="3964781"/>
                </a:lnTo>
                <a:lnTo>
                  <a:pt x="422275" y="3945731"/>
                </a:lnTo>
                <a:lnTo>
                  <a:pt x="422275" y="2450306"/>
                </a:lnTo>
                <a:lnTo>
                  <a:pt x="422275" y="2428081"/>
                </a:lnTo>
                <a:lnTo>
                  <a:pt x="425450" y="2409031"/>
                </a:lnTo>
                <a:lnTo>
                  <a:pt x="426102" y="2405123"/>
                </a:lnTo>
                <a:lnTo>
                  <a:pt x="415925" y="2386806"/>
                </a:lnTo>
                <a:lnTo>
                  <a:pt x="406400" y="2355056"/>
                </a:lnTo>
                <a:lnTo>
                  <a:pt x="400050" y="2320131"/>
                </a:lnTo>
                <a:lnTo>
                  <a:pt x="400050" y="2278856"/>
                </a:lnTo>
                <a:lnTo>
                  <a:pt x="400050" y="1623069"/>
                </a:lnTo>
                <a:lnTo>
                  <a:pt x="288925" y="2551906"/>
                </a:lnTo>
                <a:lnTo>
                  <a:pt x="285750" y="2583656"/>
                </a:lnTo>
                <a:lnTo>
                  <a:pt x="279400" y="2609056"/>
                </a:lnTo>
                <a:lnTo>
                  <a:pt x="266700" y="2634456"/>
                </a:lnTo>
                <a:lnTo>
                  <a:pt x="247650" y="2656681"/>
                </a:lnTo>
                <a:lnTo>
                  <a:pt x="225425" y="2672556"/>
                </a:lnTo>
                <a:lnTo>
                  <a:pt x="200025" y="2685256"/>
                </a:lnTo>
                <a:lnTo>
                  <a:pt x="174625" y="2694781"/>
                </a:lnTo>
                <a:lnTo>
                  <a:pt x="146050" y="2697956"/>
                </a:lnTo>
                <a:lnTo>
                  <a:pt x="114300" y="2694781"/>
                </a:lnTo>
                <a:lnTo>
                  <a:pt x="88900" y="2685256"/>
                </a:lnTo>
                <a:lnTo>
                  <a:pt x="63500" y="2672556"/>
                </a:lnTo>
                <a:lnTo>
                  <a:pt x="41275" y="2656681"/>
                </a:lnTo>
                <a:lnTo>
                  <a:pt x="25400" y="2634456"/>
                </a:lnTo>
                <a:lnTo>
                  <a:pt x="12700" y="2609056"/>
                </a:lnTo>
                <a:lnTo>
                  <a:pt x="3175" y="2583656"/>
                </a:lnTo>
                <a:lnTo>
                  <a:pt x="0" y="2551906"/>
                </a:lnTo>
                <a:lnTo>
                  <a:pt x="168275" y="1145381"/>
                </a:lnTo>
                <a:lnTo>
                  <a:pt x="171450" y="1116806"/>
                </a:lnTo>
                <a:lnTo>
                  <a:pt x="177800" y="1088231"/>
                </a:lnTo>
                <a:lnTo>
                  <a:pt x="190500" y="1062831"/>
                </a:lnTo>
                <a:lnTo>
                  <a:pt x="196850" y="1056481"/>
                </a:lnTo>
                <a:lnTo>
                  <a:pt x="209550" y="1040606"/>
                </a:lnTo>
                <a:lnTo>
                  <a:pt x="228600" y="1024731"/>
                </a:lnTo>
                <a:lnTo>
                  <a:pt x="247650" y="1012031"/>
                </a:lnTo>
                <a:lnTo>
                  <a:pt x="273050" y="999331"/>
                </a:lnTo>
                <a:lnTo>
                  <a:pt x="298450" y="986631"/>
                </a:lnTo>
                <a:lnTo>
                  <a:pt x="358775" y="964406"/>
                </a:lnTo>
                <a:lnTo>
                  <a:pt x="425450" y="945356"/>
                </a:lnTo>
                <a:lnTo>
                  <a:pt x="495300" y="929481"/>
                </a:lnTo>
                <a:lnTo>
                  <a:pt x="568325" y="919956"/>
                </a:lnTo>
                <a:lnTo>
                  <a:pt x="638175" y="910431"/>
                </a:lnTo>
                <a:lnTo>
                  <a:pt x="704850" y="904081"/>
                </a:lnTo>
                <a:lnTo>
                  <a:pt x="762000" y="900906"/>
                </a:lnTo>
                <a:close/>
                <a:moveTo>
                  <a:pt x="768747" y="0"/>
                </a:moveTo>
                <a:cubicBezTo>
                  <a:pt x="1007004" y="0"/>
                  <a:pt x="1200150" y="193146"/>
                  <a:pt x="1200150" y="431403"/>
                </a:cubicBezTo>
                <a:cubicBezTo>
                  <a:pt x="1200150" y="669660"/>
                  <a:pt x="1007004" y="862806"/>
                  <a:pt x="768747" y="862806"/>
                </a:cubicBezTo>
                <a:cubicBezTo>
                  <a:pt x="530490" y="862806"/>
                  <a:pt x="337344" y="669660"/>
                  <a:pt x="337344" y="431403"/>
                </a:cubicBezTo>
                <a:cubicBezTo>
                  <a:pt x="337344" y="193146"/>
                  <a:pt x="530490" y="0"/>
                  <a:pt x="768747" y="0"/>
                </a:cubicBez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8" name="KSO_Shape"/>
          <p:cNvSpPr/>
          <p:nvPr/>
        </p:nvSpPr>
        <p:spPr bwMode="auto">
          <a:xfrm>
            <a:off x="7520938" y="2097847"/>
            <a:ext cx="565639" cy="395947"/>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9" name="KSO_Shape"/>
          <p:cNvSpPr/>
          <p:nvPr/>
        </p:nvSpPr>
        <p:spPr bwMode="auto">
          <a:xfrm>
            <a:off x="9320407" y="5656776"/>
            <a:ext cx="372233" cy="428675"/>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chemeClr val="bg1"/>
          </a:solidFill>
          <a:ln>
            <a:noFill/>
          </a:ln>
          <a:effec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90" name="KSO_Shape"/>
          <p:cNvSpPr/>
          <p:nvPr/>
        </p:nvSpPr>
        <p:spPr>
          <a:xfrm rot="10800000">
            <a:off x="1832902" y="3142794"/>
            <a:ext cx="1905000" cy="1905000"/>
          </a:xfrm>
          <a:prstGeom prst="blockArc">
            <a:avLst>
              <a:gd name="adj1" fmla="val 10800000"/>
              <a:gd name="adj2" fmla="val 67929"/>
              <a:gd name="adj3" fmla="val 1262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pic>
        <p:nvPicPr>
          <p:cNvPr id="91" name="图片 9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0104" y="1789043"/>
            <a:ext cx="3441808" cy="4740793"/>
          </a:xfrm>
          <a:prstGeom prst="rect">
            <a:avLst/>
          </a:prstGeom>
          <a:effectLst>
            <a:glow rad="63500">
              <a:srgbClr val="FFFFFF"/>
            </a:glow>
          </a:effectLst>
        </p:spPr>
      </p:pic>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anim calcmode="lin" valueType="num">
                                      <p:cBhvr>
                                        <p:cTn id="8" dur="500" fill="hold"/>
                                        <p:tgtEl>
                                          <p:spTgt spid="91"/>
                                        </p:tgtEl>
                                        <p:attrNameLst>
                                          <p:attrName>ppt_x</p:attrName>
                                        </p:attrNameLst>
                                      </p:cBhvr>
                                      <p:tavLst>
                                        <p:tav tm="0">
                                          <p:val>
                                            <p:strVal val="#ppt_x"/>
                                          </p:val>
                                        </p:tav>
                                        <p:tav tm="100000">
                                          <p:val>
                                            <p:strVal val="#ppt_x"/>
                                          </p:val>
                                        </p:tav>
                                      </p:tavLst>
                                    </p:anim>
                                    <p:anim calcmode="lin" valueType="num">
                                      <p:cBhvr>
                                        <p:cTn id="9" dur="500" fill="hold"/>
                                        <p:tgtEl>
                                          <p:spTgt spid="91"/>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left)">
                                      <p:cBhvr>
                                        <p:cTn id="19" dur="500"/>
                                        <p:tgtEl>
                                          <p:spTgt spid="9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500"/>
                                        <p:tgtEl>
                                          <p:spTgt spid="6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par>
                                <p:cTn id="40" presetID="53" presetClass="entr" presetSubtype="16" fill="hold" nodeType="withEffect">
                                  <p:stCondLst>
                                    <p:cond delay="0"/>
                                  </p:stCondLst>
                                  <p:childTnLst>
                                    <p:set>
                                      <p:cBhvr>
                                        <p:cTn id="41" dur="1" fill="hold">
                                          <p:stCondLst>
                                            <p:cond delay="0"/>
                                          </p:stCondLst>
                                        </p:cTn>
                                        <p:tgtEl>
                                          <p:spTgt spid="68"/>
                                        </p:tgtEl>
                                        <p:attrNameLst>
                                          <p:attrName>style.visibility</p:attrName>
                                        </p:attrNameLst>
                                      </p:cBhvr>
                                      <p:to>
                                        <p:strVal val="visible"/>
                                      </p:to>
                                    </p:set>
                                    <p:anim calcmode="lin" valueType="num">
                                      <p:cBhvr>
                                        <p:cTn id="42" dur="500" fill="hold"/>
                                        <p:tgtEl>
                                          <p:spTgt spid="68"/>
                                        </p:tgtEl>
                                        <p:attrNameLst>
                                          <p:attrName>ppt_w</p:attrName>
                                        </p:attrNameLst>
                                      </p:cBhvr>
                                      <p:tavLst>
                                        <p:tav tm="0">
                                          <p:val>
                                            <p:fltVal val="0"/>
                                          </p:val>
                                        </p:tav>
                                        <p:tav tm="100000">
                                          <p:val>
                                            <p:strVal val="#ppt_w"/>
                                          </p:val>
                                        </p:tav>
                                      </p:tavLst>
                                    </p:anim>
                                    <p:anim calcmode="lin" valueType="num">
                                      <p:cBhvr>
                                        <p:cTn id="43" dur="500" fill="hold"/>
                                        <p:tgtEl>
                                          <p:spTgt spid="68"/>
                                        </p:tgtEl>
                                        <p:attrNameLst>
                                          <p:attrName>ppt_h</p:attrName>
                                        </p:attrNameLst>
                                      </p:cBhvr>
                                      <p:tavLst>
                                        <p:tav tm="0">
                                          <p:val>
                                            <p:fltVal val="0"/>
                                          </p:val>
                                        </p:tav>
                                        <p:tav tm="100000">
                                          <p:val>
                                            <p:strVal val="#ppt_h"/>
                                          </p:val>
                                        </p:tav>
                                      </p:tavLst>
                                    </p:anim>
                                    <p:animEffect transition="in" filter="fade">
                                      <p:cBhvr>
                                        <p:cTn id="44" dur="500"/>
                                        <p:tgtEl>
                                          <p:spTgt spid="6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Effect transition="in" filter="fade">
                                      <p:cBhvr>
                                        <p:cTn id="56" dur="500"/>
                                        <p:tgtEl>
                                          <p:spTgt spid="58"/>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p:cTn id="59" dur="500" fill="hold"/>
                                        <p:tgtEl>
                                          <p:spTgt spid="86"/>
                                        </p:tgtEl>
                                        <p:attrNameLst>
                                          <p:attrName>ppt_w</p:attrName>
                                        </p:attrNameLst>
                                      </p:cBhvr>
                                      <p:tavLst>
                                        <p:tav tm="0">
                                          <p:val>
                                            <p:fltVal val="0"/>
                                          </p:val>
                                        </p:tav>
                                        <p:tav tm="100000">
                                          <p:val>
                                            <p:strVal val="#ppt_w"/>
                                          </p:val>
                                        </p:tav>
                                      </p:tavLst>
                                    </p:anim>
                                    <p:anim calcmode="lin" valueType="num">
                                      <p:cBhvr>
                                        <p:cTn id="60" dur="500" fill="hold"/>
                                        <p:tgtEl>
                                          <p:spTgt spid="86"/>
                                        </p:tgtEl>
                                        <p:attrNameLst>
                                          <p:attrName>ppt_h</p:attrName>
                                        </p:attrNameLst>
                                      </p:cBhvr>
                                      <p:tavLst>
                                        <p:tav tm="0">
                                          <p:val>
                                            <p:fltVal val="0"/>
                                          </p:val>
                                        </p:tav>
                                        <p:tav tm="100000">
                                          <p:val>
                                            <p:strVal val="#ppt_h"/>
                                          </p:val>
                                        </p:tav>
                                      </p:tavLst>
                                    </p:anim>
                                    <p:animEffect transition="in" filter="fade">
                                      <p:cBhvr>
                                        <p:cTn id="61" dur="500"/>
                                        <p:tgtEl>
                                          <p:spTgt spid="8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wipe(left)">
                                      <p:cBhvr>
                                        <p:cTn id="66" dur="500"/>
                                        <p:tgtEl>
                                          <p:spTgt spid="64"/>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77"/>
                                        </p:tgtEl>
                                        <p:attrNameLst>
                                          <p:attrName>style.visibility</p:attrName>
                                        </p:attrNameLst>
                                      </p:cBhvr>
                                      <p:to>
                                        <p:strVal val="visible"/>
                                      </p:to>
                                    </p:set>
                                    <p:anim calcmode="lin" valueType="num">
                                      <p:cBhvr>
                                        <p:cTn id="71" dur="500" fill="hold"/>
                                        <p:tgtEl>
                                          <p:spTgt spid="77"/>
                                        </p:tgtEl>
                                        <p:attrNameLst>
                                          <p:attrName>ppt_w</p:attrName>
                                        </p:attrNameLst>
                                      </p:cBhvr>
                                      <p:tavLst>
                                        <p:tav tm="0">
                                          <p:val>
                                            <p:fltVal val="0"/>
                                          </p:val>
                                        </p:tav>
                                        <p:tav tm="100000">
                                          <p:val>
                                            <p:strVal val="#ppt_w"/>
                                          </p:val>
                                        </p:tav>
                                      </p:tavLst>
                                    </p:anim>
                                    <p:anim calcmode="lin" valueType="num">
                                      <p:cBhvr>
                                        <p:cTn id="72" dur="500" fill="hold"/>
                                        <p:tgtEl>
                                          <p:spTgt spid="77"/>
                                        </p:tgtEl>
                                        <p:attrNameLst>
                                          <p:attrName>ppt_h</p:attrName>
                                        </p:attrNameLst>
                                      </p:cBhvr>
                                      <p:tavLst>
                                        <p:tav tm="0">
                                          <p:val>
                                            <p:fltVal val="0"/>
                                          </p:val>
                                        </p:tav>
                                        <p:tav tm="100000">
                                          <p:val>
                                            <p:strVal val="#ppt_h"/>
                                          </p:val>
                                        </p:tav>
                                      </p:tavLst>
                                    </p:anim>
                                    <p:animEffect transition="in" filter="fade">
                                      <p:cBhvr>
                                        <p:cTn id="73" dur="500"/>
                                        <p:tgtEl>
                                          <p:spTgt spid="7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1"/>
                                        </p:tgtEl>
                                        <p:attrNameLst>
                                          <p:attrName>style.visibility</p:attrName>
                                        </p:attrNameLst>
                                      </p:cBhvr>
                                      <p:to>
                                        <p:strVal val="visible"/>
                                      </p:to>
                                    </p:set>
                                    <p:anim calcmode="lin" valueType="num">
                                      <p:cBhvr>
                                        <p:cTn id="76" dur="500" fill="hold"/>
                                        <p:tgtEl>
                                          <p:spTgt spid="81"/>
                                        </p:tgtEl>
                                        <p:attrNameLst>
                                          <p:attrName>ppt_w</p:attrName>
                                        </p:attrNameLst>
                                      </p:cBhvr>
                                      <p:tavLst>
                                        <p:tav tm="0">
                                          <p:val>
                                            <p:fltVal val="0"/>
                                          </p:val>
                                        </p:tav>
                                        <p:tav tm="100000">
                                          <p:val>
                                            <p:strVal val="#ppt_w"/>
                                          </p:val>
                                        </p:tav>
                                      </p:tavLst>
                                    </p:anim>
                                    <p:anim calcmode="lin" valueType="num">
                                      <p:cBhvr>
                                        <p:cTn id="77" dur="500" fill="hold"/>
                                        <p:tgtEl>
                                          <p:spTgt spid="81"/>
                                        </p:tgtEl>
                                        <p:attrNameLst>
                                          <p:attrName>ppt_h</p:attrName>
                                        </p:attrNameLst>
                                      </p:cBhvr>
                                      <p:tavLst>
                                        <p:tav tm="0">
                                          <p:val>
                                            <p:fltVal val="0"/>
                                          </p:val>
                                        </p:tav>
                                        <p:tav tm="100000">
                                          <p:val>
                                            <p:strVal val="#ppt_h"/>
                                          </p:val>
                                        </p:tav>
                                      </p:tavLst>
                                    </p:anim>
                                    <p:animEffect transition="in" filter="fade">
                                      <p:cBhvr>
                                        <p:cTn id="78" dur="500"/>
                                        <p:tgtEl>
                                          <p:spTgt spid="81"/>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ppt_w</p:attrName>
                                        </p:attrNameLst>
                                      </p:cBhvr>
                                      <p:tavLst>
                                        <p:tav tm="0">
                                          <p:val>
                                            <p:fltVal val="0"/>
                                          </p:val>
                                        </p:tav>
                                        <p:tav tm="100000">
                                          <p:val>
                                            <p:strVal val="#ppt_w"/>
                                          </p:val>
                                        </p:tav>
                                      </p:tavLst>
                                    </p:anim>
                                    <p:anim calcmode="lin" valueType="num">
                                      <p:cBhvr>
                                        <p:cTn id="82" dur="500" fill="hold"/>
                                        <p:tgtEl>
                                          <p:spTgt spid="85"/>
                                        </p:tgtEl>
                                        <p:attrNameLst>
                                          <p:attrName>ppt_h</p:attrName>
                                        </p:attrNameLst>
                                      </p:cBhvr>
                                      <p:tavLst>
                                        <p:tav tm="0">
                                          <p:val>
                                            <p:fltVal val="0"/>
                                          </p:val>
                                        </p:tav>
                                        <p:tav tm="100000">
                                          <p:val>
                                            <p:strVal val="#ppt_h"/>
                                          </p:val>
                                        </p:tav>
                                      </p:tavLst>
                                    </p:anim>
                                    <p:animEffect transition="in" filter="fade">
                                      <p:cBhvr>
                                        <p:cTn id="83" dur="500"/>
                                        <p:tgtEl>
                                          <p:spTgt spid="8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500" fill="hold"/>
                                        <p:tgtEl>
                                          <p:spTgt spid="87"/>
                                        </p:tgtEl>
                                        <p:attrNameLst>
                                          <p:attrName>ppt_w</p:attrName>
                                        </p:attrNameLst>
                                      </p:cBhvr>
                                      <p:tavLst>
                                        <p:tav tm="0">
                                          <p:val>
                                            <p:fltVal val="0"/>
                                          </p:val>
                                        </p:tav>
                                        <p:tav tm="100000">
                                          <p:val>
                                            <p:strVal val="#ppt_w"/>
                                          </p:val>
                                        </p:tav>
                                      </p:tavLst>
                                    </p:anim>
                                    <p:anim calcmode="lin" valueType="num">
                                      <p:cBhvr>
                                        <p:cTn id="87" dur="500" fill="hold"/>
                                        <p:tgtEl>
                                          <p:spTgt spid="87"/>
                                        </p:tgtEl>
                                        <p:attrNameLst>
                                          <p:attrName>ppt_h</p:attrName>
                                        </p:attrNameLst>
                                      </p:cBhvr>
                                      <p:tavLst>
                                        <p:tav tm="0">
                                          <p:val>
                                            <p:fltVal val="0"/>
                                          </p:val>
                                        </p:tav>
                                        <p:tav tm="100000">
                                          <p:val>
                                            <p:strVal val="#ppt_h"/>
                                          </p:val>
                                        </p:tav>
                                      </p:tavLst>
                                    </p:anim>
                                    <p:animEffect transition="in" filter="fade">
                                      <p:cBhvr>
                                        <p:cTn id="88" dur="500"/>
                                        <p:tgtEl>
                                          <p:spTgt spid="8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wipe(left)">
                                      <p:cBhvr>
                                        <p:cTn id="93" dur="500"/>
                                        <p:tgtEl>
                                          <p:spTgt spid="67"/>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Effect transition="in" filter="fade">
                                      <p:cBhvr>
                                        <p:cTn id="100" dur="500"/>
                                        <p:tgtEl>
                                          <p:spTgt spid="74"/>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82"/>
                                        </p:tgtEl>
                                        <p:attrNameLst>
                                          <p:attrName>style.visibility</p:attrName>
                                        </p:attrNameLst>
                                      </p:cBhvr>
                                      <p:to>
                                        <p:strVal val="visible"/>
                                      </p:to>
                                    </p:set>
                                    <p:anim calcmode="lin" valueType="num">
                                      <p:cBhvr>
                                        <p:cTn id="103" dur="500" fill="hold"/>
                                        <p:tgtEl>
                                          <p:spTgt spid="82"/>
                                        </p:tgtEl>
                                        <p:attrNameLst>
                                          <p:attrName>ppt_w</p:attrName>
                                        </p:attrNameLst>
                                      </p:cBhvr>
                                      <p:tavLst>
                                        <p:tav tm="0">
                                          <p:val>
                                            <p:fltVal val="0"/>
                                          </p:val>
                                        </p:tav>
                                        <p:tav tm="100000">
                                          <p:val>
                                            <p:strVal val="#ppt_w"/>
                                          </p:val>
                                        </p:tav>
                                      </p:tavLst>
                                    </p:anim>
                                    <p:anim calcmode="lin" valueType="num">
                                      <p:cBhvr>
                                        <p:cTn id="104" dur="500" fill="hold"/>
                                        <p:tgtEl>
                                          <p:spTgt spid="82"/>
                                        </p:tgtEl>
                                        <p:attrNameLst>
                                          <p:attrName>ppt_h</p:attrName>
                                        </p:attrNameLst>
                                      </p:cBhvr>
                                      <p:tavLst>
                                        <p:tav tm="0">
                                          <p:val>
                                            <p:fltVal val="0"/>
                                          </p:val>
                                        </p:tav>
                                        <p:tav tm="100000">
                                          <p:val>
                                            <p:strVal val="#ppt_h"/>
                                          </p:val>
                                        </p:tav>
                                      </p:tavLst>
                                    </p:anim>
                                    <p:animEffect transition="in" filter="fade">
                                      <p:cBhvr>
                                        <p:cTn id="105" dur="500"/>
                                        <p:tgtEl>
                                          <p:spTgt spid="82"/>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 calcmode="lin" valueType="num">
                                      <p:cBhvr>
                                        <p:cTn id="108" dur="500" fill="hold"/>
                                        <p:tgtEl>
                                          <p:spTgt spid="59"/>
                                        </p:tgtEl>
                                        <p:attrNameLst>
                                          <p:attrName>ppt_w</p:attrName>
                                        </p:attrNameLst>
                                      </p:cBhvr>
                                      <p:tavLst>
                                        <p:tav tm="0">
                                          <p:val>
                                            <p:fltVal val="0"/>
                                          </p:val>
                                        </p:tav>
                                        <p:tav tm="100000">
                                          <p:val>
                                            <p:strVal val="#ppt_w"/>
                                          </p:val>
                                        </p:tav>
                                      </p:tavLst>
                                    </p:anim>
                                    <p:anim calcmode="lin" valueType="num">
                                      <p:cBhvr>
                                        <p:cTn id="109" dur="500" fill="hold"/>
                                        <p:tgtEl>
                                          <p:spTgt spid="59"/>
                                        </p:tgtEl>
                                        <p:attrNameLst>
                                          <p:attrName>ppt_h</p:attrName>
                                        </p:attrNameLst>
                                      </p:cBhvr>
                                      <p:tavLst>
                                        <p:tav tm="0">
                                          <p:val>
                                            <p:fltVal val="0"/>
                                          </p:val>
                                        </p:tav>
                                        <p:tav tm="100000">
                                          <p:val>
                                            <p:strVal val="#ppt_h"/>
                                          </p:val>
                                        </p:tav>
                                      </p:tavLst>
                                    </p:anim>
                                    <p:animEffect transition="in" filter="fade">
                                      <p:cBhvr>
                                        <p:cTn id="110" dur="500"/>
                                        <p:tgtEl>
                                          <p:spTgt spid="59"/>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 calcmode="lin" valueType="num">
                                      <p:cBhvr>
                                        <p:cTn id="113" dur="500" fill="hold"/>
                                        <p:tgtEl>
                                          <p:spTgt spid="88"/>
                                        </p:tgtEl>
                                        <p:attrNameLst>
                                          <p:attrName>ppt_w</p:attrName>
                                        </p:attrNameLst>
                                      </p:cBhvr>
                                      <p:tavLst>
                                        <p:tav tm="0">
                                          <p:val>
                                            <p:fltVal val="0"/>
                                          </p:val>
                                        </p:tav>
                                        <p:tav tm="100000">
                                          <p:val>
                                            <p:strVal val="#ppt_w"/>
                                          </p:val>
                                        </p:tav>
                                      </p:tavLst>
                                    </p:anim>
                                    <p:anim calcmode="lin" valueType="num">
                                      <p:cBhvr>
                                        <p:cTn id="114" dur="500" fill="hold"/>
                                        <p:tgtEl>
                                          <p:spTgt spid="88"/>
                                        </p:tgtEl>
                                        <p:attrNameLst>
                                          <p:attrName>ppt_h</p:attrName>
                                        </p:attrNameLst>
                                      </p:cBhvr>
                                      <p:tavLst>
                                        <p:tav tm="0">
                                          <p:val>
                                            <p:fltVal val="0"/>
                                          </p:val>
                                        </p:tav>
                                        <p:tav tm="100000">
                                          <p:val>
                                            <p:strVal val="#ppt_h"/>
                                          </p:val>
                                        </p:tav>
                                      </p:tavLst>
                                    </p:anim>
                                    <p:animEffect transition="in" filter="fade">
                                      <p:cBhvr>
                                        <p:cTn id="115" dur="500"/>
                                        <p:tgtEl>
                                          <p:spTgt spid="88"/>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66"/>
                                        </p:tgtEl>
                                        <p:attrNameLst>
                                          <p:attrName>style.visibility</p:attrName>
                                        </p:attrNameLst>
                                      </p:cBhvr>
                                      <p:to>
                                        <p:strVal val="visible"/>
                                      </p:to>
                                    </p:set>
                                    <p:animEffect transition="in" filter="wipe(left)">
                                      <p:cBhvr>
                                        <p:cTn id="120" dur="500"/>
                                        <p:tgtEl>
                                          <p:spTgt spid="66"/>
                                        </p:tgtEl>
                                      </p:cBhvr>
                                    </p:animEffect>
                                  </p:childTnLst>
                                </p:cTn>
                              </p:par>
                            </p:childTnLst>
                          </p:cTn>
                        </p:par>
                      </p:childTnLst>
                    </p:cTn>
                  </p:par>
                  <p:par>
                    <p:cTn id="121" fill="hold">
                      <p:stCondLst>
                        <p:cond delay="indefinite"/>
                      </p:stCondLst>
                      <p:childTnLst>
                        <p:par>
                          <p:cTn id="122" fill="hold">
                            <p:stCondLst>
                              <p:cond delay="0"/>
                            </p:stCondLst>
                            <p:childTnLst>
                              <p:par>
                                <p:cTn id="123" presetID="53" presetClass="entr" presetSubtype="16" fill="hold" nodeType="clickEffect">
                                  <p:stCondLst>
                                    <p:cond delay="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Effect transition="in" filter="fade">
                                      <p:cBhvr>
                                        <p:cTn id="127" dur="500"/>
                                        <p:tgtEl>
                                          <p:spTgt spid="71"/>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83"/>
                                        </p:tgtEl>
                                        <p:attrNameLst>
                                          <p:attrName>style.visibility</p:attrName>
                                        </p:attrNameLst>
                                      </p:cBhvr>
                                      <p:to>
                                        <p:strVal val="visible"/>
                                      </p:to>
                                    </p:set>
                                    <p:anim calcmode="lin" valueType="num">
                                      <p:cBhvr>
                                        <p:cTn id="130" dur="500" fill="hold"/>
                                        <p:tgtEl>
                                          <p:spTgt spid="83"/>
                                        </p:tgtEl>
                                        <p:attrNameLst>
                                          <p:attrName>ppt_w</p:attrName>
                                        </p:attrNameLst>
                                      </p:cBhvr>
                                      <p:tavLst>
                                        <p:tav tm="0">
                                          <p:val>
                                            <p:fltVal val="0"/>
                                          </p:val>
                                        </p:tav>
                                        <p:tav tm="100000">
                                          <p:val>
                                            <p:strVal val="#ppt_w"/>
                                          </p:val>
                                        </p:tav>
                                      </p:tavLst>
                                    </p:anim>
                                    <p:anim calcmode="lin" valueType="num">
                                      <p:cBhvr>
                                        <p:cTn id="131" dur="500" fill="hold"/>
                                        <p:tgtEl>
                                          <p:spTgt spid="83"/>
                                        </p:tgtEl>
                                        <p:attrNameLst>
                                          <p:attrName>ppt_h</p:attrName>
                                        </p:attrNameLst>
                                      </p:cBhvr>
                                      <p:tavLst>
                                        <p:tav tm="0">
                                          <p:val>
                                            <p:fltVal val="0"/>
                                          </p:val>
                                        </p:tav>
                                        <p:tav tm="100000">
                                          <p:val>
                                            <p:strVal val="#ppt_h"/>
                                          </p:val>
                                        </p:tav>
                                      </p:tavLst>
                                    </p:anim>
                                    <p:animEffect transition="in" filter="fade">
                                      <p:cBhvr>
                                        <p:cTn id="132" dur="500"/>
                                        <p:tgtEl>
                                          <p:spTgt spid="83"/>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84"/>
                                        </p:tgtEl>
                                        <p:attrNameLst>
                                          <p:attrName>style.visibility</p:attrName>
                                        </p:attrNameLst>
                                      </p:cBhvr>
                                      <p:to>
                                        <p:strVal val="visible"/>
                                      </p:to>
                                    </p:set>
                                    <p:anim calcmode="lin" valueType="num">
                                      <p:cBhvr>
                                        <p:cTn id="135" dur="500" fill="hold"/>
                                        <p:tgtEl>
                                          <p:spTgt spid="84"/>
                                        </p:tgtEl>
                                        <p:attrNameLst>
                                          <p:attrName>ppt_w</p:attrName>
                                        </p:attrNameLst>
                                      </p:cBhvr>
                                      <p:tavLst>
                                        <p:tav tm="0">
                                          <p:val>
                                            <p:fltVal val="0"/>
                                          </p:val>
                                        </p:tav>
                                        <p:tav tm="100000">
                                          <p:val>
                                            <p:strVal val="#ppt_w"/>
                                          </p:val>
                                        </p:tav>
                                      </p:tavLst>
                                    </p:anim>
                                    <p:anim calcmode="lin" valueType="num">
                                      <p:cBhvr>
                                        <p:cTn id="136" dur="500" fill="hold"/>
                                        <p:tgtEl>
                                          <p:spTgt spid="84"/>
                                        </p:tgtEl>
                                        <p:attrNameLst>
                                          <p:attrName>ppt_h</p:attrName>
                                        </p:attrNameLst>
                                      </p:cBhvr>
                                      <p:tavLst>
                                        <p:tav tm="0">
                                          <p:val>
                                            <p:fltVal val="0"/>
                                          </p:val>
                                        </p:tav>
                                        <p:tav tm="100000">
                                          <p:val>
                                            <p:strVal val="#ppt_h"/>
                                          </p:val>
                                        </p:tav>
                                      </p:tavLst>
                                    </p:anim>
                                    <p:animEffect transition="in" filter="fade">
                                      <p:cBhvr>
                                        <p:cTn id="137" dur="500"/>
                                        <p:tgtEl>
                                          <p:spTgt spid="84"/>
                                        </p:tgtEl>
                                      </p:cBhvr>
                                    </p:animEffect>
                                  </p:childTnLst>
                                </p:cTn>
                              </p:par>
                              <p:par>
                                <p:cTn id="138" presetID="53" presetClass="entr" presetSubtype="16" fill="hold" grpId="0" nodeType="withEffect">
                                  <p:stCondLst>
                                    <p:cond delay="0"/>
                                  </p:stCondLst>
                                  <p:childTnLst>
                                    <p:set>
                                      <p:cBhvr>
                                        <p:cTn id="139" dur="1" fill="hold">
                                          <p:stCondLst>
                                            <p:cond delay="0"/>
                                          </p:stCondLst>
                                        </p:cTn>
                                        <p:tgtEl>
                                          <p:spTgt spid="89"/>
                                        </p:tgtEl>
                                        <p:attrNameLst>
                                          <p:attrName>style.visibility</p:attrName>
                                        </p:attrNameLst>
                                      </p:cBhvr>
                                      <p:to>
                                        <p:strVal val="visible"/>
                                      </p:to>
                                    </p:set>
                                    <p:anim calcmode="lin" valueType="num">
                                      <p:cBhvr>
                                        <p:cTn id="140" dur="500" fill="hold"/>
                                        <p:tgtEl>
                                          <p:spTgt spid="89"/>
                                        </p:tgtEl>
                                        <p:attrNameLst>
                                          <p:attrName>ppt_w</p:attrName>
                                        </p:attrNameLst>
                                      </p:cBhvr>
                                      <p:tavLst>
                                        <p:tav tm="0">
                                          <p:val>
                                            <p:fltVal val="0"/>
                                          </p:val>
                                        </p:tav>
                                        <p:tav tm="100000">
                                          <p:val>
                                            <p:strVal val="#ppt_w"/>
                                          </p:val>
                                        </p:tav>
                                      </p:tavLst>
                                    </p:anim>
                                    <p:anim calcmode="lin" valueType="num">
                                      <p:cBhvr>
                                        <p:cTn id="141" dur="500" fill="hold"/>
                                        <p:tgtEl>
                                          <p:spTgt spid="89"/>
                                        </p:tgtEl>
                                        <p:attrNameLst>
                                          <p:attrName>ppt_h</p:attrName>
                                        </p:attrNameLst>
                                      </p:cBhvr>
                                      <p:tavLst>
                                        <p:tav tm="0">
                                          <p:val>
                                            <p:fltVal val="0"/>
                                          </p:val>
                                        </p:tav>
                                        <p:tav tm="100000">
                                          <p:val>
                                            <p:strVal val="#ppt_h"/>
                                          </p:val>
                                        </p:tav>
                                      </p:tavLst>
                                    </p:anim>
                                    <p:animEffect transition="in" filter="fade">
                                      <p:cBhvr>
                                        <p:cTn id="142" dur="500"/>
                                        <p:tgtEl>
                                          <p:spTgt spid="89"/>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wipe(left)">
                                      <p:cBhvr>
                                        <p:cTn id="147" dur="500"/>
                                        <p:tgtEl>
                                          <p:spTgt spid="65"/>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xit" presetSubtype="0" fill="hold" grpId="0" nodeType="clickEffect">
                                  <p:stCondLst>
                                    <p:cond delay="2000"/>
                                  </p:stCondLst>
                                  <p:childTnLst>
                                    <p:animEffect transition="out" filter="fade">
                                      <p:cBhvr>
                                        <p:cTn id="151" dur="500"/>
                                        <p:tgtEl>
                                          <p:spTgt spid="35"/>
                                        </p:tgtEl>
                                      </p:cBhvr>
                                    </p:animEffect>
                                    <p:set>
                                      <p:cBhvr>
                                        <p:cTn id="152"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7" grpId="0"/>
      <p:bldP spid="58" grpId="0" animBg="1"/>
      <p:bldP spid="59" grpId="0" animBg="1"/>
      <p:bldP spid="60" grpId="0" animBg="1"/>
      <p:bldP spid="61" grpId="0" animBg="1"/>
      <p:bldP spid="62" grpId="0" animBg="1"/>
      <p:bldP spid="63" grpId="0" animBg="1"/>
      <p:bldP spid="64" grpId="0"/>
      <p:bldP spid="65" grpId="0"/>
      <p:bldP spid="66" grpId="0"/>
      <p:bldP spid="67" grpId="0"/>
      <p:bldP spid="80" grpId="0"/>
      <p:bldP spid="81" grpId="0"/>
      <p:bldP spid="82" grpId="0"/>
      <p:bldP spid="83" grpId="0"/>
      <p:bldP spid="84" grpId="0" animBg="1"/>
      <p:bldP spid="85" grpId="0" animBg="1"/>
      <p:bldP spid="86" grpId="0" animBg="1"/>
      <p:bldP spid="87" grpId="0" animBg="1"/>
      <p:bldP spid="88" grpId="0" animBg="1"/>
      <p:bldP spid="89" grpId="0" animBg="1"/>
      <p:bldP spid="9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602655" y="505501"/>
            <a:ext cx="6853158"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员工在职培训及特训项目介绍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073427" y="15240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443949" y="4439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659495" y="1117360"/>
            <a:ext cx="6944337"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the employees on the job training and special training program</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圆角矩形 12"/>
          <p:cNvSpPr/>
          <p:nvPr/>
        </p:nvSpPr>
        <p:spPr bwMode="auto">
          <a:xfrm>
            <a:off x="6438596" y="2086049"/>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4" name="圆角矩形 13"/>
          <p:cNvSpPr/>
          <p:nvPr/>
        </p:nvSpPr>
        <p:spPr bwMode="auto">
          <a:xfrm>
            <a:off x="6438596" y="3180985"/>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5" name="圆角矩形 14"/>
          <p:cNvSpPr/>
          <p:nvPr/>
        </p:nvSpPr>
        <p:spPr bwMode="auto">
          <a:xfrm>
            <a:off x="6438596" y="4275921"/>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6" name="圆角矩形 15"/>
          <p:cNvSpPr/>
          <p:nvPr/>
        </p:nvSpPr>
        <p:spPr bwMode="auto">
          <a:xfrm>
            <a:off x="6438596" y="5370856"/>
            <a:ext cx="4454592" cy="998808"/>
          </a:xfrm>
          <a:prstGeom prst="roundRect">
            <a:avLst>
              <a:gd name="adj" fmla="val 14912"/>
            </a:avLst>
          </a:prstGeom>
          <a:noFill/>
          <a:ln w="127" cap="flat" cmpd="sng" algn="ctr">
            <a:solidFill>
              <a:schemeClr val="bg1"/>
            </a:solidFill>
            <a:prstDash val="dash"/>
            <a:round/>
            <a:headEnd type="none" w="med" len="med"/>
            <a:tailEnd type="none" w="med" len="med"/>
          </a:ln>
          <a:effectLst/>
        </p:spPr>
        <p:txBody>
          <a:bodyPr vert="horz" wrap="square" lIns="91440" tIns="45720" rIns="91440" bIns="45720" numCol="1" rtlCol="0" anchor="ctr" anchorCtr="0" compatLnSpc="1"/>
          <a:lstStyle/>
          <a:p>
            <a:pPr indent="360045"/>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zh-CN" altLang="en-US" sz="1200" dirty="0">
              <a:solidFill>
                <a:schemeClr val="bg1"/>
              </a:solidFill>
            </a:endParaRPr>
          </a:p>
        </p:txBody>
      </p:sp>
      <p:sp>
        <p:nvSpPr>
          <p:cNvPr id="17" name="KSO_Shape"/>
          <p:cNvSpPr/>
          <p:nvPr/>
        </p:nvSpPr>
        <p:spPr>
          <a:xfrm>
            <a:off x="5390782" y="2142319"/>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18" name="KSO_Shape"/>
          <p:cNvSpPr/>
          <p:nvPr/>
        </p:nvSpPr>
        <p:spPr>
          <a:xfrm>
            <a:off x="5390782" y="3241944"/>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19" name="KSO_Shape"/>
          <p:cNvSpPr/>
          <p:nvPr/>
        </p:nvSpPr>
        <p:spPr>
          <a:xfrm>
            <a:off x="5390782" y="4341569"/>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20" name="KSO_Shape"/>
          <p:cNvSpPr/>
          <p:nvPr/>
        </p:nvSpPr>
        <p:spPr>
          <a:xfrm>
            <a:off x="5390782" y="5441194"/>
            <a:ext cx="844645" cy="689318"/>
          </a:xfrm>
          <a:prstGeom prst="wedgeEllipseCallout">
            <a:avLst>
              <a:gd name="adj1" fmla="val 71565"/>
              <a:gd name="adj2" fmla="val 3250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endParaRPr>
          </a:p>
        </p:txBody>
      </p:sp>
      <p:sp>
        <p:nvSpPr>
          <p:cNvPr id="21" name="文本框 20"/>
          <p:cNvSpPr txBox="1"/>
          <p:nvPr/>
        </p:nvSpPr>
        <p:spPr>
          <a:xfrm>
            <a:off x="5589151" y="2254863"/>
            <a:ext cx="452368"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01</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22" name="文本框 21"/>
          <p:cNvSpPr txBox="1"/>
          <p:nvPr/>
        </p:nvSpPr>
        <p:spPr>
          <a:xfrm>
            <a:off x="5573623" y="5558426"/>
            <a:ext cx="506869"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04</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23" name="文本框 22"/>
          <p:cNvSpPr txBox="1"/>
          <p:nvPr/>
        </p:nvSpPr>
        <p:spPr>
          <a:xfrm>
            <a:off x="5573684" y="4430666"/>
            <a:ext cx="502061"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03</a:t>
            </a:r>
            <a:endParaRPr lang="zh-CN" altLang="en-US" sz="2400" dirty="0">
              <a:solidFill>
                <a:schemeClr val="bg1"/>
              </a:solidFill>
              <a:latin typeface="Segoe UI Light" panose="020B0502040204020203" pitchFamily="34" charset="0"/>
              <a:cs typeface="Segoe UI Light" panose="020B0502040204020203" pitchFamily="34" charset="0"/>
            </a:endParaRPr>
          </a:p>
        </p:txBody>
      </p:sp>
      <p:sp>
        <p:nvSpPr>
          <p:cNvPr id="24" name="文本框 23"/>
          <p:cNvSpPr txBox="1"/>
          <p:nvPr/>
        </p:nvSpPr>
        <p:spPr>
          <a:xfrm>
            <a:off x="5571338" y="3348564"/>
            <a:ext cx="502061" cy="461665"/>
          </a:xfrm>
          <a:prstGeom prst="rect">
            <a:avLst/>
          </a:prstGeom>
          <a:noFill/>
          <a:effectLst/>
        </p:spPr>
        <p:txBody>
          <a:bodyPr wrap="none" rtlCol="0">
            <a:spAutoFit/>
          </a:bodyPr>
          <a:lstStyle/>
          <a:p>
            <a:pPr algn="ctr"/>
            <a:r>
              <a:rPr lang="en-US" altLang="zh-CN" sz="2400" dirty="0" smtClean="0">
                <a:solidFill>
                  <a:schemeClr val="bg1"/>
                </a:solidFill>
                <a:latin typeface="Segoe UI Light" panose="020B0502040204020203" pitchFamily="34" charset="0"/>
                <a:cs typeface="Segoe UI Light" panose="020B0502040204020203" pitchFamily="34" charset="0"/>
              </a:rPr>
              <a:t>02</a:t>
            </a:r>
            <a:endParaRPr lang="zh-CN" altLang="en-US" sz="2400" dirty="0">
              <a:solidFill>
                <a:schemeClr val="bg1"/>
              </a:solidFill>
              <a:latin typeface="Segoe UI Light" panose="020B0502040204020203" pitchFamily="34" charset="0"/>
              <a:cs typeface="Segoe UI Light" panose="020B0502040204020203" pitchFamily="34" charset="0"/>
            </a:endParaRPr>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279" y="1682468"/>
            <a:ext cx="3879367" cy="5175532"/>
          </a:xfrm>
          <a:prstGeom prst="rect">
            <a:avLst/>
          </a:prstGeom>
        </p:spPr>
      </p:pic>
      <p:sp>
        <p:nvSpPr>
          <p:cNvPr id="26" name="文本框 25"/>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2000"/>
                                  </p:stCondLst>
                                  <p:childTnLst>
                                    <p:animEffect transition="out" filter="fade">
                                      <p:cBhvr>
                                        <p:cTn id="63" dur="500"/>
                                        <p:tgtEl>
                                          <p:spTgt spid="26"/>
                                        </p:tgtEl>
                                      </p:cBhvr>
                                    </p:animEffect>
                                    <p:set>
                                      <p:cBhvr>
                                        <p:cTn id="64"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bwMode="auto">
          <a:xfrm>
            <a:off x="1" y="1517763"/>
            <a:ext cx="12192000" cy="1944000"/>
          </a:xfrm>
          <a:prstGeom prst="rect">
            <a:avLst/>
          </a:prstGeom>
          <a:solidFill>
            <a:schemeClr val="bg1">
              <a:lumMod val="85000"/>
              <a:alpha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0478" y="1517763"/>
            <a:ext cx="1944000" cy="1944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pic>
      <p:sp>
        <p:nvSpPr>
          <p:cNvPr id="8" name="矩形 7"/>
          <p:cNvSpPr/>
          <p:nvPr/>
        </p:nvSpPr>
        <p:spPr>
          <a:xfrm>
            <a:off x="3413760" y="1798654"/>
            <a:ext cx="8314414" cy="1384995"/>
          </a:xfrm>
          <a:prstGeom prst="rect">
            <a:avLst/>
          </a:prstGeom>
        </p:spPr>
        <p:txBody>
          <a:bodyPr wrap="square">
            <a:spAutoFit/>
          </a:bodyPr>
          <a:lstStyle/>
          <a:p>
            <a:pPr indent="360045">
              <a:lnSpc>
                <a:spcPct val="150000"/>
              </a:lnSpc>
            </a:pP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indent="360045">
              <a:lnSpc>
                <a:spcPct val="150000"/>
              </a:lnSpc>
            </a:pP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点击此处添加内容点击此处添加内容点击</a:t>
            </a:r>
            <a:r>
              <a:rPr lang="zh-CN" altLang="en-US" sz="1400" dirty="0" smtClean="0">
                <a:latin typeface="微软雅黑" panose="020B0503020204020204" pitchFamily="34" charset="-122"/>
                <a:ea typeface="微软雅黑" panose="020B0503020204020204" pitchFamily="34" charset="-122"/>
              </a:rPr>
              <a:t>。</a:t>
            </a:r>
            <a:endParaRPr lang="zh-CN" altLang="en-US" sz="1400" dirty="0"/>
          </a:p>
        </p:txBody>
      </p:sp>
      <p:sp>
        <p:nvSpPr>
          <p:cNvPr id="9" name="矩形 8"/>
          <p:cNvSpPr/>
          <p:nvPr/>
        </p:nvSpPr>
        <p:spPr>
          <a:xfrm>
            <a:off x="2453268" y="4114150"/>
            <a:ext cx="3646655"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396103" y="3796575"/>
            <a:ext cx="2218877"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2453269" y="5480350"/>
            <a:ext cx="3592064"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396103" y="5162775"/>
            <a:ext cx="1963999"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3" name="组合 12"/>
          <p:cNvGrpSpPr/>
          <p:nvPr/>
        </p:nvGrpSpPr>
        <p:grpSpPr>
          <a:xfrm>
            <a:off x="1377798" y="3840252"/>
            <a:ext cx="859809" cy="859809"/>
            <a:chOff x="4885898" y="2033516"/>
            <a:chExt cx="859809" cy="859809"/>
          </a:xfrm>
          <a:effectLst/>
        </p:grpSpPr>
        <p:sp>
          <p:nvSpPr>
            <p:cNvPr id="14" name="椭圆 13"/>
            <p:cNvSpPr/>
            <p:nvPr/>
          </p:nvSpPr>
          <p:spPr>
            <a:xfrm>
              <a:off x="4885898" y="2033516"/>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KSO_Shape"/>
            <p:cNvSpPr/>
            <p:nvPr/>
          </p:nvSpPr>
          <p:spPr bwMode="auto">
            <a:xfrm>
              <a:off x="5102959" y="2158531"/>
              <a:ext cx="383441" cy="516999"/>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6" name="组合 15"/>
          <p:cNvGrpSpPr/>
          <p:nvPr/>
        </p:nvGrpSpPr>
        <p:grpSpPr>
          <a:xfrm>
            <a:off x="1377798" y="5222090"/>
            <a:ext cx="859809" cy="859809"/>
            <a:chOff x="941700" y="3183338"/>
            <a:chExt cx="859809" cy="859809"/>
          </a:xfrm>
          <a:effectLst/>
        </p:grpSpPr>
        <p:sp>
          <p:nvSpPr>
            <p:cNvPr id="17" name="椭圆 16"/>
            <p:cNvSpPr/>
            <p:nvPr/>
          </p:nvSpPr>
          <p:spPr>
            <a:xfrm>
              <a:off x="941700" y="3183338"/>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KSO_Shape"/>
            <p:cNvSpPr/>
            <p:nvPr/>
          </p:nvSpPr>
          <p:spPr bwMode="auto">
            <a:xfrm>
              <a:off x="1117412" y="3425586"/>
              <a:ext cx="476403" cy="371594"/>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9" name="矩形 18"/>
          <p:cNvSpPr/>
          <p:nvPr/>
        </p:nvSpPr>
        <p:spPr>
          <a:xfrm>
            <a:off x="7557494" y="4182143"/>
            <a:ext cx="3646655"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500329" y="3796575"/>
            <a:ext cx="2218877"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6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矩形 20"/>
          <p:cNvSpPr/>
          <p:nvPr/>
        </p:nvSpPr>
        <p:spPr>
          <a:xfrm>
            <a:off x="7557495" y="5548343"/>
            <a:ext cx="3592064" cy="830997"/>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500329" y="5162775"/>
            <a:ext cx="1963999"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chemeClr val="bg1"/>
                </a:solidFill>
                <a:latin typeface="微软雅黑" panose="020B0503020204020204" pitchFamily="34" charset="-122"/>
                <a:ea typeface="微软雅黑" panose="020B0503020204020204" pitchFamily="34" charset="-122"/>
              </a:rPr>
              <a:t>点击添加标题内容 </a:t>
            </a:r>
            <a:endParaRPr lang="zh-CN" altLang="en-US" sz="1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23" name="组合 22"/>
          <p:cNvGrpSpPr/>
          <p:nvPr/>
        </p:nvGrpSpPr>
        <p:grpSpPr>
          <a:xfrm>
            <a:off x="6482024" y="3908245"/>
            <a:ext cx="859809" cy="859809"/>
            <a:chOff x="4885898" y="2033516"/>
            <a:chExt cx="859809" cy="859809"/>
          </a:xfrm>
          <a:effectLst/>
        </p:grpSpPr>
        <p:sp>
          <p:nvSpPr>
            <p:cNvPr id="24" name="椭圆 23"/>
            <p:cNvSpPr/>
            <p:nvPr/>
          </p:nvSpPr>
          <p:spPr>
            <a:xfrm>
              <a:off x="4885898" y="2033516"/>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p:nvPr/>
          </p:nvSpPr>
          <p:spPr bwMode="auto">
            <a:xfrm>
              <a:off x="5102959" y="2158531"/>
              <a:ext cx="383441" cy="516999"/>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6" name="组合 25"/>
          <p:cNvGrpSpPr/>
          <p:nvPr/>
        </p:nvGrpSpPr>
        <p:grpSpPr>
          <a:xfrm>
            <a:off x="6482024" y="5290083"/>
            <a:ext cx="859809" cy="859809"/>
            <a:chOff x="941700" y="3183338"/>
            <a:chExt cx="859809" cy="859809"/>
          </a:xfrm>
          <a:effectLst/>
        </p:grpSpPr>
        <p:sp>
          <p:nvSpPr>
            <p:cNvPr id="27" name="椭圆 26"/>
            <p:cNvSpPr/>
            <p:nvPr/>
          </p:nvSpPr>
          <p:spPr>
            <a:xfrm>
              <a:off x="941700" y="3183338"/>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KSO_Shape"/>
            <p:cNvSpPr/>
            <p:nvPr/>
          </p:nvSpPr>
          <p:spPr bwMode="auto">
            <a:xfrm>
              <a:off x="1117412" y="3425586"/>
              <a:ext cx="476403" cy="371594"/>
            </a:xfrm>
            <a:custGeom>
              <a:avLst/>
              <a:gdLst>
                <a:gd name="T0" fmla="*/ 278720 w 1639888"/>
                <a:gd name="T1" fmla="*/ 1174261 h 1279525"/>
                <a:gd name="T2" fmla="*/ 622754 w 1639888"/>
                <a:gd name="T3" fmla="*/ 1125017 h 1279525"/>
                <a:gd name="T4" fmla="*/ 562202 w 1639888"/>
                <a:gd name="T5" fmla="*/ 1253548 h 1279525"/>
                <a:gd name="T6" fmla="*/ 129948 w 1639888"/>
                <a:gd name="T7" fmla="*/ 1263939 h 1279525"/>
                <a:gd name="T8" fmla="*/ 1116918 w 1639888"/>
                <a:gd name="T9" fmla="*/ 1008063 h 1279525"/>
                <a:gd name="T10" fmla="*/ 978506 w 1639888"/>
                <a:gd name="T11" fmla="*/ 1167440 h 1279525"/>
                <a:gd name="T12" fmla="*/ 797664 w 1639888"/>
                <a:gd name="T13" fmla="*/ 1075457 h 1279525"/>
                <a:gd name="T14" fmla="*/ 1111018 w 1639888"/>
                <a:gd name="T15" fmla="*/ 1015121 h 1279525"/>
                <a:gd name="T16" fmla="*/ 234724 w 1639888"/>
                <a:gd name="T17" fmla="*/ 1037369 h 1279525"/>
                <a:gd name="T18" fmla="*/ 607106 w 1639888"/>
                <a:gd name="T19" fmla="*/ 998692 h 1279525"/>
                <a:gd name="T20" fmla="*/ 599395 w 1639888"/>
                <a:gd name="T21" fmla="*/ 1103188 h 1279525"/>
                <a:gd name="T22" fmla="*/ 183016 w 1639888"/>
                <a:gd name="T23" fmla="*/ 1133723 h 1279525"/>
                <a:gd name="T24" fmla="*/ 227 w 1639888"/>
                <a:gd name="T25" fmla="*/ 979919 h 1279525"/>
                <a:gd name="T26" fmla="*/ 1026156 w 1639888"/>
                <a:gd name="T27" fmla="*/ 1019474 h 1279525"/>
                <a:gd name="T28" fmla="*/ 712348 w 1639888"/>
                <a:gd name="T29" fmla="*/ 937972 h 1279525"/>
                <a:gd name="T30" fmla="*/ 1081748 w 1639888"/>
                <a:gd name="T31" fmla="*/ 898934 h 1279525"/>
                <a:gd name="T32" fmla="*/ 1600918 w 1639888"/>
                <a:gd name="T33" fmla="*/ 983633 h 1279525"/>
                <a:gd name="T34" fmla="*/ 1162050 w 1639888"/>
                <a:gd name="T35" fmla="*/ 1015508 h 1279525"/>
                <a:gd name="T36" fmla="*/ 1566479 w 1639888"/>
                <a:gd name="T37" fmla="*/ 890739 h 1279525"/>
                <a:gd name="T38" fmla="*/ 562202 w 1639888"/>
                <a:gd name="T39" fmla="*/ 792893 h 1279525"/>
                <a:gd name="T40" fmla="*/ 637949 w 1639888"/>
                <a:gd name="T41" fmla="*/ 944673 h 1279525"/>
                <a:gd name="T42" fmla="*/ 290059 w 1639888"/>
                <a:gd name="T43" fmla="*/ 1006022 h 1279525"/>
                <a:gd name="T44" fmla="*/ 2495 w 1639888"/>
                <a:gd name="T45" fmla="*/ 936948 h 1279525"/>
                <a:gd name="T46" fmla="*/ 129948 w 1639888"/>
                <a:gd name="T47" fmla="*/ 782668 h 1279525"/>
                <a:gd name="T48" fmla="*/ 1106254 w 1639888"/>
                <a:gd name="T49" fmla="*/ 851582 h 1279525"/>
                <a:gd name="T50" fmla="*/ 740031 w 1639888"/>
                <a:gd name="T51" fmla="*/ 906685 h 1279525"/>
                <a:gd name="T52" fmla="*/ 954229 w 1639888"/>
                <a:gd name="T53" fmla="*/ 798528 h 1279525"/>
                <a:gd name="T54" fmla="*/ 1639435 w 1639888"/>
                <a:gd name="T55" fmla="*/ 812094 h 1279525"/>
                <a:gd name="T56" fmla="*/ 1397684 w 1639888"/>
                <a:gd name="T57" fmla="*/ 885151 h 1279525"/>
                <a:gd name="T58" fmla="*/ 1433029 w 1639888"/>
                <a:gd name="T59" fmla="*/ 781108 h 1279525"/>
                <a:gd name="T60" fmla="*/ 478292 w 1639888"/>
                <a:gd name="T61" fmla="*/ 620723 h 1279525"/>
                <a:gd name="T62" fmla="*/ 765629 w 1639888"/>
                <a:gd name="T63" fmla="*/ 688627 h 1279525"/>
                <a:gd name="T64" fmla="*/ 1111705 w 1639888"/>
                <a:gd name="T65" fmla="*/ 628218 h 1279525"/>
                <a:gd name="T66" fmla="*/ 1047071 w 1639888"/>
                <a:gd name="T67" fmla="*/ 747219 h 1279525"/>
                <a:gd name="T68" fmla="*/ 583747 w 1639888"/>
                <a:gd name="T69" fmla="*/ 750398 h 1279525"/>
                <a:gd name="T70" fmla="*/ 1639888 w 1639888"/>
                <a:gd name="T71" fmla="*/ 674375 h 1279525"/>
                <a:gd name="T72" fmla="*/ 1413317 w 1639888"/>
                <a:gd name="T73" fmla="*/ 748833 h 1279525"/>
                <a:gd name="T74" fmla="*/ 1420568 w 1639888"/>
                <a:gd name="T75" fmla="*/ 648873 h 1279525"/>
                <a:gd name="T76" fmla="*/ 1639888 w 1639888"/>
                <a:gd name="T77" fmla="*/ 540662 h 1279525"/>
                <a:gd name="T78" fmla="*/ 1428271 w 1639888"/>
                <a:gd name="T79" fmla="*/ 615710 h 1279525"/>
                <a:gd name="T80" fmla="*/ 1410598 w 1639888"/>
                <a:gd name="T81" fmla="*/ 530201 h 1279525"/>
                <a:gd name="T82" fmla="*/ 1639435 w 1639888"/>
                <a:gd name="T83" fmla="*/ 457200 h 1279525"/>
                <a:gd name="T84" fmla="*/ 1112612 w 1639888"/>
                <a:gd name="T85" fmla="*/ 477318 h 1279525"/>
                <a:gd name="T86" fmla="*/ 1037092 w 1639888"/>
                <a:gd name="T87" fmla="*/ 627867 h 1279525"/>
                <a:gd name="T88" fmla="*/ 604611 w 1639888"/>
                <a:gd name="T89" fmla="*/ 638024 h 1279525"/>
                <a:gd name="T90" fmla="*/ 477158 w 1639888"/>
                <a:gd name="T91" fmla="*/ 485218 h 1279525"/>
                <a:gd name="T92" fmla="*/ 764722 w 1639888"/>
                <a:gd name="T93" fmla="*/ 416150 h 1279525"/>
                <a:gd name="T94" fmla="*/ 1211036 w 1639888"/>
                <a:gd name="T95" fmla="*/ 402506 h 1279525"/>
                <a:gd name="T96" fmla="*/ 1599747 w 1639888"/>
                <a:gd name="T97" fmla="*/ 365666 h 1279525"/>
                <a:gd name="T98" fmla="*/ 1608138 w 1639888"/>
                <a:gd name="T99" fmla="*/ 454809 h 1279525"/>
                <a:gd name="T100" fmla="*/ 1179059 w 1639888"/>
                <a:gd name="T101" fmla="*/ 492558 h 1279525"/>
                <a:gd name="T102" fmla="*/ 993775 w 1639888"/>
                <a:gd name="T103" fmla="*/ 338378 h 1279525"/>
                <a:gd name="T104" fmla="*/ 1228499 w 1639888"/>
                <a:gd name="T105" fmla="*/ 269405 h 1279525"/>
                <a:gd name="T106" fmla="*/ 1600881 w 1639888"/>
                <a:gd name="T107" fmla="*/ 230367 h 1279525"/>
                <a:gd name="T108" fmla="*/ 1593170 w 1639888"/>
                <a:gd name="T109" fmla="*/ 336068 h 1279525"/>
                <a:gd name="T110" fmla="*/ 1176791 w 1639888"/>
                <a:gd name="T111" fmla="*/ 366888 h 1279525"/>
                <a:gd name="T112" fmla="*/ 994002 w 1639888"/>
                <a:gd name="T113" fmla="*/ 211418 h 1279525"/>
                <a:gd name="T114" fmla="*/ 1620158 w 1639888"/>
                <a:gd name="T115" fmla="*/ 52139 h 1279525"/>
                <a:gd name="T116" fmla="*/ 1584779 w 1639888"/>
                <a:gd name="T117" fmla="*/ 203140 h 1279525"/>
                <a:gd name="T118" fmla="*/ 1162957 w 1639888"/>
                <a:gd name="T119" fmla="*/ 228645 h 1279525"/>
                <a:gd name="T120" fmla="*/ 994229 w 1639888"/>
                <a:gd name="T121" fmla="*/ 75161 h 1279525"/>
                <a:gd name="T122" fmla="*/ 1236209 w 1639888"/>
                <a:gd name="T123" fmla="*/ 2708 h 1279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9888" h="1279525">
                  <a:moveTo>
                    <a:pt x="4082" y="1108075"/>
                  </a:moveTo>
                  <a:lnTo>
                    <a:pt x="6804" y="1111464"/>
                  </a:lnTo>
                  <a:lnTo>
                    <a:pt x="9752" y="1115078"/>
                  </a:lnTo>
                  <a:lnTo>
                    <a:pt x="13834" y="1118466"/>
                  </a:lnTo>
                  <a:lnTo>
                    <a:pt x="18143" y="1121854"/>
                  </a:lnTo>
                  <a:lnTo>
                    <a:pt x="23132" y="1125017"/>
                  </a:lnTo>
                  <a:lnTo>
                    <a:pt x="28802" y="1128179"/>
                  </a:lnTo>
                  <a:lnTo>
                    <a:pt x="35152" y="1131342"/>
                  </a:lnTo>
                  <a:lnTo>
                    <a:pt x="41729" y="1134504"/>
                  </a:lnTo>
                  <a:lnTo>
                    <a:pt x="48986" y="1137441"/>
                  </a:lnTo>
                  <a:lnTo>
                    <a:pt x="56697" y="1140377"/>
                  </a:lnTo>
                  <a:lnTo>
                    <a:pt x="64861" y="1143314"/>
                  </a:lnTo>
                  <a:lnTo>
                    <a:pt x="73479" y="1145799"/>
                  </a:lnTo>
                  <a:lnTo>
                    <a:pt x="82550" y="1148509"/>
                  </a:lnTo>
                  <a:lnTo>
                    <a:pt x="91848" y="1150994"/>
                  </a:lnTo>
                  <a:lnTo>
                    <a:pt x="102054" y="1153479"/>
                  </a:lnTo>
                  <a:lnTo>
                    <a:pt x="112486" y="1155738"/>
                  </a:lnTo>
                  <a:lnTo>
                    <a:pt x="123372" y="1157997"/>
                  </a:lnTo>
                  <a:lnTo>
                    <a:pt x="134484" y="1160030"/>
                  </a:lnTo>
                  <a:lnTo>
                    <a:pt x="146050" y="1161837"/>
                  </a:lnTo>
                  <a:lnTo>
                    <a:pt x="157843" y="1163644"/>
                  </a:lnTo>
                  <a:lnTo>
                    <a:pt x="170090" y="1165451"/>
                  </a:lnTo>
                  <a:lnTo>
                    <a:pt x="182790" y="1167032"/>
                  </a:lnTo>
                  <a:lnTo>
                    <a:pt x="195490" y="1168388"/>
                  </a:lnTo>
                  <a:lnTo>
                    <a:pt x="208643" y="1169743"/>
                  </a:lnTo>
                  <a:lnTo>
                    <a:pt x="222250" y="1170872"/>
                  </a:lnTo>
                  <a:lnTo>
                    <a:pt x="236084" y="1171776"/>
                  </a:lnTo>
                  <a:lnTo>
                    <a:pt x="249918" y="1172905"/>
                  </a:lnTo>
                  <a:lnTo>
                    <a:pt x="264206" y="1173583"/>
                  </a:lnTo>
                  <a:lnTo>
                    <a:pt x="278720" y="1174261"/>
                  </a:lnTo>
                  <a:lnTo>
                    <a:pt x="293234" y="1174487"/>
                  </a:lnTo>
                  <a:lnTo>
                    <a:pt x="308202" y="1174938"/>
                  </a:lnTo>
                  <a:lnTo>
                    <a:pt x="323170" y="1174938"/>
                  </a:lnTo>
                  <a:lnTo>
                    <a:pt x="338138" y="1174938"/>
                  </a:lnTo>
                  <a:lnTo>
                    <a:pt x="352879" y="1174487"/>
                  </a:lnTo>
                  <a:lnTo>
                    <a:pt x="367620" y="1174261"/>
                  </a:lnTo>
                  <a:lnTo>
                    <a:pt x="382134" y="1173583"/>
                  </a:lnTo>
                  <a:lnTo>
                    <a:pt x="395968" y="1172905"/>
                  </a:lnTo>
                  <a:lnTo>
                    <a:pt x="410029" y="1171776"/>
                  </a:lnTo>
                  <a:lnTo>
                    <a:pt x="423863" y="1170872"/>
                  </a:lnTo>
                  <a:lnTo>
                    <a:pt x="437243" y="1169743"/>
                  </a:lnTo>
                  <a:lnTo>
                    <a:pt x="450624" y="1168388"/>
                  </a:lnTo>
                  <a:lnTo>
                    <a:pt x="463550" y="1167032"/>
                  </a:lnTo>
                  <a:lnTo>
                    <a:pt x="475797" y="1165451"/>
                  </a:lnTo>
                  <a:lnTo>
                    <a:pt x="488270" y="1163644"/>
                  </a:lnTo>
                  <a:lnTo>
                    <a:pt x="500063" y="1161837"/>
                  </a:lnTo>
                  <a:lnTo>
                    <a:pt x="511629" y="1160030"/>
                  </a:lnTo>
                  <a:lnTo>
                    <a:pt x="522968" y="1157997"/>
                  </a:lnTo>
                  <a:lnTo>
                    <a:pt x="533627" y="1155738"/>
                  </a:lnTo>
                  <a:lnTo>
                    <a:pt x="544060" y="1153479"/>
                  </a:lnTo>
                  <a:lnTo>
                    <a:pt x="554038" y="1150994"/>
                  </a:lnTo>
                  <a:lnTo>
                    <a:pt x="563563" y="1148509"/>
                  </a:lnTo>
                  <a:lnTo>
                    <a:pt x="572635" y="1145799"/>
                  </a:lnTo>
                  <a:lnTo>
                    <a:pt x="581252" y="1143314"/>
                  </a:lnTo>
                  <a:lnTo>
                    <a:pt x="589643" y="1140377"/>
                  </a:lnTo>
                  <a:lnTo>
                    <a:pt x="597354" y="1137441"/>
                  </a:lnTo>
                  <a:lnTo>
                    <a:pt x="604611" y="1134504"/>
                  </a:lnTo>
                  <a:lnTo>
                    <a:pt x="610961" y="1131342"/>
                  </a:lnTo>
                  <a:lnTo>
                    <a:pt x="617085" y="1128179"/>
                  </a:lnTo>
                  <a:lnTo>
                    <a:pt x="622754" y="1125017"/>
                  </a:lnTo>
                  <a:lnTo>
                    <a:pt x="627970" y="1121854"/>
                  </a:lnTo>
                  <a:lnTo>
                    <a:pt x="632279" y="1118466"/>
                  </a:lnTo>
                  <a:lnTo>
                    <a:pt x="636135" y="1115078"/>
                  </a:lnTo>
                  <a:lnTo>
                    <a:pt x="639310" y="1111464"/>
                  </a:lnTo>
                  <a:lnTo>
                    <a:pt x="642031" y="1108075"/>
                  </a:lnTo>
                  <a:lnTo>
                    <a:pt x="643845" y="1111238"/>
                  </a:lnTo>
                  <a:lnTo>
                    <a:pt x="644979" y="1114400"/>
                  </a:lnTo>
                  <a:lnTo>
                    <a:pt x="645886" y="1117563"/>
                  </a:lnTo>
                  <a:lnTo>
                    <a:pt x="646113" y="1120499"/>
                  </a:lnTo>
                  <a:lnTo>
                    <a:pt x="646113" y="1200012"/>
                  </a:lnTo>
                  <a:lnTo>
                    <a:pt x="645886" y="1202271"/>
                  </a:lnTo>
                  <a:lnTo>
                    <a:pt x="645660" y="1204304"/>
                  </a:lnTo>
                  <a:lnTo>
                    <a:pt x="645206" y="1206337"/>
                  </a:lnTo>
                  <a:lnTo>
                    <a:pt x="644526" y="1208144"/>
                  </a:lnTo>
                  <a:lnTo>
                    <a:pt x="643619" y="1210403"/>
                  </a:lnTo>
                  <a:lnTo>
                    <a:pt x="642485" y="1212210"/>
                  </a:lnTo>
                  <a:lnTo>
                    <a:pt x="640897" y="1214243"/>
                  </a:lnTo>
                  <a:lnTo>
                    <a:pt x="639536" y="1216050"/>
                  </a:lnTo>
                  <a:lnTo>
                    <a:pt x="637949" y="1218083"/>
                  </a:lnTo>
                  <a:lnTo>
                    <a:pt x="635908" y="1220116"/>
                  </a:lnTo>
                  <a:lnTo>
                    <a:pt x="631599" y="1223731"/>
                  </a:lnTo>
                  <a:lnTo>
                    <a:pt x="626383" y="1227571"/>
                  </a:lnTo>
                  <a:lnTo>
                    <a:pt x="620713" y="1230959"/>
                  </a:lnTo>
                  <a:lnTo>
                    <a:pt x="614363" y="1234573"/>
                  </a:lnTo>
                  <a:lnTo>
                    <a:pt x="607106" y="1237962"/>
                  </a:lnTo>
                  <a:lnTo>
                    <a:pt x="599395" y="1241350"/>
                  </a:lnTo>
                  <a:lnTo>
                    <a:pt x="591004" y="1244512"/>
                  </a:lnTo>
                  <a:lnTo>
                    <a:pt x="581933" y="1247675"/>
                  </a:lnTo>
                  <a:lnTo>
                    <a:pt x="572408" y="1250611"/>
                  </a:lnTo>
                  <a:lnTo>
                    <a:pt x="562202" y="1253548"/>
                  </a:lnTo>
                  <a:lnTo>
                    <a:pt x="551317" y="1256259"/>
                  </a:lnTo>
                  <a:lnTo>
                    <a:pt x="540204" y="1258969"/>
                  </a:lnTo>
                  <a:lnTo>
                    <a:pt x="528411" y="1261454"/>
                  </a:lnTo>
                  <a:lnTo>
                    <a:pt x="516392" y="1263939"/>
                  </a:lnTo>
                  <a:lnTo>
                    <a:pt x="503692" y="1265972"/>
                  </a:lnTo>
                  <a:lnTo>
                    <a:pt x="490538" y="1268005"/>
                  </a:lnTo>
                  <a:lnTo>
                    <a:pt x="476931" y="1270038"/>
                  </a:lnTo>
                  <a:lnTo>
                    <a:pt x="463097" y="1271845"/>
                  </a:lnTo>
                  <a:lnTo>
                    <a:pt x="448809" y="1273426"/>
                  </a:lnTo>
                  <a:lnTo>
                    <a:pt x="434295" y="1274782"/>
                  </a:lnTo>
                  <a:lnTo>
                    <a:pt x="419327" y="1276137"/>
                  </a:lnTo>
                  <a:lnTo>
                    <a:pt x="403679" y="1277266"/>
                  </a:lnTo>
                  <a:lnTo>
                    <a:pt x="388031" y="1277944"/>
                  </a:lnTo>
                  <a:lnTo>
                    <a:pt x="372156" y="1278622"/>
                  </a:lnTo>
                  <a:lnTo>
                    <a:pt x="356054" y="1279299"/>
                  </a:lnTo>
                  <a:lnTo>
                    <a:pt x="339725" y="1279525"/>
                  </a:lnTo>
                  <a:lnTo>
                    <a:pt x="323170" y="1279525"/>
                  </a:lnTo>
                  <a:lnTo>
                    <a:pt x="306388" y="1279525"/>
                  </a:lnTo>
                  <a:lnTo>
                    <a:pt x="290059" y="1279299"/>
                  </a:lnTo>
                  <a:lnTo>
                    <a:pt x="273957" y="1278622"/>
                  </a:lnTo>
                  <a:lnTo>
                    <a:pt x="258082" y="1277944"/>
                  </a:lnTo>
                  <a:lnTo>
                    <a:pt x="242434" y="1277266"/>
                  </a:lnTo>
                  <a:lnTo>
                    <a:pt x="227013" y="1276137"/>
                  </a:lnTo>
                  <a:lnTo>
                    <a:pt x="212045" y="1274782"/>
                  </a:lnTo>
                  <a:lnTo>
                    <a:pt x="197304" y="1273426"/>
                  </a:lnTo>
                  <a:lnTo>
                    <a:pt x="183016" y="1271845"/>
                  </a:lnTo>
                  <a:lnTo>
                    <a:pt x="169182" y="1270038"/>
                  </a:lnTo>
                  <a:lnTo>
                    <a:pt x="155575" y="1268005"/>
                  </a:lnTo>
                  <a:lnTo>
                    <a:pt x="142422" y="1265972"/>
                  </a:lnTo>
                  <a:lnTo>
                    <a:pt x="129948" y="1263939"/>
                  </a:lnTo>
                  <a:lnTo>
                    <a:pt x="117475" y="1261454"/>
                  </a:lnTo>
                  <a:lnTo>
                    <a:pt x="105682" y="1258969"/>
                  </a:lnTo>
                  <a:lnTo>
                    <a:pt x="94570" y="1256259"/>
                  </a:lnTo>
                  <a:lnTo>
                    <a:pt x="83911" y="1253548"/>
                  </a:lnTo>
                  <a:lnTo>
                    <a:pt x="73706" y="1250611"/>
                  </a:lnTo>
                  <a:lnTo>
                    <a:pt x="64181" y="1247675"/>
                  </a:lnTo>
                  <a:lnTo>
                    <a:pt x="55109" y="1244512"/>
                  </a:lnTo>
                  <a:lnTo>
                    <a:pt x="46718" y="1241350"/>
                  </a:lnTo>
                  <a:lnTo>
                    <a:pt x="38781" y="1237962"/>
                  </a:lnTo>
                  <a:lnTo>
                    <a:pt x="31750" y="1234573"/>
                  </a:lnTo>
                  <a:lnTo>
                    <a:pt x="25173" y="1230959"/>
                  </a:lnTo>
                  <a:lnTo>
                    <a:pt x="19730" y="1227571"/>
                  </a:lnTo>
                  <a:lnTo>
                    <a:pt x="14514" y="1223731"/>
                  </a:lnTo>
                  <a:lnTo>
                    <a:pt x="9979" y="1220116"/>
                  </a:lnTo>
                  <a:lnTo>
                    <a:pt x="8164" y="1218083"/>
                  </a:lnTo>
                  <a:lnTo>
                    <a:pt x="6577" y="1216050"/>
                  </a:lnTo>
                  <a:lnTo>
                    <a:pt x="4989" y="1214243"/>
                  </a:lnTo>
                  <a:lnTo>
                    <a:pt x="3855" y="1212210"/>
                  </a:lnTo>
                  <a:lnTo>
                    <a:pt x="2495" y="1210403"/>
                  </a:lnTo>
                  <a:lnTo>
                    <a:pt x="1588" y="1208144"/>
                  </a:lnTo>
                  <a:lnTo>
                    <a:pt x="907" y="1206337"/>
                  </a:lnTo>
                  <a:lnTo>
                    <a:pt x="454" y="1204304"/>
                  </a:lnTo>
                  <a:lnTo>
                    <a:pt x="0" y="1202271"/>
                  </a:lnTo>
                  <a:lnTo>
                    <a:pt x="0" y="1200012"/>
                  </a:lnTo>
                  <a:lnTo>
                    <a:pt x="0" y="1120499"/>
                  </a:lnTo>
                  <a:lnTo>
                    <a:pt x="227" y="1117563"/>
                  </a:lnTo>
                  <a:lnTo>
                    <a:pt x="907" y="1114400"/>
                  </a:lnTo>
                  <a:lnTo>
                    <a:pt x="2268" y="1111238"/>
                  </a:lnTo>
                  <a:lnTo>
                    <a:pt x="4082" y="1108075"/>
                  </a:lnTo>
                  <a:close/>
                  <a:moveTo>
                    <a:pt x="1116918" y="1008063"/>
                  </a:moveTo>
                  <a:lnTo>
                    <a:pt x="1118506" y="1011251"/>
                  </a:lnTo>
                  <a:lnTo>
                    <a:pt x="1119868" y="1014438"/>
                  </a:lnTo>
                  <a:lnTo>
                    <a:pt x="1120548" y="1017626"/>
                  </a:lnTo>
                  <a:lnTo>
                    <a:pt x="1120775" y="1020813"/>
                  </a:lnTo>
                  <a:lnTo>
                    <a:pt x="1120775" y="1100957"/>
                  </a:lnTo>
                  <a:lnTo>
                    <a:pt x="1120775" y="1103006"/>
                  </a:lnTo>
                  <a:lnTo>
                    <a:pt x="1120548" y="1105056"/>
                  </a:lnTo>
                  <a:lnTo>
                    <a:pt x="1119868" y="1107105"/>
                  </a:lnTo>
                  <a:lnTo>
                    <a:pt x="1119187" y="1109154"/>
                  </a:lnTo>
                  <a:lnTo>
                    <a:pt x="1118279" y="1110975"/>
                  </a:lnTo>
                  <a:lnTo>
                    <a:pt x="1117372" y="1113024"/>
                  </a:lnTo>
                  <a:lnTo>
                    <a:pt x="1116010" y="1115074"/>
                  </a:lnTo>
                  <a:lnTo>
                    <a:pt x="1114195" y="1117123"/>
                  </a:lnTo>
                  <a:lnTo>
                    <a:pt x="1112607" y="1118944"/>
                  </a:lnTo>
                  <a:lnTo>
                    <a:pt x="1110791" y="1120993"/>
                  </a:lnTo>
                  <a:lnTo>
                    <a:pt x="1106253" y="1124636"/>
                  </a:lnTo>
                  <a:lnTo>
                    <a:pt x="1101488" y="1128507"/>
                  </a:lnTo>
                  <a:lnTo>
                    <a:pt x="1095589" y="1132150"/>
                  </a:lnTo>
                  <a:lnTo>
                    <a:pt x="1089009" y="1135793"/>
                  </a:lnTo>
                  <a:lnTo>
                    <a:pt x="1081975" y="1139208"/>
                  </a:lnTo>
                  <a:lnTo>
                    <a:pt x="1074260" y="1142395"/>
                  </a:lnTo>
                  <a:lnTo>
                    <a:pt x="1065864" y="1145811"/>
                  </a:lnTo>
                  <a:lnTo>
                    <a:pt x="1056788" y="1148770"/>
                  </a:lnTo>
                  <a:lnTo>
                    <a:pt x="1047031" y="1151958"/>
                  </a:lnTo>
                  <a:lnTo>
                    <a:pt x="1037048" y="1154690"/>
                  </a:lnTo>
                  <a:lnTo>
                    <a:pt x="1026156" y="1157422"/>
                  </a:lnTo>
                  <a:lnTo>
                    <a:pt x="1015038" y="1160155"/>
                  </a:lnTo>
                  <a:lnTo>
                    <a:pt x="1003239" y="1162659"/>
                  </a:lnTo>
                  <a:lnTo>
                    <a:pt x="991213" y="1164936"/>
                  </a:lnTo>
                  <a:lnTo>
                    <a:pt x="978506" y="1167440"/>
                  </a:lnTo>
                  <a:lnTo>
                    <a:pt x="965346" y="1169489"/>
                  </a:lnTo>
                  <a:lnTo>
                    <a:pt x="951732" y="1171311"/>
                  </a:lnTo>
                  <a:lnTo>
                    <a:pt x="937890" y="1173132"/>
                  </a:lnTo>
                  <a:lnTo>
                    <a:pt x="923596" y="1174726"/>
                  </a:lnTo>
                  <a:lnTo>
                    <a:pt x="908847" y="1176092"/>
                  </a:lnTo>
                  <a:lnTo>
                    <a:pt x="893871" y="1177458"/>
                  </a:lnTo>
                  <a:lnTo>
                    <a:pt x="878669" y="1178369"/>
                  </a:lnTo>
                  <a:lnTo>
                    <a:pt x="862785" y="1179280"/>
                  </a:lnTo>
                  <a:lnTo>
                    <a:pt x="846902" y="1179963"/>
                  </a:lnTo>
                  <a:lnTo>
                    <a:pt x="830792" y="1180646"/>
                  </a:lnTo>
                  <a:lnTo>
                    <a:pt x="814455" y="1181101"/>
                  </a:lnTo>
                  <a:lnTo>
                    <a:pt x="797664" y="1181101"/>
                  </a:lnTo>
                  <a:lnTo>
                    <a:pt x="783142" y="1181101"/>
                  </a:lnTo>
                  <a:lnTo>
                    <a:pt x="768620" y="1180874"/>
                  </a:lnTo>
                  <a:lnTo>
                    <a:pt x="754098" y="1180418"/>
                  </a:lnTo>
                  <a:lnTo>
                    <a:pt x="740030" y="1179735"/>
                  </a:lnTo>
                  <a:lnTo>
                    <a:pt x="726189" y="1179052"/>
                  </a:lnTo>
                  <a:lnTo>
                    <a:pt x="712348" y="1178141"/>
                  </a:lnTo>
                  <a:lnTo>
                    <a:pt x="698734" y="1177231"/>
                  </a:lnTo>
                  <a:lnTo>
                    <a:pt x="685800" y="1176092"/>
                  </a:lnTo>
                  <a:lnTo>
                    <a:pt x="685800" y="1097087"/>
                  </a:lnTo>
                  <a:lnTo>
                    <a:pt x="685800" y="1070676"/>
                  </a:lnTo>
                  <a:lnTo>
                    <a:pt x="698734" y="1071586"/>
                  </a:lnTo>
                  <a:lnTo>
                    <a:pt x="712348" y="1072725"/>
                  </a:lnTo>
                  <a:lnTo>
                    <a:pt x="726189" y="1073408"/>
                  </a:lnTo>
                  <a:lnTo>
                    <a:pt x="740030" y="1074091"/>
                  </a:lnTo>
                  <a:lnTo>
                    <a:pt x="754098" y="1074774"/>
                  </a:lnTo>
                  <a:lnTo>
                    <a:pt x="768620" y="1075002"/>
                  </a:lnTo>
                  <a:lnTo>
                    <a:pt x="783142" y="1075229"/>
                  </a:lnTo>
                  <a:lnTo>
                    <a:pt x="797664" y="1075457"/>
                  </a:lnTo>
                  <a:lnTo>
                    <a:pt x="812866" y="1075229"/>
                  </a:lnTo>
                  <a:lnTo>
                    <a:pt x="827615" y="1075002"/>
                  </a:lnTo>
                  <a:lnTo>
                    <a:pt x="842364" y="1074546"/>
                  </a:lnTo>
                  <a:lnTo>
                    <a:pt x="856659" y="1074091"/>
                  </a:lnTo>
                  <a:lnTo>
                    <a:pt x="870727" y="1073408"/>
                  </a:lnTo>
                  <a:lnTo>
                    <a:pt x="884795" y="1072497"/>
                  </a:lnTo>
                  <a:lnTo>
                    <a:pt x="898409" y="1071586"/>
                  </a:lnTo>
                  <a:lnTo>
                    <a:pt x="912023" y="1070448"/>
                  </a:lnTo>
                  <a:lnTo>
                    <a:pt x="925184" y="1069082"/>
                  </a:lnTo>
                  <a:lnTo>
                    <a:pt x="938117" y="1067488"/>
                  </a:lnTo>
                  <a:lnTo>
                    <a:pt x="950597" y="1065894"/>
                  </a:lnTo>
                  <a:lnTo>
                    <a:pt x="962850" y="1064301"/>
                  </a:lnTo>
                  <a:lnTo>
                    <a:pt x="974876" y="1062479"/>
                  </a:lnTo>
                  <a:lnTo>
                    <a:pt x="986448" y="1060430"/>
                  </a:lnTo>
                  <a:lnTo>
                    <a:pt x="997793" y="1058381"/>
                  </a:lnTo>
                  <a:lnTo>
                    <a:pt x="1008458" y="1056104"/>
                  </a:lnTo>
                  <a:lnTo>
                    <a:pt x="1018668" y="1053600"/>
                  </a:lnTo>
                  <a:lnTo>
                    <a:pt x="1028879" y="1051323"/>
                  </a:lnTo>
                  <a:lnTo>
                    <a:pt x="1038409" y="1048818"/>
                  </a:lnTo>
                  <a:lnTo>
                    <a:pt x="1047485" y="1046086"/>
                  </a:lnTo>
                  <a:lnTo>
                    <a:pt x="1056107" y="1043354"/>
                  </a:lnTo>
                  <a:lnTo>
                    <a:pt x="1064503" y="1040622"/>
                  </a:lnTo>
                  <a:lnTo>
                    <a:pt x="1071991" y="1037662"/>
                  </a:lnTo>
                  <a:lnTo>
                    <a:pt x="1079252" y="1034702"/>
                  </a:lnTo>
                  <a:lnTo>
                    <a:pt x="1085832" y="1031742"/>
                  </a:lnTo>
                  <a:lnTo>
                    <a:pt x="1091958" y="1028555"/>
                  </a:lnTo>
                  <a:lnTo>
                    <a:pt x="1097631" y="1025367"/>
                  </a:lnTo>
                  <a:lnTo>
                    <a:pt x="1102623" y="1021952"/>
                  </a:lnTo>
                  <a:lnTo>
                    <a:pt x="1106934" y="1018764"/>
                  </a:lnTo>
                  <a:lnTo>
                    <a:pt x="1111018" y="1015121"/>
                  </a:lnTo>
                  <a:lnTo>
                    <a:pt x="1114195" y="1011706"/>
                  </a:lnTo>
                  <a:lnTo>
                    <a:pt x="1116918" y="1008063"/>
                  </a:lnTo>
                  <a:close/>
                  <a:moveTo>
                    <a:pt x="2948" y="971550"/>
                  </a:moveTo>
                  <a:lnTo>
                    <a:pt x="4309" y="973586"/>
                  </a:lnTo>
                  <a:lnTo>
                    <a:pt x="5443" y="975395"/>
                  </a:lnTo>
                  <a:lnTo>
                    <a:pt x="8391" y="978788"/>
                  </a:lnTo>
                  <a:lnTo>
                    <a:pt x="12020" y="982407"/>
                  </a:lnTo>
                  <a:lnTo>
                    <a:pt x="16102" y="985800"/>
                  </a:lnTo>
                  <a:lnTo>
                    <a:pt x="21091" y="989192"/>
                  </a:lnTo>
                  <a:lnTo>
                    <a:pt x="26534" y="992359"/>
                  </a:lnTo>
                  <a:lnTo>
                    <a:pt x="32431" y="995752"/>
                  </a:lnTo>
                  <a:lnTo>
                    <a:pt x="39007" y="998692"/>
                  </a:lnTo>
                  <a:lnTo>
                    <a:pt x="46038" y="1001633"/>
                  </a:lnTo>
                  <a:lnTo>
                    <a:pt x="53748" y="1004799"/>
                  </a:lnTo>
                  <a:lnTo>
                    <a:pt x="61913" y="1007513"/>
                  </a:lnTo>
                  <a:lnTo>
                    <a:pt x="70757" y="1010454"/>
                  </a:lnTo>
                  <a:lnTo>
                    <a:pt x="79829" y="1013168"/>
                  </a:lnTo>
                  <a:lnTo>
                    <a:pt x="89354" y="1015656"/>
                  </a:lnTo>
                  <a:lnTo>
                    <a:pt x="99332" y="1018370"/>
                  </a:lnTo>
                  <a:lnTo>
                    <a:pt x="109764" y="1020632"/>
                  </a:lnTo>
                  <a:lnTo>
                    <a:pt x="120650" y="1022667"/>
                  </a:lnTo>
                  <a:lnTo>
                    <a:pt x="131990" y="1025155"/>
                  </a:lnTo>
                  <a:lnTo>
                    <a:pt x="143556" y="1026965"/>
                  </a:lnTo>
                  <a:lnTo>
                    <a:pt x="155575" y="1028774"/>
                  </a:lnTo>
                  <a:lnTo>
                    <a:pt x="168048" y="1030584"/>
                  </a:lnTo>
                  <a:lnTo>
                    <a:pt x="180522" y="1032393"/>
                  </a:lnTo>
                  <a:lnTo>
                    <a:pt x="193675" y="1033750"/>
                  </a:lnTo>
                  <a:lnTo>
                    <a:pt x="207056" y="1035108"/>
                  </a:lnTo>
                  <a:lnTo>
                    <a:pt x="220890" y="1036238"/>
                  </a:lnTo>
                  <a:lnTo>
                    <a:pt x="234724" y="1037369"/>
                  </a:lnTo>
                  <a:lnTo>
                    <a:pt x="249011" y="1038274"/>
                  </a:lnTo>
                  <a:lnTo>
                    <a:pt x="263072" y="1039179"/>
                  </a:lnTo>
                  <a:lnTo>
                    <a:pt x="277813" y="1039631"/>
                  </a:lnTo>
                  <a:lnTo>
                    <a:pt x="292554" y="1040084"/>
                  </a:lnTo>
                  <a:lnTo>
                    <a:pt x="307975" y="1040310"/>
                  </a:lnTo>
                  <a:lnTo>
                    <a:pt x="323170" y="1040536"/>
                  </a:lnTo>
                  <a:lnTo>
                    <a:pt x="338365" y="1040310"/>
                  </a:lnTo>
                  <a:lnTo>
                    <a:pt x="353333" y="1040084"/>
                  </a:lnTo>
                  <a:lnTo>
                    <a:pt x="368300" y="1039631"/>
                  </a:lnTo>
                  <a:lnTo>
                    <a:pt x="383042" y="1039179"/>
                  </a:lnTo>
                  <a:lnTo>
                    <a:pt x="397329" y="1038274"/>
                  </a:lnTo>
                  <a:lnTo>
                    <a:pt x="411390" y="1037369"/>
                  </a:lnTo>
                  <a:lnTo>
                    <a:pt x="425224" y="1036238"/>
                  </a:lnTo>
                  <a:lnTo>
                    <a:pt x="438831" y="1035108"/>
                  </a:lnTo>
                  <a:lnTo>
                    <a:pt x="452438" y="1033750"/>
                  </a:lnTo>
                  <a:lnTo>
                    <a:pt x="465365" y="1032393"/>
                  </a:lnTo>
                  <a:lnTo>
                    <a:pt x="478065" y="1030584"/>
                  </a:lnTo>
                  <a:lnTo>
                    <a:pt x="490538" y="1028774"/>
                  </a:lnTo>
                  <a:lnTo>
                    <a:pt x="502558" y="1026965"/>
                  </a:lnTo>
                  <a:lnTo>
                    <a:pt x="514124" y="1025155"/>
                  </a:lnTo>
                  <a:lnTo>
                    <a:pt x="525463" y="1022667"/>
                  </a:lnTo>
                  <a:lnTo>
                    <a:pt x="536122" y="1020632"/>
                  </a:lnTo>
                  <a:lnTo>
                    <a:pt x="546781" y="1018370"/>
                  </a:lnTo>
                  <a:lnTo>
                    <a:pt x="556760" y="1015656"/>
                  </a:lnTo>
                  <a:lnTo>
                    <a:pt x="566285" y="1013168"/>
                  </a:lnTo>
                  <a:lnTo>
                    <a:pt x="575583" y="1010454"/>
                  </a:lnTo>
                  <a:lnTo>
                    <a:pt x="584201" y="1007513"/>
                  </a:lnTo>
                  <a:lnTo>
                    <a:pt x="592365" y="1004799"/>
                  </a:lnTo>
                  <a:lnTo>
                    <a:pt x="599849" y="1001633"/>
                  </a:lnTo>
                  <a:lnTo>
                    <a:pt x="607106" y="998692"/>
                  </a:lnTo>
                  <a:lnTo>
                    <a:pt x="613683" y="995752"/>
                  </a:lnTo>
                  <a:lnTo>
                    <a:pt x="619579" y="992359"/>
                  </a:lnTo>
                  <a:lnTo>
                    <a:pt x="625022" y="989192"/>
                  </a:lnTo>
                  <a:lnTo>
                    <a:pt x="629785" y="985800"/>
                  </a:lnTo>
                  <a:lnTo>
                    <a:pt x="634094" y="982407"/>
                  </a:lnTo>
                  <a:lnTo>
                    <a:pt x="637722" y="978788"/>
                  </a:lnTo>
                  <a:lnTo>
                    <a:pt x="640670" y="975395"/>
                  </a:lnTo>
                  <a:lnTo>
                    <a:pt x="642031" y="973586"/>
                  </a:lnTo>
                  <a:lnTo>
                    <a:pt x="643165" y="971550"/>
                  </a:lnTo>
                  <a:lnTo>
                    <a:pt x="644299" y="974491"/>
                  </a:lnTo>
                  <a:lnTo>
                    <a:pt x="645433" y="976979"/>
                  </a:lnTo>
                  <a:lnTo>
                    <a:pt x="645886" y="979919"/>
                  </a:lnTo>
                  <a:lnTo>
                    <a:pt x="646113" y="982633"/>
                  </a:lnTo>
                  <a:lnTo>
                    <a:pt x="646113" y="1062249"/>
                  </a:lnTo>
                  <a:lnTo>
                    <a:pt x="645886" y="1064059"/>
                  </a:lnTo>
                  <a:lnTo>
                    <a:pt x="645660" y="1066094"/>
                  </a:lnTo>
                  <a:lnTo>
                    <a:pt x="645206" y="1068130"/>
                  </a:lnTo>
                  <a:lnTo>
                    <a:pt x="644526" y="1070166"/>
                  </a:lnTo>
                  <a:lnTo>
                    <a:pt x="643619" y="1072201"/>
                  </a:lnTo>
                  <a:lnTo>
                    <a:pt x="642485" y="1074011"/>
                  </a:lnTo>
                  <a:lnTo>
                    <a:pt x="640897" y="1076273"/>
                  </a:lnTo>
                  <a:lnTo>
                    <a:pt x="639536" y="1078082"/>
                  </a:lnTo>
                  <a:lnTo>
                    <a:pt x="637949" y="1080118"/>
                  </a:lnTo>
                  <a:lnTo>
                    <a:pt x="635908" y="1081927"/>
                  </a:lnTo>
                  <a:lnTo>
                    <a:pt x="631599" y="1085772"/>
                  </a:lnTo>
                  <a:lnTo>
                    <a:pt x="626383" y="1089391"/>
                  </a:lnTo>
                  <a:lnTo>
                    <a:pt x="620713" y="1093010"/>
                  </a:lnTo>
                  <a:lnTo>
                    <a:pt x="614363" y="1096403"/>
                  </a:lnTo>
                  <a:lnTo>
                    <a:pt x="607106" y="1100022"/>
                  </a:lnTo>
                  <a:lnTo>
                    <a:pt x="599395" y="1103188"/>
                  </a:lnTo>
                  <a:lnTo>
                    <a:pt x="591004" y="1106581"/>
                  </a:lnTo>
                  <a:lnTo>
                    <a:pt x="581933" y="1109522"/>
                  </a:lnTo>
                  <a:lnTo>
                    <a:pt x="572408" y="1112462"/>
                  </a:lnTo>
                  <a:lnTo>
                    <a:pt x="562202" y="1115628"/>
                  </a:lnTo>
                  <a:lnTo>
                    <a:pt x="551317" y="1118343"/>
                  </a:lnTo>
                  <a:lnTo>
                    <a:pt x="540204" y="1121057"/>
                  </a:lnTo>
                  <a:lnTo>
                    <a:pt x="528411" y="1123545"/>
                  </a:lnTo>
                  <a:lnTo>
                    <a:pt x="516392" y="1125807"/>
                  </a:lnTo>
                  <a:lnTo>
                    <a:pt x="503692" y="1128068"/>
                  </a:lnTo>
                  <a:lnTo>
                    <a:pt x="490538" y="1130104"/>
                  </a:lnTo>
                  <a:lnTo>
                    <a:pt x="476931" y="1131914"/>
                  </a:lnTo>
                  <a:lnTo>
                    <a:pt x="463097" y="1133723"/>
                  </a:lnTo>
                  <a:lnTo>
                    <a:pt x="448809" y="1135532"/>
                  </a:lnTo>
                  <a:lnTo>
                    <a:pt x="434295" y="1136890"/>
                  </a:lnTo>
                  <a:lnTo>
                    <a:pt x="419327" y="1138021"/>
                  </a:lnTo>
                  <a:lnTo>
                    <a:pt x="403679" y="1139151"/>
                  </a:lnTo>
                  <a:lnTo>
                    <a:pt x="388031" y="1140056"/>
                  </a:lnTo>
                  <a:lnTo>
                    <a:pt x="372156" y="1140735"/>
                  </a:lnTo>
                  <a:lnTo>
                    <a:pt x="356054" y="1141187"/>
                  </a:lnTo>
                  <a:lnTo>
                    <a:pt x="339725" y="1141413"/>
                  </a:lnTo>
                  <a:lnTo>
                    <a:pt x="323170" y="1141413"/>
                  </a:lnTo>
                  <a:lnTo>
                    <a:pt x="306388" y="1141413"/>
                  </a:lnTo>
                  <a:lnTo>
                    <a:pt x="290059" y="1141187"/>
                  </a:lnTo>
                  <a:lnTo>
                    <a:pt x="273957" y="1140735"/>
                  </a:lnTo>
                  <a:lnTo>
                    <a:pt x="258082" y="1140056"/>
                  </a:lnTo>
                  <a:lnTo>
                    <a:pt x="242434" y="1139151"/>
                  </a:lnTo>
                  <a:lnTo>
                    <a:pt x="227013" y="1138021"/>
                  </a:lnTo>
                  <a:lnTo>
                    <a:pt x="212045" y="1136890"/>
                  </a:lnTo>
                  <a:lnTo>
                    <a:pt x="197304" y="1135532"/>
                  </a:lnTo>
                  <a:lnTo>
                    <a:pt x="183016" y="1133723"/>
                  </a:lnTo>
                  <a:lnTo>
                    <a:pt x="169182" y="1131914"/>
                  </a:lnTo>
                  <a:lnTo>
                    <a:pt x="155575" y="1130104"/>
                  </a:lnTo>
                  <a:lnTo>
                    <a:pt x="142422" y="1128068"/>
                  </a:lnTo>
                  <a:lnTo>
                    <a:pt x="129948" y="1125807"/>
                  </a:lnTo>
                  <a:lnTo>
                    <a:pt x="117475" y="1123545"/>
                  </a:lnTo>
                  <a:lnTo>
                    <a:pt x="105682" y="1121057"/>
                  </a:lnTo>
                  <a:lnTo>
                    <a:pt x="94570" y="1118343"/>
                  </a:lnTo>
                  <a:lnTo>
                    <a:pt x="83911" y="1115628"/>
                  </a:lnTo>
                  <a:lnTo>
                    <a:pt x="73706" y="1112462"/>
                  </a:lnTo>
                  <a:lnTo>
                    <a:pt x="64181" y="1109522"/>
                  </a:lnTo>
                  <a:lnTo>
                    <a:pt x="55109" y="1106581"/>
                  </a:lnTo>
                  <a:lnTo>
                    <a:pt x="46718" y="1103188"/>
                  </a:lnTo>
                  <a:lnTo>
                    <a:pt x="38781" y="1100022"/>
                  </a:lnTo>
                  <a:lnTo>
                    <a:pt x="31750" y="1096403"/>
                  </a:lnTo>
                  <a:lnTo>
                    <a:pt x="25173" y="1093010"/>
                  </a:lnTo>
                  <a:lnTo>
                    <a:pt x="19730" y="1089391"/>
                  </a:lnTo>
                  <a:lnTo>
                    <a:pt x="14514" y="1085772"/>
                  </a:lnTo>
                  <a:lnTo>
                    <a:pt x="9979" y="1081927"/>
                  </a:lnTo>
                  <a:lnTo>
                    <a:pt x="8164" y="1080118"/>
                  </a:lnTo>
                  <a:lnTo>
                    <a:pt x="6577" y="1078082"/>
                  </a:lnTo>
                  <a:lnTo>
                    <a:pt x="4989" y="1076273"/>
                  </a:lnTo>
                  <a:lnTo>
                    <a:pt x="3855" y="1074011"/>
                  </a:lnTo>
                  <a:lnTo>
                    <a:pt x="2495" y="1072201"/>
                  </a:lnTo>
                  <a:lnTo>
                    <a:pt x="1588" y="1070166"/>
                  </a:lnTo>
                  <a:lnTo>
                    <a:pt x="907" y="1068130"/>
                  </a:lnTo>
                  <a:lnTo>
                    <a:pt x="454" y="1066094"/>
                  </a:lnTo>
                  <a:lnTo>
                    <a:pt x="0" y="1064059"/>
                  </a:lnTo>
                  <a:lnTo>
                    <a:pt x="0" y="1062249"/>
                  </a:lnTo>
                  <a:lnTo>
                    <a:pt x="0" y="982633"/>
                  </a:lnTo>
                  <a:lnTo>
                    <a:pt x="227" y="979919"/>
                  </a:lnTo>
                  <a:lnTo>
                    <a:pt x="680" y="976979"/>
                  </a:lnTo>
                  <a:lnTo>
                    <a:pt x="1588" y="974491"/>
                  </a:lnTo>
                  <a:lnTo>
                    <a:pt x="2948" y="971550"/>
                  </a:lnTo>
                  <a:close/>
                  <a:moveTo>
                    <a:pt x="1117825" y="871538"/>
                  </a:moveTo>
                  <a:lnTo>
                    <a:pt x="1119187" y="874050"/>
                  </a:lnTo>
                  <a:lnTo>
                    <a:pt x="1120094" y="877017"/>
                  </a:lnTo>
                  <a:lnTo>
                    <a:pt x="1120775" y="879757"/>
                  </a:lnTo>
                  <a:lnTo>
                    <a:pt x="1120775" y="882268"/>
                  </a:lnTo>
                  <a:lnTo>
                    <a:pt x="1120775" y="962628"/>
                  </a:lnTo>
                  <a:lnTo>
                    <a:pt x="1120775" y="964911"/>
                  </a:lnTo>
                  <a:lnTo>
                    <a:pt x="1120548" y="966966"/>
                  </a:lnTo>
                  <a:lnTo>
                    <a:pt x="1119868" y="969020"/>
                  </a:lnTo>
                  <a:lnTo>
                    <a:pt x="1119187" y="970847"/>
                  </a:lnTo>
                  <a:lnTo>
                    <a:pt x="1118279" y="973130"/>
                  </a:lnTo>
                  <a:lnTo>
                    <a:pt x="1117372" y="974956"/>
                  </a:lnTo>
                  <a:lnTo>
                    <a:pt x="1116010" y="977011"/>
                  </a:lnTo>
                  <a:lnTo>
                    <a:pt x="1114195" y="978837"/>
                  </a:lnTo>
                  <a:lnTo>
                    <a:pt x="1112607" y="980892"/>
                  </a:lnTo>
                  <a:lnTo>
                    <a:pt x="1110791" y="982718"/>
                  </a:lnTo>
                  <a:lnTo>
                    <a:pt x="1106253" y="986599"/>
                  </a:lnTo>
                  <a:lnTo>
                    <a:pt x="1101488" y="990252"/>
                  </a:lnTo>
                  <a:lnTo>
                    <a:pt x="1095589" y="993905"/>
                  </a:lnTo>
                  <a:lnTo>
                    <a:pt x="1089009" y="997557"/>
                  </a:lnTo>
                  <a:lnTo>
                    <a:pt x="1081975" y="1000982"/>
                  </a:lnTo>
                  <a:lnTo>
                    <a:pt x="1074260" y="1004406"/>
                  </a:lnTo>
                  <a:lnTo>
                    <a:pt x="1065864" y="1007602"/>
                  </a:lnTo>
                  <a:lnTo>
                    <a:pt x="1056788" y="1010799"/>
                  </a:lnTo>
                  <a:lnTo>
                    <a:pt x="1047031" y="1013766"/>
                  </a:lnTo>
                  <a:lnTo>
                    <a:pt x="1037048" y="1016506"/>
                  </a:lnTo>
                  <a:lnTo>
                    <a:pt x="1026156" y="1019474"/>
                  </a:lnTo>
                  <a:lnTo>
                    <a:pt x="1015038" y="1022213"/>
                  </a:lnTo>
                  <a:lnTo>
                    <a:pt x="1003239" y="1024725"/>
                  </a:lnTo>
                  <a:lnTo>
                    <a:pt x="991213" y="1027008"/>
                  </a:lnTo>
                  <a:lnTo>
                    <a:pt x="978506" y="1029291"/>
                  </a:lnTo>
                  <a:lnTo>
                    <a:pt x="965346" y="1031345"/>
                  </a:lnTo>
                  <a:lnTo>
                    <a:pt x="951732" y="1033400"/>
                  </a:lnTo>
                  <a:lnTo>
                    <a:pt x="937890" y="1035226"/>
                  </a:lnTo>
                  <a:lnTo>
                    <a:pt x="923596" y="1036596"/>
                  </a:lnTo>
                  <a:lnTo>
                    <a:pt x="908847" y="1037966"/>
                  </a:lnTo>
                  <a:lnTo>
                    <a:pt x="893871" y="1039564"/>
                  </a:lnTo>
                  <a:lnTo>
                    <a:pt x="878669" y="1040477"/>
                  </a:lnTo>
                  <a:lnTo>
                    <a:pt x="862785" y="1041390"/>
                  </a:lnTo>
                  <a:lnTo>
                    <a:pt x="846902" y="1042075"/>
                  </a:lnTo>
                  <a:lnTo>
                    <a:pt x="830792" y="1042532"/>
                  </a:lnTo>
                  <a:lnTo>
                    <a:pt x="814455" y="1042988"/>
                  </a:lnTo>
                  <a:lnTo>
                    <a:pt x="797664" y="1042988"/>
                  </a:lnTo>
                  <a:lnTo>
                    <a:pt x="783142" y="1042988"/>
                  </a:lnTo>
                  <a:lnTo>
                    <a:pt x="768620" y="1042760"/>
                  </a:lnTo>
                  <a:lnTo>
                    <a:pt x="754098" y="1042303"/>
                  </a:lnTo>
                  <a:lnTo>
                    <a:pt x="740030" y="1041847"/>
                  </a:lnTo>
                  <a:lnTo>
                    <a:pt x="726189" y="1041162"/>
                  </a:lnTo>
                  <a:lnTo>
                    <a:pt x="712348" y="1040249"/>
                  </a:lnTo>
                  <a:lnTo>
                    <a:pt x="698734" y="1039107"/>
                  </a:lnTo>
                  <a:lnTo>
                    <a:pt x="685800" y="1037966"/>
                  </a:lnTo>
                  <a:lnTo>
                    <a:pt x="685800" y="1036368"/>
                  </a:lnTo>
                  <a:lnTo>
                    <a:pt x="685800" y="986599"/>
                  </a:lnTo>
                  <a:lnTo>
                    <a:pt x="685800" y="952355"/>
                  </a:lnTo>
                  <a:lnTo>
                    <a:pt x="685800" y="935918"/>
                  </a:lnTo>
                  <a:lnTo>
                    <a:pt x="698961" y="937059"/>
                  </a:lnTo>
                  <a:lnTo>
                    <a:pt x="712348" y="937972"/>
                  </a:lnTo>
                  <a:lnTo>
                    <a:pt x="726189" y="938885"/>
                  </a:lnTo>
                  <a:lnTo>
                    <a:pt x="740030" y="939570"/>
                  </a:lnTo>
                  <a:lnTo>
                    <a:pt x="754098" y="940027"/>
                  </a:lnTo>
                  <a:lnTo>
                    <a:pt x="768620" y="940484"/>
                  </a:lnTo>
                  <a:lnTo>
                    <a:pt x="783142" y="940712"/>
                  </a:lnTo>
                  <a:lnTo>
                    <a:pt x="797664" y="940712"/>
                  </a:lnTo>
                  <a:lnTo>
                    <a:pt x="813093" y="940712"/>
                  </a:lnTo>
                  <a:lnTo>
                    <a:pt x="828069" y="940484"/>
                  </a:lnTo>
                  <a:lnTo>
                    <a:pt x="842818" y="940027"/>
                  </a:lnTo>
                  <a:lnTo>
                    <a:pt x="857566" y="939342"/>
                  </a:lnTo>
                  <a:lnTo>
                    <a:pt x="872088" y="938657"/>
                  </a:lnTo>
                  <a:lnTo>
                    <a:pt x="886156" y="937744"/>
                  </a:lnTo>
                  <a:lnTo>
                    <a:pt x="899998" y="936831"/>
                  </a:lnTo>
                  <a:lnTo>
                    <a:pt x="913612" y="935689"/>
                  </a:lnTo>
                  <a:lnTo>
                    <a:pt x="926999" y="934091"/>
                  </a:lnTo>
                  <a:lnTo>
                    <a:pt x="940160" y="932721"/>
                  </a:lnTo>
                  <a:lnTo>
                    <a:pt x="952866" y="931123"/>
                  </a:lnTo>
                  <a:lnTo>
                    <a:pt x="965119" y="929297"/>
                  </a:lnTo>
                  <a:lnTo>
                    <a:pt x="977372" y="927242"/>
                  </a:lnTo>
                  <a:lnTo>
                    <a:pt x="988717" y="925188"/>
                  </a:lnTo>
                  <a:lnTo>
                    <a:pt x="1000289" y="923133"/>
                  </a:lnTo>
                  <a:lnTo>
                    <a:pt x="1010954" y="920850"/>
                  </a:lnTo>
                  <a:lnTo>
                    <a:pt x="1021618" y="918339"/>
                  </a:lnTo>
                  <a:lnTo>
                    <a:pt x="1031602" y="916056"/>
                  </a:lnTo>
                  <a:lnTo>
                    <a:pt x="1040905" y="913545"/>
                  </a:lnTo>
                  <a:lnTo>
                    <a:pt x="1050208" y="910577"/>
                  </a:lnTo>
                  <a:lnTo>
                    <a:pt x="1058830" y="907837"/>
                  </a:lnTo>
                  <a:lnTo>
                    <a:pt x="1066999" y="904869"/>
                  </a:lnTo>
                  <a:lnTo>
                    <a:pt x="1074714" y="901902"/>
                  </a:lnTo>
                  <a:lnTo>
                    <a:pt x="1081748" y="898934"/>
                  </a:lnTo>
                  <a:lnTo>
                    <a:pt x="1088328" y="895738"/>
                  </a:lnTo>
                  <a:lnTo>
                    <a:pt x="1094454" y="892541"/>
                  </a:lnTo>
                  <a:lnTo>
                    <a:pt x="1099673" y="889117"/>
                  </a:lnTo>
                  <a:lnTo>
                    <a:pt x="1104665" y="885693"/>
                  </a:lnTo>
                  <a:lnTo>
                    <a:pt x="1108976" y="882268"/>
                  </a:lnTo>
                  <a:lnTo>
                    <a:pt x="1112607" y="878844"/>
                  </a:lnTo>
                  <a:lnTo>
                    <a:pt x="1115329" y="874963"/>
                  </a:lnTo>
                  <a:lnTo>
                    <a:pt x="1116918" y="873365"/>
                  </a:lnTo>
                  <a:lnTo>
                    <a:pt x="1117825" y="871538"/>
                  </a:lnTo>
                  <a:close/>
                  <a:moveTo>
                    <a:pt x="1635810" y="852488"/>
                  </a:moveTo>
                  <a:lnTo>
                    <a:pt x="1637622" y="855903"/>
                  </a:lnTo>
                  <a:lnTo>
                    <a:pt x="1638982" y="858863"/>
                  </a:lnTo>
                  <a:lnTo>
                    <a:pt x="1639662" y="862279"/>
                  </a:lnTo>
                  <a:lnTo>
                    <a:pt x="1639888" y="865238"/>
                  </a:lnTo>
                  <a:lnTo>
                    <a:pt x="1639888" y="945382"/>
                  </a:lnTo>
                  <a:lnTo>
                    <a:pt x="1639888" y="947431"/>
                  </a:lnTo>
                  <a:lnTo>
                    <a:pt x="1639435" y="949481"/>
                  </a:lnTo>
                  <a:lnTo>
                    <a:pt x="1638982" y="951757"/>
                  </a:lnTo>
                  <a:lnTo>
                    <a:pt x="1638302" y="953579"/>
                  </a:lnTo>
                  <a:lnTo>
                    <a:pt x="1637396" y="955628"/>
                  </a:lnTo>
                  <a:lnTo>
                    <a:pt x="1636263" y="957677"/>
                  </a:lnTo>
                  <a:lnTo>
                    <a:pt x="1634904" y="959726"/>
                  </a:lnTo>
                  <a:lnTo>
                    <a:pt x="1633318" y="961548"/>
                  </a:lnTo>
                  <a:lnTo>
                    <a:pt x="1631732" y="963369"/>
                  </a:lnTo>
                  <a:lnTo>
                    <a:pt x="1629919" y="965418"/>
                  </a:lnTo>
                  <a:lnTo>
                    <a:pt x="1625388" y="969289"/>
                  </a:lnTo>
                  <a:lnTo>
                    <a:pt x="1620176" y="973159"/>
                  </a:lnTo>
                  <a:lnTo>
                    <a:pt x="1614739" y="976575"/>
                  </a:lnTo>
                  <a:lnTo>
                    <a:pt x="1608168" y="980218"/>
                  </a:lnTo>
                  <a:lnTo>
                    <a:pt x="1600918" y="983633"/>
                  </a:lnTo>
                  <a:lnTo>
                    <a:pt x="1593215" y="987048"/>
                  </a:lnTo>
                  <a:lnTo>
                    <a:pt x="1584831" y="990236"/>
                  </a:lnTo>
                  <a:lnTo>
                    <a:pt x="1575769" y="993195"/>
                  </a:lnTo>
                  <a:lnTo>
                    <a:pt x="1566253" y="996383"/>
                  </a:lnTo>
                  <a:lnTo>
                    <a:pt x="1556057" y="999343"/>
                  </a:lnTo>
                  <a:lnTo>
                    <a:pt x="1545408" y="1002075"/>
                  </a:lnTo>
                  <a:lnTo>
                    <a:pt x="1534306" y="1004807"/>
                  </a:lnTo>
                  <a:lnTo>
                    <a:pt x="1522524" y="1007084"/>
                  </a:lnTo>
                  <a:lnTo>
                    <a:pt x="1510290" y="1009589"/>
                  </a:lnTo>
                  <a:lnTo>
                    <a:pt x="1497602" y="1011865"/>
                  </a:lnTo>
                  <a:lnTo>
                    <a:pt x="1484461" y="1013914"/>
                  </a:lnTo>
                  <a:lnTo>
                    <a:pt x="1470866" y="1015736"/>
                  </a:lnTo>
                  <a:lnTo>
                    <a:pt x="1457045" y="1017785"/>
                  </a:lnTo>
                  <a:lnTo>
                    <a:pt x="1442998" y="1019151"/>
                  </a:lnTo>
                  <a:lnTo>
                    <a:pt x="1428271" y="1020745"/>
                  </a:lnTo>
                  <a:lnTo>
                    <a:pt x="1413317" y="1021883"/>
                  </a:lnTo>
                  <a:lnTo>
                    <a:pt x="1397684" y="1022794"/>
                  </a:lnTo>
                  <a:lnTo>
                    <a:pt x="1382050" y="1023705"/>
                  </a:lnTo>
                  <a:lnTo>
                    <a:pt x="1366191" y="1024616"/>
                  </a:lnTo>
                  <a:lnTo>
                    <a:pt x="1350104" y="1025071"/>
                  </a:lnTo>
                  <a:lnTo>
                    <a:pt x="1333791" y="1025526"/>
                  </a:lnTo>
                  <a:lnTo>
                    <a:pt x="1317251" y="1025526"/>
                  </a:lnTo>
                  <a:lnTo>
                    <a:pt x="1296180" y="1025526"/>
                  </a:lnTo>
                  <a:lnTo>
                    <a:pt x="1275562" y="1024843"/>
                  </a:lnTo>
                  <a:lnTo>
                    <a:pt x="1255397" y="1024160"/>
                  </a:lnTo>
                  <a:lnTo>
                    <a:pt x="1235686" y="1022794"/>
                  </a:lnTo>
                  <a:lnTo>
                    <a:pt x="1216427" y="1021428"/>
                  </a:lnTo>
                  <a:lnTo>
                    <a:pt x="1197622" y="1019834"/>
                  </a:lnTo>
                  <a:lnTo>
                    <a:pt x="1179496" y="1018013"/>
                  </a:lnTo>
                  <a:lnTo>
                    <a:pt x="1162050" y="1015508"/>
                  </a:lnTo>
                  <a:lnTo>
                    <a:pt x="1162050" y="980673"/>
                  </a:lnTo>
                  <a:lnTo>
                    <a:pt x="1162050" y="910092"/>
                  </a:lnTo>
                  <a:lnTo>
                    <a:pt x="1179496" y="912141"/>
                  </a:lnTo>
                  <a:lnTo>
                    <a:pt x="1197622" y="914190"/>
                  </a:lnTo>
                  <a:lnTo>
                    <a:pt x="1216427" y="916011"/>
                  </a:lnTo>
                  <a:lnTo>
                    <a:pt x="1235686" y="917377"/>
                  </a:lnTo>
                  <a:lnTo>
                    <a:pt x="1255397" y="918516"/>
                  </a:lnTo>
                  <a:lnTo>
                    <a:pt x="1275562" y="919199"/>
                  </a:lnTo>
                  <a:lnTo>
                    <a:pt x="1296180" y="919654"/>
                  </a:lnTo>
                  <a:lnTo>
                    <a:pt x="1317251" y="920110"/>
                  </a:lnTo>
                  <a:lnTo>
                    <a:pt x="1332205" y="920110"/>
                  </a:lnTo>
                  <a:lnTo>
                    <a:pt x="1347159" y="919427"/>
                  </a:lnTo>
                  <a:lnTo>
                    <a:pt x="1361659" y="919199"/>
                  </a:lnTo>
                  <a:lnTo>
                    <a:pt x="1376160" y="918516"/>
                  </a:lnTo>
                  <a:lnTo>
                    <a:pt x="1390207" y="917833"/>
                  </a:lnTo>
                  <a:lnTo>
                    <a:pt x="1404028" y="916922"/>
                  </a:lnTo>
                  <a:lnTo>
                    <a:pt x="1417849" y="916011"/>
                  </a:lnTo>
                  <a:lnTo>
                    <a:pt x="1431216" y="914873"/>
                  </a:lnTo>
                  <a:lnTo>
                    <a:pt x="1444584" y="913507"/>
                  </a:lnTo>
                  <a:lnTo>
                    <a:pt x="1457499" y="911913"/>
                  </a:lnTo>
                  <a:lnTo>
                    <a:pt x="1469960" y="910319"/>
                  </a:lnTo>
                  <a:lnTo>
                    <a:pt x="1482195" y="908726"/>
                  </a:lnTo>
                  <a:lnTo>
                    <a:pt x="1493976" y="906904"/>
                  </a:lnTo>
                  <a:lnTo>
                    <a:pt x="1505532" y="904855"/>
                  </a:lnTo>
                  <a:lnTo>
                    <a:pt x="1516860" y="902806"/>
                  </a:lnTo>
                  <a:lnTo>
                    <a:pt x="1527509" y="900529"/>
                  </a:lnTo>
                  <a:lnTo>
                    <a:pt x="1537931" y="898480"/>
                  </a:lnTo>
                  <a:lnTo>
                    <a:pt x="1547900" y="895748"/>
                  </a:lnTo>
                  <a:lnTo>
                    <a:pt x="1557416" y="893243"/>
                  </a:lnTo>
                  <a:lnTo>
                    <a:pt x="1566479" y="890739"/>
                  </a:lnTo>
                  <a:lnTo>
                    <a:pt x="1575089" y="888007"/>
                  </a:lnTo>
                  <a:lnTo>
                    <a:pt x="1583472" y="885274"/>
                  </a:lnTo>
                  <a:lnTo>
                    <a:pt x="1591175" y="882087"/>
                  </a:lnTo>
                  <a:lnTo>
                    <a:pt x="1598426" y="879355"/>
                  </a:lnTo>
                  <a:lnTo>
                    <a:pt x="1604770" y="876167"/>
                  </a:lnTo>
                  <a:lnTo>
                    <a:pt x="1611114" y="872980"/>
                  </a:lnTo>
                  <a:lnTo>
                    <a:pt x="1616551" y="869792"/>
                  </a:lnTo>
                  <a:lnTo>
                    <a:pt x="1621762" y="866377"/>
                  </a:lnTo>
                  <a:lnTo>
                    <a:pt x="1626067" y="863189"/>
                  </a:lnTo>
                  <a:lnTo>
                    <a:pt x="1629919" y="859546"/>
                  </a:lnTo>
                  <a:lnTo>
                    <a:pt x="1633091" y="856131"/>
                  </a:lnTo>
                  <a:lnTo>
                    <a:pt x="1635810" y="852488"/>
                  </a:lnTo>
                  <a:close/>
                  <a:moveTo>
                    <a:pt x="323170" y="766763"/>
                  </a:moveTo>
                  <a:lnTo>
                    <a:pt x="339725" y="766990"/>
                  </a:lnTo>
                  <a:lnTo>
                    <a:pt x="356054" y="767218"/>
                  </a:lnTo>
                  <a:lnTo>
                    <a:pt x="372156" y="767672"/>
                  </a:lnTo>
                  <a:lnTo>
                    <a:pt x="388031" y="768354"/>
                  </a:lnTo>
                  <a:lnTo>
                    <a:pt x="403679" y="769263"/>
                  </a:lnTo>
                  <a:lnTo>
                    <a:pt x="419327" y="770399"/>
                  </a:lnTo>
                  <a:lnTo>
                    <a:pt x="434295" y="771535"/>
                  </a:lnTo>
                  <a:lnTo>
                    <a:pt x="448809" y="773125"/>
                  </a:lnTo>
                  <a:lnTo>
                    <a:pt x="463097" y="774716"/>
                  </a:lnTo>
                  <a:lnTo>
                    <a:pt x="476931" y="776306"/>
                  </a:lnTo>
                  <a:lnTo>
                    <a:pt x="490538" y="778351"/>
                  </a:lnTo>
                  <a:lnTo>
                    <a:pt x="503692" y="780396"/>
                  </a:lnTo>
                  <a:lnTo>
                    <a:pt x="516392" y="782668"/>
                  </a:lnTo>
                  <a:lnTo>
                    <a:pt x="528411" y="784941"/>
                  </a:lnTo>
                  <a:lnTo>
                    <a:pt x="540204" y="787667"/>
                  </a:lnTo>
                  <a:lnTo>
                    <a:pt x="551317" y="790167"/>
                  </a:lnTo>
                  <a:lnTo>
                    <a:pt x="562202" y="792893"/>
                  </a:lnTo>
                  <a:lnTo>
                    <a:pt x="572408" y="795847"/>
                  </a:lnTo>
                  <a:lnTo>
                    <a:pt x="581933" y="798801"/>
                  </a:lnTo>
                  <a:lnTo>
                    <a:pt x="591004" y="802209"/>
                  </a:lnTo>
                  <a:lnTo>
                    <a:pt x="599395" y="805163"/>
                  </a:lnTo>
                  <a:lnTo>
                    <a:pt x="607106" y="808571"/>
                  </a:lnTo>
                  <a:lnTo>
                    <a:pt x="614363" y="811979"/>
                  </a:lnTo>
                  <a:lnTo>
                    <a:pt x="620713" y="815387"/>
                  </a:lnTo>
                  <a:lnTo>
                    <a:pt x="626383" y="819250"/>
                  </a:lnTo>
                  <a:lnTo>
                    <a:pt x="631599" y="822886"/>
                  </a:lnTo>
                  <a:lnTo>
                    <a:pt x="635908" y="826748"/>
                  </a:lnTo>
                  <a:lnTo>
                    <a:pt x="637949" y="828566"/>
                  </a:lnTo>
                  <a:lnTo>
                    <a:pt x="639536" y="830384"/>
                  </a:lnTo>
                  <a:lnTo>
                    <a:pt x="640897" y="832656"/>
                  </a:lnTo>
                  <a:lnTo>
                    <a:pt x="642485" y="834474"/>
                  </a:lnTo>
                  <a:lnTo>
                    <a:pt x="643619" y="836519"/>
                  </a:lnTo>
                  <a:lnTo>
                    <a:pt x="644526" y="838336"/>
                  </a:lnTo>
                  <a:lnTo>
                    <a:pt x="645206" y="840608"/>
                  </a:lnTo>
                  <a:lnTo>
                    <a:pt x="645660" y="842653"/>
                  </a:lnTo>
                  <a:lnTo>
                    <a:pt x="645886" y="844471"/>
                  </a:lnTo>
                  <a:lnTo>
                    <a:pt x="646113" y="846743"/>
                  </a:lnTo>
                  <a:lnTo>
                    <a:pt x="646113" y="926496"/>
                  </a:lnTo>
                  <a:lnTo>
                    <a:pt x="645886" y="928768"/>
                  </a:lnTo>
                  <a:lnTo>
                    <a:pt x="645660" y="930813"/>
                  </a:lnTo>
                  <a:lnTo>
                    <a:pt x="645206" y="932631"/>
                  </a:lnTo>
                  <a:lnTo>
                    <a:pt x="644526" y="934676"/>
                  </a:lnTo>
                  <a:lnTo>
                    <a:pt x="643619" y="936948"/>
                  </a:lnTo>
                  <a:lnTo>
                    <a:pt x="642485" y="938766"/>
                  </a:lnTo>
                  <a:lnTo>
                    <a:pt x="640897" y="940584"/>
                  </a:lnTo>
                  <a:lnTo>
                    <a:pt x="639536" y="942856"/>
                  </a:lnTo>
                  <a:lnTo>
                    <a:pt x="637949" y="944673"/>
                  </a:lnTo>
                  <a:lnTo>
                    <a:pt x="635908" y="946491"/>
                  </a:lnTo>
                  <a:lnTo>
                    <a:pt x="631599" y="950354"/>
                  </a:lnTo>
                  <a:lnTo>
                    <a:pt x="626383" y="953989"/>
                  </a:lnTo>
                  <a:lnTo>
                    <a:pt x="620713" y="957852"/>
                  </a:lnTo>
                  <a:lnTo>
                    <a:pt x="614363" y="961260"/>
                  </a:lnTo>
                  <a:lnTo>
                    <a:pt x="607106" y="964896"/>
                  </a:lnTo>
                  <a:lnTo>
                    <a:pt x="599395" y="968077"/>
                  </a:lnTo>
                  <a:lnTo>
                    <a:pt x="591004" y="971258"/>
                  </a:lnTo>
                  <a:lnTo>
                    <a:pt x="581933" y="974439"/>
                  </a:lnTo>
                  <a:lnTo>
                    <a:pt x="572408" y="977393"/>
                  </a:lnTo>
                  <a:lnTo>
                    <a:pt x="562202" y="980346"/>
                  </a:lnTo>
                  <a:lnTo>
                    <a:pt x="551317" y="983073"/>
                  </a:lnTo>
                  <a:lnTo>
                    <a:pt x="540204" y="985572"/>
                  </a:lnTo>
                  <a:lnTo>
                    <a:pt x="528411" y="988299"/>
                  </a:lnTo>
                  <a:lnTo>
                    <a:pt x="516392" y="990571"/>
                  </a:lnTo>
                  <a:lnTo>
                    <a:pt x="503692" y="992843"/>
                  </a:lnTo>
                  <a:lnTo>
                    <a:pt x="490538" y="995115"/>
                  </a:lnTo>
                  <a:lnTo>
                    <a:pt x="476931" y="996933"/>
                  </a:lnTo>
                  <a:lnTo>
                    <a:pt x="463097" y="998524"/>
                  </a:lnTo>
                  <a:lnTo>
                    <a:pt x="448809" y="1000114"/>
                  </a:lnTo>
                  <a:lnTo>
                    <a:pt x="434295" y="1001477"/>
                  </a:lnTo>
                  <a:lnTo>
                    <a:pt x="419327" y="1003068"/>
                  </a:lnTo>
                  <a:lnTo>
                    <a:pt x="403679" y="1003977"/>
                  </a:lnTo>
                  <a:lnTo>
                    <a:pt x="388031" y="1004886"/>
                  </a:lnTo>
                  <a:lnTo>
                    <a:pt x="372156" y="1005567"/>
                  </a:lnTo>
                  <a:lnTo>
                    <a:pt x="356054" y="1006022"/>
                  </a:lnTo>
                  <a:lnTo>
                    <a:pt x="339725" y="1006476"/>
                  </a:lnTo>
                  <a:lnTo>
                    <a:pt x="323170" y="1006476"/>
                  </a:lnTo>
                  <a:lnTo>
                    <a:pt x="306388" y="1006476"/>
                  </a:lnTo>
                  <a:lnTo>
                    <a:pt x="290059" y="1006022"/>
                  </a:lnTo>
                  <a:lnTo>
                    <a:pt x="273957" y="1005567"/>
                  </a:lnTo>
                  <a:lnTo>
                    <a:pt x="258082" y="1004886"/>
                  </a:lnTo>
                  <a:lnTo>
                    <a:pt x="242434" y="1003977"/>
                  </a:lnTo>
                  <a:lnTo>
                    <a:pt x="227013" y="1003068"/>
                  </a:lnTo>
                  <a:lnTo>
                    <a:pt x="212045" y="1001477"/>
                  </a:lnTo>
                  <a:lnTo>
                    <a:pt x="197304" y="1000114"/>
                  </a:lnTo>
                  <a:lnTo>
                    <a:pt x="183016" y="998524"/>
                  </a:lnTo>
                  <a:lnTo>
                    <a:pt x="169182" y="996933"/>
                  </a:lnTo>
                  <a:lnTo>
                    <a:pt x="155575" y="995115"/>
                  </a:lnTo>
                  <a:lnTo>
                    <a:pt x="142422" y="992843"/>
                  </a:lnTo>
                  <a:lnTo>
                    <a:pt x="129948" y="990571"/>
                  </a:lnTo>
                  <a:lnTo>
                    <a:pt x="117475" y="988299"/>
                  </a:lnTo>
                  <a:lnTo>
                    <a:pt x="105682" y="985572"/>
                  </a:lnTo>
                  <a:lnTo>
                    <a:pt x="94570" y="983073"/>
                  </a:lnTo>
                  <a:lnTo>
                    <a:pt x="83911" y="980346"/>
                  </a:lnTo>
                  <a:lnTo>
                    <a:pt x="73706" y="977393"/>
                  </a:lnTo>
                  <a:lnTo>
                    <a:pt x="64181" y="974439"/>
                  </a:lnTo>
                  <a:lnTo>
                    <a:pt x="55109" y="971258"/>
                  </a:lnTo>
                  <a:lnTo>
                    <a:pt x="46718" y="968077"/>
                  </a:lnTo>
                  <a:lnTo>
                    <a:pt x="38781" y="964896"/>
                  </a:lnTo>
                  <a:lnTo>
                    <a:pt x="31750" y="961260"/>
                  </a:lnTo>
                  <a:lnTo>
                    <a:pt x="25173" y="957852"/>
                  </a:lnTo>
                  <a:lnTo>
                    <a:pt x="19730" y="953989"/>
                  </a:lnTo>
                  <a:lnTo>
                    <a:pt x="14514" y="950354"/>
                  </a:lnTo>
                  <a:lnTo>
                    <a:pt x="9979" y="946491"/>
                  </a:lnTo>
                  <a:lnTo>
                    <a:pt x="8164" y="944673"/>
                  </a:lnTo>
                  <a:lnTo>
                    <a:pt x="6577" y="942856"/>
                  </a:lnTo>
                  <a:lnTo>
                    <a:pt x="4989" y="940584"/>
                  </a:lnTo>
                  <a:lnTo>
                    <a:pt x="3855" y="938766"/>
                  </a:lnTo>
                  <a:lnTo>
                    <a:pt x="2495" y="936948"/>
                  </a:lnTo>
                  <a:lnTo>
                    <a:pt x="1588" y="934676"/>
                  </a:lnTo>
                  <a:lnTo>
                    <a:pt x="907" y="932631"/>
                  </a:lnTo>
                  <a:lnTo>
                    <a:pt x="454" y="930813"/>
                  </a:lnTo>
                  <a:lnTo>
                    <a:pt x="0" y="928768"/>
                  </a:lnTo>
                  <a:lnTo>
                    <a:pt x="0" y="926496"/>
                  </a:lnTo>
                  <a:lnTo>
                    <a:pt x="0" y="846743"/>
                  </a:lnTo>
                  <a:lnTo>
                    <a:pt x="0" y="844471"/>
                  </a:lnTo>
                  <a:lnTo>
                    <a:pt x="454" y="842653"/>
                  </a:lnTo>
                  <a:lnTo>
                    <a:pt x="907" y="840608"/>
                  </a:lnTo>
                  <a:lnTo>
                    <a:pt x="1588" y="838336"/>
                  </a:lnTo>
                  <a:lnTo>
                    <a:pt x="2495" y="836519"/>
                  </a:lnTo>
                  <a:lnTo>
                    <a:pt x="3855" y="834474"/>
                  </a:lnTo>
                  <a:lnTo>
                    <a:pt x="4989" y="832656"/>
                  </a:lnTo>
                  <a:lnTo>
                    <a:pt x="6577" y="830384"/>
                  </a:lnTo>
                  <a:lnTo>
                    <a:pt x="8164" y="828566"/>
                  </a:lnTo>
                  <a:lnTo>
                    <a:pt x="9979" y="826748"/>
                  </a:lnTo>
                  <a:lnTo>
                    <a:pt x="14514" y="822886"/>
                  </a:lnTo>
                  <a:lnTo>
                    <a:pt x="19730" y="819250"/>
                  </a:lnTo>
                  <a:lnTo>
                    <a:pt x="25173" y="815387"/>
                  </a:lnTo>
                  <a:lnTo>
                    <a:pt x="31750" y="811979"/>
                  </a:lnTo>
                  <a:lnTo>
                    <a:pt x="38781" y="808571"/>
                  </a:lnTo>
                  <a:lnTo>
                    <a:pt x="46718" y="805163"/>
                  </a:lnTo>
                  <a:lnTo>
                    <a:pt x="55109" y="802209"/>
                  </a:lnTo>
                  <a:lnTo>
                    <a:pt x="64181" y="798801"/>
                  </a:lnTo>
                  <a:lnTo>
                    <a:pt x="73706" y="795847"/>
                  </a:lnTo>
                  <a:lnTo>
                    <a:pt x="83911" y="792893"/>
                  </a:lnTo>
                  <a:lnTo>
                    <a:pt x="94570" y="790167"/>
                  </a:lnTo>
                  <a:lnTo>
                    <a:pt x="105682" y="787667"/>
                  </a:lnTo>
                  <a:lnTo>
                    <a:pt x="117475" y="784941"/>
                  </a:lnTo>
                  <a:lnTo>
                    <a:pt x="129948" y="782668"/>
                  </a:lnTo>
                  <a:lnTo>
                    <a:pt x="142422" y="780396"/>
                  </a:lnTo>
                  <a:lnTo>
                    <a:pt x="155575" y="778351"/>
                  </a:lnTo>
                  <a:lnTo>
                    <a:pt x="169182" y="776306"/>
                  </a:lnTo>
                  <a:lnTo>
                    <a:pt x="183016" y="774716"/>
                  </a:lnTo>
                  <a:lnTo>
                    <a:pt x="197304" y="773125"/>
                  </a:lnTo>
                  <a:lnTo>
                    <a:pt x="212045" y="771535"/>
                  </a:lnTo>
                  <a:lnTo>
                    <a:pt x="227013" y="770399"/>
                  </a:lnTo>
                  <a:lnTo>
                    <a:pt x="242434" y="769263"/>
                  </a:lnTo>
                  <a:lnTo>
                    <a:pt x="258082" y="768354"/>
                  </a:lnTo>
                  <a:lnTo>
                    <a:pt x="273957" y="767672"/>
                  </a:lnTo>
                  <a:lnTo>
                    <a:pt x="290059" y="767218"/>
                  </a:lnTo>
                  <a:lnTo>
                    <a:pt x="306388" y="766990"/>
                  </a:lnTo>
                  <a:lnTo>
                    <a:pt x="323170" y="766763"/>
                  </a:lnTo>
                  <a:close/>
                  <a:moveTo>
                    <a:pt x="1118507" y="738188"/>
                  </a:moveTo>
                  <a:lnTo>
                    <a:pt x="1119642" y="740465"/>
                  </a:lnTo>
                  <a:lnTo>
                    <a:pt x="1120322" y="742969"/>
                  </a:lnTo>
                  <a:lnTo>
                    <a:pt x="1120776" y="745246"/>
                  </a:lnTo>
                  <a:lnTo>
                    <a:pt x="1120776" y="747751"/>
                  </a:lnTo>
                  <a:lnTo>
                    <a:pt x="1120776" y="827901"/>
                  </a:lnTo>
                  <a:lnTo>
                    <a:pt x="1120776" y="829951"/>
                  </a:lnTo>
                  <a:lnTo>
                    <a:pt x="1120549" y="832000"/>
                  </a:lnTo>
                  <a:lnTo>
                    <a:pt x="1119869" y="834049"/>
                  </a:lnTo>
                  <a:lnTo>
                    <a:pt x="1119188" y="836099"/>
                  </a:lnTo>
                  <a:lnTo>
                    <a:pt x="1118280" y="837920"/>
                  </a:lnTo>
                  <a:lnTo>
                    <a:pt x="1117373" y="840197"/>
                  </a:lnTo>
                  <a:lnTo>
                    <a:pt x="1116011" y="842019"/>
                  </a:lnTo>
                  <a:lnTo>
                    <a:pt x="1114196" y="844068"/>
                  </a:lnTo>
                  <a:lnTo>
                    <a:pt x="1112608" y="845890"/>
                  </a:lnTo>
                  <a:lnTo>
                    <a:pt x="1110792" y="847939"/>
                  </a:lnTo>
                  <a:lnTo>
                    <a:pt x="1106254" y="851582"/>
                  </a:lnTo>
                  <a:lnTo>
                    <a:pt x="1101489" y="855453"/>
                  </a:lnTo>
                  <a:lnTo>
                    <a:pt x="1095590" y="858868"/>
                  </a:lnTo>
                  <a:lnTo>
                    <a:pt x="1089010" y="862739"/>
                  </a:lnTo>
                  <a:lnTo>
                    <a:pt x="1081976" y="865927"/>
                  </a:lnTo>
                  <a:lnTo>
                    <a:pt x="1074261" y="869570"/>
                  </a:lnTo>
                  <a:lnTo>
                    <a:pt x="1065865" y="872530"/>
                  </a:lnTo>
                  <a:lnTo>
                    <a:pt x="1056789" y="875718"/>
                  </a:lnTo>
                  <a:lnTo>
                    <a:pt x="1047032" y="878906"/>
                  </a:lnTo>
                  <a:lnTo>
                    <a:pt x="1037049" y="881638"/>
                  </a:lnTo>
                  <a:lnTo>
                    <a:pt x="1026157" y="884598"/>
                  </a:lnTo>
                  <a:lnTo>
                    <a:pt x="1015039" y="887103"/>
                  </a:lnTo>
                  <a:lnTo>
                    <a:pt x="1003240" y="889608"/>
                  </a:lnTo>
                  <a:lnTo>
                    <a:pt x="991214" y="892112"/>
                  </a:lnTo>
                  <a:lnTo>
                    <a:pt x="978507" y="894162"/>
                  </a:lnTo>
                  <a:lnTo>
                    <a:pt x="965347" y="896211"/>
                  </a:lnTo>
                  <a:lnTo>
                    <a:pt x="951733" y="898260"/>
                  </a:lnTo>
                  <a:lnTo>
                    <a:pt x="937892" y="900082"/>
                  </a:lnTo>
                  <a:lnTo>
                    <a:pt x="923597" y="901676"/>
                  </a:lnTo>
                  <a:lnTo>
                    <a:pt x="908848" y="903042"/>
                  </a:lnTo>
                  <a:lnTo>
                    <a:pt x="893872" y="904180"/>
                  </a:lnTo>
                  <a:lnTo>
                    <a:pt x="878670" y="905319"/>
                  </a:lnTo>
                  <a:lnTo>
                    <a:pt x="862786" y="906457"/>
                  </a:lnTo>
                  <a:lnTo>
                    <a:pt x="846903" y="907140"/>
                  </a:lnTo>
                  <a:lnTo>
                    <a:pt x="830793" y="907596"/>
                  </a:lnTo>
                  <a:lnTo>
                    <a:pt x="814456" y="907824"/>
                  </a:lnTo>
                  <a:lnTo>
                    <a:pt x="797665" y="908051"/>
                  </a:lnTo>
                  <a:lnTo>
                    <a:pt x="783143" y="907824"/>
                  </a:lnTo>
                  <a:lnTo>
                    <a:pt x="768621" y="907596"/>
                  </a:lnTo>
                  <a:lnTo>
                    <a:pt x="754100" y="907368"/>
                  </a:lnTo>
                  <a:lnTo>
                    <a:pt x="740031" y="906685"/>
                  </a:lnTo>
                  <a:lnTo>
                    <a:pt x="726190" y="905774"/>
                  </a:lnTo>
                  <a:lnTo>
                    <a:pt x="712349" y="905091"/>
                  </a:lnTo>
                  <a:lnTo>
                    <a:pt x="698735" y="904180"/>
                  </a:lnTo>
                  <a:lnTo>
                    <a:pt x="685801" y="903042"/>
                  </a:lnTo>
                  <a:lnTo>
                    <a:pt x="685801" y="894845"/>
                  </a:lnTo>
                  <a:lnTo>
                    <a:pt x="685801" y="846573"/>
                  </a:lnTo>
                  <a:lnTo>
                    <a:pt x="685801" y="811052"/>
                  </a:lnTo>
                  <a:lnTo>
                    <a:pt x="685801" y="809002"/>
                  </a:lnTo>
                  <a:lnTo>
                    <a:pt x="685121" y="807181"/>
                  </a:lnTo>
                  <a:lnTo>
                    <a:pt x="684894" y="805359"/>
                  </a:lnTo>
                  <a:lnTo>
                    <a:pt x="684213" y="803310"/>
                  </a:lnTo>
                  <a:lnTo>
                    <a:pt x="697600" y="804448"/>
                  </a:lnTo>
                  <a:lnTo>
                    <a:pt x="711215" y="805587"/>
                  </a:lnTo>
                  <a:lnTo>
                    <a:pt x="725283" y="806270"/>
                  </a:lnTo>
                  <a:lnTo>
                    <a:pt x="739351" y="807181"/>
                  </a:lnTo>
                  <a:lnTo>
                    <a:pt x="753646" y="807636"/>
                  </a:lnTo>
                  <a:lnTo>
                    <a:pt x="768168" y="808092"/>
                  </a:lnTo>
                  <a:lnTo>
                    <a:pt x="782916" y="808319"/>
                  </a:lnTo>
                  <a:lnTo>
                    <a:pt x="797665" y="808319"/>
                  </a:lnTo>
                  <a:lnTo>
                    <a:pt x="813095" y="808319"/>
                  </a:lnTo>
                  <a:lnTo>
                    <a:pt x="828297" y="808092"/>
                  </a:lnTo>
                  <a:lnTo>
                    <a:pt x="843273" y="807636"/>
                  </a:lnTo>
                  <a:lnTo>
                    <a:pt x="858248" y="806953"/>
                  </a:lnTo>
                  <a:lnTo>
                    <a:pt x="872770" y="806270"/>
                  </a:lnTo>
                  <a:lnTo>
                    <a:pt x="887065" y="805359"/>
                  </a:lnTo>
                  <a:lnTo>
                    <a:pt x="901133" y="804221"/>
                  </a:lnTo>
                  <a:lnTo>
                    <a:pt x="914747" y="803082"/>
                  </a:lnTo>
                  <a:lnTo>
                    <a:pt x="928135" y="801488"/>
                  </a:lnTo>
                  <a:lnTo>
                    <a:pt x="941522" y="800122"/>
                  </a:lnTo>
                  <a:lnTo>
                    <a:pt x="954229" y="798528"/>
                  </a:lnTo>
                  <a:lnTo>
                    <a:pt x="966708" y="796707"/>
                  </a:lnTo>
                  <a:lnTo>
                    <a:pt x="978734" y="794885"/>
                  </a:lnTo>
                  <a:lnTo>
                    <a:pt x="990533" y="792608"/>
                  </a:lnTo>
                  <a:lnTo>
                    <a:pt x="1001879" y="790559"/>
                  </a:lnTo>
                  <a:lnTo>
                    <a:pt x="1012770" y="788282"/>
                  </a:lnTo>
                  <a:lnTo>
                    <a:pt x="1023207" y="785550"/>
                  </a:lnTo>
                  <a:lnTo>
                    <a:pt x="1033191" y="783273"/>
                  </a:lnTo>
                  <a:lnTo>
                    <a:pt x="1042948" y="780540"/>
                  </a:lnTo>
                  <a:lnTo>
                    <a:pt x="1052024" y="777808"/>
                  </a:lnTo>
                  <a:lnTo>
                    <a:pt x="1060647" y="774848"/>
                  </a:lnTo>
                  <a:lnTo>
                    <a:pt x="1068815" y="771888"/>
                  </a:lnTo>
                  <a:lnTo>
                    <a:pt x="1076303" y="768928"/>
                  </a:lnTo>
                  <a:lnTo>
                    <a:pt x="1083337" y="765967"/>
                  </a:lnTo>
                  <a:lnTo>
                    <a:pt x="1089917" y="762551"/>
                  </a:lnTo>
                  <a:lnTo>
                    <a:pt x="1095817" y="759364"/>
                  </a:lnTo>
                  <a:lnTo>
                    <a:pt x="1101262" y="755948"/>
                  </a:lnTo>
                  <a:lnTo>
                    <a:pt x="1105800" y="752533"/>
                  </a:lnTo>
                  <a:lnTo>
                    <a:pt x="1110112" y="748890"/>
                  </a:lnTo>
                  <a:lnTo>
                    <a:pt x="1113515" y="745474"/>
                  </a:lnTo>
                  <a:lnTo>
                    <a:pt x="1116465" y="741603"/>
                  </a:lnTo>
                  <a:lnTo>
                    <a:pt x="1117599" y="739782"/>
                  </a:lnTo>
                  <a:lnTo>
                    <a:pt x="1118507" y="738188"/>
                  </a:lnTo>
                  <a:close/>
                  <a:moveTo>
                    <a:pt x="1636943" y="717550"/>
                  </a:moveTo>
                  <a:lnTo>
                    <a:pt x="1638302" y="720264"/>
                  </a:lnTo>
                  <a:lnTo>
                    <a:pt x="1639208" y="722978"/>
                  </a:lnTo>
                  <a:lnTo>
                    <a:pt x="1639662" y="725692"/>
                  </a:lnTo>
                  <a:lnTo>
                    <a:pt x="1639888" y="728633"/>
                  </a:lnTo>
                  <a:lnTo>
                    <a:pt x="1639888" y="808023"/>
                  </a:lnTo>
                  <a:lnTo>
                    <a:pt x="1639888" y="810059"/>
                  </a:lnTo>
                  <a:lnTo>
                    <a:pt x="1639435" y="812094"/>
                  </a:lnTo>
                  <a:lnTo>
                    <a:pt x="1638982" y="814130"/>
                  </a:lnTo>
                  <a:lnTo>
                    <a:pt x="1638302" y="815940"/>
                  </a:lnTo>
                  <a:lnTo>
                    <a:pt x="1637396" y="818201"/>
                  </a:lnTo>
                  <a:lnTo>
                    <a:pt x="1636263" y="820011"/>
                  </a:lnTo>
                  <a:lnTo>
                    <a:pt x="1634904" y="822047"/>
                  </a:lnTo>
                  <a:lnTo>
                    <a:pt x="1633318" y="823856"/>
                  </a:lnTo>
                  <a:lnTo>
                    <a:pt x="1631732" y="825892"/>
                  </a:lnTo>
                  <a:lnTo>
                    <a:pt x="1629919" y="827927"/>
                  </a:lnTo>
                  <a:lnTo>
                    <a:pt x="1625388" y="831772"/>
                  </a:lnTo>
                  <a:lnTo>
                    <a:pt x="1620176" y="835391"/>
                  </a:lnTo>
                  <a:lnTo>
                    <a:pt x="1614739" y="839010"/>
                  </a:lnTo>
                  <a:lnTo>
                    <a:pt x="1608168" y="842403"/>
                  </a:lnTo>
                  <a:lnTo>
                    <a:pt x="1600918" y="845796"/>
                  </a:lnTo>
                  <a:lnTo>
                    <a:pt x="1593215" y="849188"/>
                  </a:lnTo>
                  <a:lnTo>
                    <a:pt x="1584831" y="852355"/>
                  </a:lnTo>
                  <a:lnTo>
                    <a:pt x="1575769" y="855522"/>
                  </a:lnTo>
                  <a:lnTo>
                    <a:pt x="1566253" y="858462"/>
                  </a:lnTo>
                  <a:lnTo>
                    <a:pt x="1556057" y="861628"/>
                  </a:lnTo>
                  <a:lnTo>
                    <a:pt x="1545408" y="864343"/>
                  </a:lnTo>
                  <a:lnTo>
                    <a:pt x="1534306" y="866831"/>
                  </a:lnTo>
                  <a:lnTo>
                    <a:pt x="1522524" y="869545"/>
                  </a:lnTo>
                  <a:lnTo>
                    <a:pt x="1510290" y="871807"/>
                  </a:lnTo>
                  <a:lnTo>
                    <a:pt x="1497602" y="873842"/>
                  </a:lnTo>
                  <a:lnTo>
                    <a:pt x="1484461" y="876104"/>
                  </a:lnTo>
                  <a:lnTo>
                    <a:pt x="1470866" y="877914"/>
                  </a:lnTo>
                  <a:lnTo>
                    <a:pt x="1457045" y="879723"/>
                  </a:lnTo>
                  <a:lnTo>
                    <a:pt x="1442998" y="881306"/>
                  </a:lnTo>
                  <a:lnTo>
                    <a:pt x="1428271" y="882663"/>
                  </a:lnTo>
                  <a:lnTo>
                    <a:pt x="1413317" y="884021"/>
                  </a:lnTo>
                  <a:lnTo>
                    <a:pt x="1397684" y="885151"/>
                  </a:lnTo>
                  <a:lnTo>
                    <a:pt x="1382050" y="885830"/>
                  </a:lnTo>
                  <a:lnTo>
                    <a:pt x="1366191" y="886509"/>
                  </a:lnTo>
                  <a:lnTo>
                    <a:pt x="1350104" y="887187"/>
                  </a:lnTo>
                  <a:lnTo>
                    <a:pt x="1333791" y="887413"/>
                  </a:lnTo>
                  <a:lnTo>
                    <a:pt x="1317251" y="887413"/>
                  </a:lnTo>
                  <a:lnTo>
                    <a:pt x="1296180" y="887413"/>
                  </a:lnTo>
                  <a:lnTo>
                    <a:pt x="1275562" y="886961"/>
                  </a:lnTo>
                  <a:lnTo>
                    <a:pt x="1255397" y="886056"/>
                  </a:lnTo>
                  <a:lnTo>
                    <a:pt x="1235686" y="884925"/>
                  </a:lnTo>
                  <a:lnTo>
                    <a:pt x="1216427" y="883568"/>
                  </a:lnTo>
                  <a:lnTo>
                    <a:pt x="1197622" y="881759"/>
                  </a:lnTo>
                  <a:lnTo>
                    <a:pt x="1179496" y="879949"/>
                  </a:lnTo>
                  <a:lnTo>
                    <a:pt x="1162050" y="877687"/>
                  </a:lnTo>
                  <a:lnTo>
                    <a:pt x="1162050" y="776358"/>
                  </a:lnTo>
                  <a:lnTo>
                    <a:pt x="1179496" y="778620"/>
                  </a:lnTo>
                  <a:lnTo>
                    <a:pt x="1197622" y="780655"/>
                  </a:lnTo>
                  <a:lnTo>
                    <a:pt x="1216427" y="782238"/>
                  </a:lnTo>
                  <a:lnTo>
                    <a:pt x="1235686" y="783596"/>
                  </a:lnTo>
                  <a:lnTo>
                    <a:pt x="1255397" y="784726"/>
                  </a:lnTo>
                  <a:lnTo>
                    <a:pt x="1275562" y="785631"/>
                  </a:lnTo>
                  <a:lnTo>
                    <a:pt x="1296180" y="786084"/>
                  </a:lnTo>
                  <a:lnTo>
                    <a:pt x="1317251" y="786310"/>
                  </a:lnTo>
                  <a:lnTo>
                    <a:pt x="1332431" y="786084"/>
                  </a:lnTo>
                  <a:lnTo>
                    <a:pt x="1347612" y="785857"/>
                  </a:lnTo>
                  <a:lnTo>
                    <a:pt x="1362339" y="785405"/>
                  </a:lnTo>
                  <a:lnTo>
                    <a:pt x="1377066" y="784953"/>
                  </a:lnTo>
                  <a:lnTo>
                    <a:pt x="1391340" y="784048"/>
                  </a:lnTo>
                  <a:lnTo>
                    <a:pt x="1405387" y="783369"/>
                  </a:lnTo>
                  <a:lnTo>
                    <a:pt x="1419208" y="782238"/>
                  </a:lnTo>
                  <a:lnTo>
                    <a:pt x="1433029" y="781108"/>
                  </a:lnTo>
                  <a:lnTo>
                    <a:pt x="1446397" y="779524"/>
                  </a:lnTo>
                  <a:lnTo>
                    <a:pt x="1459311" y="778167"/>
                  </a:lnTo>
                  <a:lnTo>
                    <a:pt x="1471999" y="776584"/>
                  </a:lnTo>
                  <a:lnTo>
                    <a:pt x="1484461" y="774774"/>
                  </a:lnTo>
                  <a:lnTo>
                    <a:pt x="1496469" y="772965"/>
                  </a:lnTo>
                  <a:lnTo>
                    <a:pt x="1508024" y="770703"/>
                  </a:lnTo>
                  <a:lnTo>
                    <a:pt x="1519352" y="768667"/>
                  </a:lnTo>
                  <a:lnTo>
                    <a:pt x="1530228" y="766631"/>
                  </a:lnTo>
                  <a:lnTo>
                    <a:pt x="1540650" y="764143"/>
                  </a:lnTo>
                  <a:lnTo>
                    <a:pt x="1550619" y="761655"/>
                  </a:lnTo>
                  <a:lnTo>
                    <a:pt x="1560135" y="759167"/>
                  </a:lnTo>
                  <a:lnTo>
                    <a:pt x="1569425" y="756227"/>
                  </a:lnTo>
                  <a:lnTo>
                    <a:pt x="1578034" y="753513"/>
                  </a:lnTo>
                  <a:lnTo>
                    <a:pt x="1586191" y="750799"/>
                  </a:lnTo>
                  <a:lnTo>
                    <a:pt x="1593668" y="747632"/>
                  </a:lnTo>
                  <a:lnTo>
                    <a:pt x="1600918" y="744692"/>
                  </a:lnTo>
                  <a:lnTo>
                    <a:pt x="1607489" y="741525"/>
                  </a:lnTo>
                  <a:lnTo>
                    <a:pt x="1613379" y="738359"/>
                  </a:lnTo>
                  <a:lnTo>
                    <a:pt x="1618817" y="734966"/>
                  </a:lnTo>
                  <a:lnTo>
                    <a:pt x="1623575" y="731799"/>
                  </a:lnTo>
                  <a:lnTo>
                    <a:pt x="1628106" y="728407"/>
                  </a:lnTo>
                  <a:lnTo>
                    <a:pt x="1631505" y="724788"/>
                  </a:lnTo>
                  <a:lnTo>
                    <a:pt x="1634450" y="721395"/>
                  </a:lnTo>
                  <a:lnTo>
                    <a:pt x="1635810" y="719359"/>
                  </a:lnTo>
                  <a:lnTo>
                    <a:pt x="1636943" y="717550"/>
                  </a:lnTo>
                  <a:close/>
                  <a:moveTo>
                    <a:pt x="475117" y="612775"/>
                  </a:moveTo>
                  <a:lnTo>
                    <a:pt x="475570" y="614819"/>
                  </a:lnTo>
                  <a:lnTo>
                    <a:pt x="476251" y="616635"/>
                  </a:lnTo>
                  <a:lnTo>
                    <a:pt x="476931" y="618906"/>
                  </a:lnTo>
                  <a:lnTo>
                    <a:pt x="478292" y="620723"/>
                  </a:lnTo>
                  <a:lnTo>
                    <a:pt x="479426" y="622540"/>
                  </a:lnTo>
                  <a:lnTo>
                    <a:pt x="480786" y="624357"/>
                  </a:lnTo>
                  <a:lnTo>
                    <a:pt x="482374" y="626401"/>
                  </a:lnTo>
                  <a:lnTo>
                    <a:pt x="483961" y="628218"/>
                  </a:lnTo>
                  <a:lnTo>
                    <a:pt x="488270" y="631851"/>
                  </a:lnTo>
                  <a:lnTo>
                    <a:pt x="493033" y="635712"/>
                  </a:lnTo>
                  <a:lnTo>
                    <a:pt x="498249" y="639119"/>
                  </a:lnTo>
                  <a:lnTo>
                    <a:pt x="504372" y="642752"/>
                  </a:lnTo>
                  <a:lnTo>
                    <a:pt x="511176" y="645932"/>
                  </a:lnTo>
                  <a:lnTo>
                    <a:pt x="518433" y="649338"/>
                  </a:lnTo>
                  <a:lnTo>
                    <a:pt x="526370" y="652517"/>
                  </a:lnTo>
                  <a:lnTo>
                    <a:pt x="534761" y="655697"/>
                  </a:lnTo>
                  <a:lnTo>
                    <a:pt x="543833" y="658649"/>
                  </a:lnTo>
                  <a:lnTo>
                    <a:pt x="553585" y="661374"/>
                  </a:lnTo>
                  <a:lnTo>
                    <a:pt x="563563" y="664327"/>
                  </a:lnTo>
                  <a:lnTo>
                    <a:pt x="574222" y="666825"/>
                  </a:lnTo>
                  <a:lnTo>
                    <a:pt x="585335" y="669550"/>
                  </a:lnTo>
                  <a:lnTo>
                    <a:pt x="597128" y="671821"/>
                  </a:lnTo>
                  <a:lnTo>
                    <a:pt x="608920" y="674092"/>
                  </a:lnTo>
                  <a:lnTo>
                    <a:pt x="621620" y="676136"/>
                  </a:lnTo>
                  <a:lnTo>
                    <a:pt x="634547" y="678180"/>
                  </a:lnTo>
                  <a:lnTo>
                    <a:pt x="647474" y="679997"/>
                  </a:lnTo>
                  <a:lnTo>
                    <a:pt x="661308" y="681586"/>
                  </a:lnTo>
                  <a:lnTo>
                    <a:pt x="675369" y="682949"/>
                  </a:lnTo>
                  <a:lnTo>
                    <a:pt x="689656" y="684539"/>
                  </a:lnTo>
                  <a:lnTo>
                    <a:pt x="704397" y="685674"/>
                  </a:lnTo>
                  <a:lnTo>
                    <a:pt x="719138" y="686810"/>
                  </a:lnTo>
                  <a:lnTo>
                    <a:pt x="734560" y="687491"/>
                  </a:lnTo>
                  <a:lnTo>
                    <a:pt x="749981" y="688172"/>
                  </a:lnTo>
                  <a:lnTo>
                    <a:pt x="765629" y="688627"/>
                  </a:lnTo>
                  <a:lnTo>
                    <a:pt x="781504" y="688854"/>
                  </a:lnTo>
                  <a:lnTo>
                    <a:pt x="797833" y="689081"/>
                  </a:lnTo>
                  <a:lnTo>
                    <a:pt x="814162" y="688854"/>
                  </a:lnTo>
                  <a:lnTo>
                    <a:pt x="830037" y="688627"/>
                  </a:lnTo>
                  <a:lnTo>
                    <a:pt x="845685" y="688172"/>
                  </a:lnTo>
                  <a:lnTo>
                    <a:pt x="861106" y="687491"/>
                  </a:lnTo>
                  <a:lnTo>
                    <a:pt x="876301" y="686810"/>
                  </a:lnTo>
                  <a:lnTo>
                    <a:pt x="891269" y="685674"/>
                  </a:lnTo>
                  <a:lnTo>
                    <a:pt x="906010" y="684539"/>
                  </a:lnTo>
                  <a:lnTo>
                    <a:pt x="920297" y="682949"/>
                  </a:lnTo>
                  <a:lnTo>
                    <a:pt x="934358" y="681586"/>
                  </a:lnTo>
                  <a:lnTo>
                    <a:pt x="947965" y="679997"/>
                  </a:lnTo>
                  <a:lnTo>
                    <a:pt x="961346" y="678180"/>
                  </a:lnTo>
                  <a:lnTo>
                    <a:pt x="974046" y="676136"/>
                  </a:lnTo>
                  <a:lnTo>
                    <a:pt x="986519" y="674092"/>
                  </a:lnTo>
                  <a:lnTo>
                    <a:pt x="998765" y="671821"/>
                  </a:lnTo>
                  <a:lnTo>
                    <a:pt x="1010105" y="669550"/>
                  </a:lnTo>
                  <a:lnTo>
                    <a:pt x="1021444" y="666825"/>
                  </a:lnTo>
                  <a:lnTo>
                    <a:pt x="1031876" y="664327"/>
                  </a:lnTo>
                  <a:lnTo>
                    <a:pt x="1042308" y="661374"/>
                  </a:lnTo>
                  <a:lnTo>
                    <a:pt x="1051833" y="658649"/>
                  </a:lnTo>
                  <a:lnTo>
                    <a:pt x="1060905" y="655697"/>
                  </a:lnTo>
                  <a:lnTo>
                    <a:pt x="1069296" y="652517"/>
                  </a:lnTo>
                  <a:lnTo>
                    <a:pt x="1077233" y="649338"/>
                  </a:lnTo>
                  <a:lnTo>
                    <a:pt x="1084490" y="645932"/>
                  </a:lnTo>
                  <a:lnTo>
                    <a:pt x="1091294" y="642752"/>
                  </a:lnTo>
                  <a:lnTo>
                    <a:pt x="1097417" y="639119"/>
                  </a:lnTo>
                  <a:lnTo>
                    <a:pt x="1102860" y="635712"/>
                  </a:lnTo>
                  <a:lnTo>
                    <a:pt x="1107396" y="631851"/>
                  </a:lnTo>
                  <a:lnTo>
                    <a:pt x="1111705" y="628218"/>
                  </a:lnTo>
                  <a:lnTo>
                    <a:pt x="1113292" y="626401"/>
                  </a:lnTo>
                  <a:lnTo>
                    <a:pt x="1114880" y="624357"/>
                  </a:lnTo>
                  <a:lnTo>
                    <a:pt x="1116467" y="622540"/>
                  </a:lnTo>
                  <a:lnTo>
                    <a:pt x="1117601" y="620723"/>
                  </a:lnTo>
                  <a:lnTo>
                    <a:pt x="1118735" y="618906"/>
                  </a:lnTo>
                  <a:lnTo>
                    <a:pt x="1119415" y="616635"/>
                  </a:lnTo>
                  <a:lnTo>
                    <a:pt x="1120096" y="614819"/>
                  </a:lnTo>
                  <a:lnTo>
                    <a:pt x="1120549" y="612775"/>
                  </a:lnTo>
                  <a:lnTo>
                    <a:pt x="1120776" y="614592"/>
                  </a:lnTo>
                  <a:lnTo>
                    <a:pt x="1120776" y="616408"/>
                  </a:lnTo>
                  <a:lnTo>
                    <a:pt x="1120776" y="696348"/>
                  </a:lnTo>
                  <a:lnTo>
                    <a:pt x="1120776" y="698392"/>
                  </a:lnTo>
                  <a:lnTo>
                    <a:pt x="1120549" y="700436"/>
                  </a:lnTo>
                  <a:lnTo>
                    <a:pt x="1119869" y="702480"/>
                  </a:lnTo>
                  <a:lnTo>
                    <a:pt x="1119189" y="704524"/>
                  </a:lnTo>
                  <a:lnTo>
                    <a:pt x="1118282" y="706568"/>
                  </a:lnTo>
                  <a:lnTo>
                    <a:pt x="1117374" y="708612"/>
                  </a:lnTo>
                  <a:lnTo>
                    <a:pt x="1116014" y="710428"/>
                  </a:lnTo>
                  <a:lnTo>
                    <a:pt x="1114199" y="712472"/>
                  </a:lnTo>
                  <a:lnTo>
                    <a:pt x="1112612" y="714516"/>
                  </a:lnTo>
                  <a:lnTo>
                    <a:pt x="1110798" y="716333"/>
                  </a:lnTo>
                  <a:lnTo>
                    <a:pt x="1106262" y="719967"/>
                  </a:lnTo>
                  <a:lnTo>
                    <a:pt x="1101499" y="723827"/>
                  </a:lnTo>
                  <a:lnTo>
                    <a:pt x="1095603" y="727461"/>
                  </a:lnTo>
                  <a:lnTo>
                    <a:pt x="1089026" y="731095"/>
                  </a:lnTo>
                  <a:lnTo>
                    <a:pt x="1081996" y="734274"/>
                  </a:lnTo>
                  <a:lnTo>
                    <a:pt x="1074285" y="737908"/>
                  </a:lnTo>
                  <a:lnTo>
                    <a:pt x="1065894" y="740860"/>
                  </a:lnTo>
                  <a:lnTo>
                    <a:pt x="1056823" y="744266"/>
                  </a:lnTo>
                  <a:lnTo>
                    <a:pt x="1047071" y="747219"/>
                  </a:lnTo>
                  <a:lnTo>
                    <a:pt x="1037092" y="749944"/>
                  </a:lnTo>
                  <a:lnTo>
                    <a:pt x="1026206" y="752896"/>
                  </a:lnTo>
                  <a:lnTo>
                    <a:pt x="1015094" y="755394"/>
                  </a:lnTo>
                  <a:lnTo>
                    <a:pt x="1003301" y="757893"/>
                  </a:lnTo>
                  <a:lnTo>
                    <a:pt x="991281" y="760391"/>
                  </a:lnTo>
                  <a:lnTo>
                    <a:pt x="978581" y="762435"/>
                  </a:lnTo>
                  <a:lnTo>
                    <a:pt x="965428" y="764478"/>
                  </a:lnTo>
                  <a:lnTo>
                    <a:pt x="951821" y="766749"/>
                  </a:lnTo>
                  <a:lnTo>
                    <a:pt x="937987" y="768340"/>
                  </a:lnTo>
                  <a:lnTo>
                    <a:pt x="923699" y="769929"/>
                  </a:lnTo>
                  <a:lnTo>
                    <a:pt x="908958" y="771292"/>
                  </a:lnTo>
                  <a:lnTo>
                    <a:pt x="893990" y="772428"/>
                  </a:lnTo>
                  <a:lnTo>
                    <a:pt x="878796" y="773790"/>
                  </a:lnTo>
                  <a:lnTo>
                    <a:pt x="862921" y="774699"/>
                  </a:lnTo>
                  <a:lnTo>
                    <a:pt x="847046" y="775380"/>
                  </a:lnTo>
                  <a:lnTo>
                    <a:pt x="830944" y="775834"/>
                  </a:lnTo>
                  <a:lnTo>
                    <a:pt x="814615" y="776061"/>
                  </a:lnTo>
                  <a:lnTo>
                    <a:pt x="797833" y="776288"/>
                  </a:lnTo>
                  <a:lnTo>
                    <a:pt x="775154" y="776061"/>
                  </a:lnTo>
                  <a:lnTo>
                    <a:pt x="752929" y="775380"/>
                  </a:lnTo>
                  <a:lnTo>
                    <a:pt x="731158" y="774471"/>
                  </a:lnTo>
                  <a:lnTo>
                    <a:pt x="709840" y="773336"/>
                  </a:lnTo>
                  <a:lnTo>
                    <a:pt x="688976" y="771519"/>
                  </a:lnTo>
                  <a:lnTo>
                    <a:pt x="668792" y="769475"/>
                  </a:lnTo>
                  <a:lnTo>
                    <a:pt x="649515" y="767431"/>
                  </a:lnTo>
                  <a:lnTo>
                    <a:pt x="630919" y="764706"/>
                  </a:lnTo>
                  <a:lnTo>
                    <a:pt x="620260" y="760845"/>
                  </a:lnTo>
                  <a:lnTo>
                    <a:pt x="608694" y="757211"/>
                  </a:lnTo>
                  <a:lnTo>
                    <a:pt x="596447" y="753805"/>
                  </a:lnTo>
                  <a:lnTo>
                    <a:pt x="583747" y="750398"/>
                  </a:lnTo>
                  <a:lnTo>
                    <a:pt x="569913" y="747219"/>
                  </a:lnTo>
                  <a:lnTo>
                    <a:pt x="555626" y="744494"/>
                  </a:lnTo>
                  <a:lnTo>
                    <a:pt x="540658" y="741541"/>
                  </a:lnTo>
                  <a:lnTo>
                    <a:pt x="525236" y="739043"/>
                  </a:lnTo>
                  <a:lnTo>
                    <a:pt x="519340" y="736772"/>
                  </a:lnTo>
                  <a:lnTo>
                    <a:pt x="513670" y="734274"/>
                  </a:lnTo>
                  <a:lnTo>
                    <a:pt x="508681" y="732003"/>
                  </a:lnTo>
                  <a:lnTo>
                    <a:pt x="503919" y="729505"/>
                  </a:lnTo>
                  <a:lnTo>
                    <a:pt x="499156" y="726780"/>
                  </a:lnTo>
                  <a:lnTo>
                    <a:pt x="495301" y="724282"/>
                  </a:lnTo>
                  <a:lnTo>
                    <a:pt x="491445" y="721783"/>
                  </a:lnTo>
                  <a:lnTo>
                    <a:pt x="488043" y="719058"/>
                  </a:lnTo>
                  <a:lnTo>
                    <a:pt x="484868" y="716333"/>
                  </a:lnTo>
                  <a:lnTo>
                    <a:pt x="482374" y="713381"/>
                  </a:lnTo>
                  <a:lnTo>
                    <a:pt x="480106" y="710655"/>
                  </a:lnTo>
                  <a:lnTo>
                    <a:pt x="478292" y="707930"/>
                  </a:lnTo>
                  <a:lnTo>
                    <a:pt x="476704" y="704978"/>
                  </a:lnTo>
                  <a:lnTo>
                    <a:pt x="475570" y="702253"/>
                  </a:lnTo>
                  <a:lnTo>
                    <a:pt x="474890" y="699300"/>
                  </a:lnTo>
                  <a:lnTo>
                    <a:pt x="474663" y="696348"/>
                  </a:lnTo>
                  <a:lnTo>
                    <a:pt x="474663" y="616408"/>
                  </a:lnTo>
                  <a:lnTo>
                    <a:pt x="474890" y="614592"/>
                  </a:lnTo>
                  <a:lnTo>
                    <a:pt x="475117" y="612775"/>
                  </a:lnTo>
                  <a:close/>
                  <a:moveTo>
                    <a:pt x="1637622" y="582613"/>
                  </a:moveTo>
                  <a:lnTo>
                    <a:pt x="1638529" y="584890"/>
                  </a:lnTo>
                  <a:lnTo>
                    <a:pt x="1639208" y="587394"/>
                  </a:lnTo>
                  <a:lnTo>
                    <a:pt x="1639662" y="589899"/>
                  </a:lnTo>
                  <a:lnTo>
                    <a:pt x="1639888" y="592176"/>
                  </a:lnTo>
                  <a:lnTo>
                    <a:pt x="1639888" y="672326"/>
                  </a:lnTo>
                  <a:lnTo>
                    <a:pt x="1639888" y="674375"/>
                  </a:lnTo>
                  <a:lnTo>
                    <a:pt x="1639435" y="676652"/>
                  </a:lnTo>
                  <a:lnTo>
                    <a:pt x="1638982" y="678474"/>
                  </a:lnTo>
                  <a:lnTo>
                    <a:pt x="1638302" y="680523"/>
                  </a:lnTo>
                  <a:lnTo>
                    <a:pt x="1637396" y="682345"/>
                  </a:lnTo>
                  <a:lnTo>
                    <a:pt x="1636263" y="684622"/>
                  </a:lnTo>
                  <a:lnTo>
                    <a:pt x="1634904" y="686443"/>
                  </a:lnTo>
                  <a:lnTo>
                    <a:pt x="1633318" y="688493"/>
                  </a:lnTo>
                  <a:lnTo>
                    <a:pt x="1631732" y="690314"/>
                  </a:lnTo>
                  <a:lnTo>
                    <a:pt x="1629919" y="692363"/>
                  </a:lnTo>
                  <a:lnTo>
                    <a:pt x="1625388" y="696007"/>
                  </a:lnTo>
                  <a:lnTo>
                    <a:pt x="1620176" y="699877"/>
                  </a:lnTo>
                  <a:lnTo>
                    <a:pt x="1614739" y="703521"/>
                  </a:lnTo>
                  <a:lnTo>
                    <a:pt x="1608168" y="707164"/>
                  </a:lnTo>
                  <a:lnTo>
                    <a:pt x="1600918" y="710352"/>
                  </a:lnTo>
                  <a:lnTo>
                    <a:pt x="1593215" y="713995"/>
                  </a:lnTo>
                  <a:lnTo>
                    <a:pt x="1584831" y="717183"/>
                  </a:lnTo>
                  <a:lnTo>
                    <a:pt x="1575769" y="720370"/>
                  </a:lnTo>
                  <a:lnTo>
                    <a:pt x="1566253" y="723330"/>
                  </a:lnTo>
                  <a:lnTo>
                    <a:pt x="1556057" y="726063"/>
                  </a:lnTo>
                  <a:lnTo>
                    <a:pt x="1545408" y="729023"/>
                  </a:lnTo>
                  <a:lnTo>
                    <a:pt x="1534306" y="731528"/>
                  </a:lnTo>
                  <a:lnTo>
                    <a:pt x="1522524" y="734032"/>
                  </a:lnTo>
                  <a:lnTo>
                    <a:pt x="1510290" y="736537"/>
                  </a:lnTo>
                  <a:lnTo>
                    <a:pt x="1497602" y="738814"/>
                  </a:lnTo>
                  <a:lnTo>
                    <a:pt x="1484461" y="740863"/>
                  </a:lnTo>
                  <a:lnTo>
                    <a:pt x="1470866" y="742912"/>
                  </a:lnTo>
                  <a:lnTo>
                    <a:pt x="1457045" y="744506"/>
                  </a:lnTo>
                  <a:lnTo>
                    <a:pt x="1442998" y="746100"/>
                  </a:lnTo>
                  <a:lnTo>
                    <a:pt x="1428271" y="747466"/>
                  </a:lnTo>
                  <a:lnTo>
                    <a:pt x="1413317" y="748833"/>
                  </a:lnTo>
                  <a:lnTo>
                    <a:pt x="1397684" y="749743"/>
                  </a:lnTo>
                  <a:lnTo>
                    <a:pt x="1382050" y="750882"/>
                  </a:lnTo>
                  <a:lnTo>
                    <a:pt x="1366191" y="751565"/>
                  </a:lnTo>
                  <a:lnTo>
                    <a:pt x="1350104" y="752020"/>
                  </a:lnTo>
                  <a:lnTo>
                    <a:pt x="1333791" y="752248"/>
                  </a:lnTo>
                  <a:lnTo>
                    <a:pt x="1317251" y="752476"/>
                  </a:lnTo>
                  <a:lnTo>
                    <a:pt x="1296180" y="752248"/>
                  </a:lnTo>
                  <a:lnTo>
                    <a:pt x="1275562" y="751793"/>
                  </a:lnTo>
                  <a:lnTo>
                    <a:pt x="1255397" y="751110"/>
                  </a:lnTo>
                  <a:lnTo>
                    <a:pt x="1235686" y="749743"/>
                  </a:lnTo>
                  <a:lnTo>
                    <a:pt x="1216427" y="748377"/>
                  </a:lnTo>
                  <a:lnTo>
                    <a:pt x="1197622" y="746783"/>
                  </a:lnTo>
                  <a:lnTo>
                    <a:pt x="1179496" y="744734"/>
                  </a:lnTo>
                  <a:lnTo>
                    <a:pt x="1162050" y="742685"/>
                  </a:lnTo>
                  <a:lnTo>
                    <a:pt x="1162050" y="642953"/>
                  </a:lnTo>
                  <a:lnTo>
                    <a:pt x="1179496" y="645230"/>
                  </a:lnTo>
                  <a:lnTo>
                    <a:pt x="1197622" y="647279"/>
                  </a:lnTo>
                  <a:lnTo>
                    <a:pt x="1216427" y="648873"/>
                  </a:lnTo>
                  <a:lnTo>
                    <a:pt x="1235686" y="650239"/>
                  </a:lnTo>
                  <a:lnTo>
                    <a:pt x="1255397" y="651378"/>
                  </a:lnTo>
                  <a:lnTo>
                    <a:pt x="1275562" y="652288"/>
                  </a:lnTo>
                  <a:lnTo>
                    <a:pt x="1296180" y="652744"/>
                  </a:lnTo>
                  <a:lnTo>
                    <a:pt x="1317251" y="652744"/>
                  </a:lnTo>
                  <a:lnTo>
                    <a:pt x="1332658" y="652744"/>
                  </a:lnTo>
                  <a:lnTo>
                    <a:pt x="1347838" y="652516"/>
                  </a:lnTo>
                  <a:lnTo>
                    <a:pt x="1362792" y="652061"/>
                  </a:lnTo>
                  <a:lnTo>
                    <a:pt x="1377519" y="651378"/>
                  </a:lnTo>
                  <a:lnTo>
                    <a:pt x="1392020" y="650695"/>
                  </a:lnTo>
                  <a:lnTo>
                    <a:pt x="1406520" y="649784"/>
                  </a:lnTo>
                  <a:lnTo>
                    <a:pt x="1420568" y="648873"/>
                  </a:lnTo>
                  <a:lnTo>
                    <a:pt x="1433935" y="647507"/>
                  </a:lnTo>
                  <a:lnTo>
                    <a:pt x="1447529" y="646141"/>
                  </a:lnTo>
                  <a:lnTo>
                    <a:pt x="1460671" y="644547"/>
                  </a:lnTo>
                  <a:lnTo>
                    <a:pt x="1473585" y="642953"/>
                  </a:lnTo>
                  <a:lnTo>
                    <a:pt x="1485820" y="641131"/>
                  </a:lnTo>
                  <a:lnTo>
                    <a:pt x="1498055" y="639310"/>
                  </a:lnTo>
                  <a:lnTo>
                    <a:pt x="1509836" y="637033"/>
                  </a:lnTo>
                  <a:lnTo>
                    <a:pt x="1520938" y="634983"/>
                  </a:lnTo>
                  <a:lnTo>
                    <a:pt x="1532040" y="632706"/>
                  </a:lnTo>
                  <a:lnTo>
                    <a:pt x="1542463" y="630202"/>
                  </a:lnTo>
                  <a:lnTo>
                    <a:pt x="1552432" y="627697"/>
                  </a:lnTo>
                  <a:lnTo>
                    <a:pt x="1562174" y="624965"/>
                  </a:lnTo>
                  <a:lnTo>
                    <a:pt x="1571237" y="622232"/>
                  </a:lnTo>
                  <a:lnTo>
                    <a:pt x="1579847" y="619500"/>
                  </a:lnTo>
                  <a:lnTo>
                    <a:pt x="1587777" y="616540"/>
                  </a:lnTo>
                  <a:lnTo>
                    <a:pt x="1595480" y="613352"/>
                  </a:lnTo>
                  <a:lnTo>
                    <a:pt x="1602504" y="610392"/>
                  </a:lnTo>
                  <a:lnTo>
                    <a:pt x="1609075" y="606976"/>
                  </a:lnTo>
                  <a:lnTo>
                    <a:pt x="1614965" y="603789"/>
                  </a:lnTo>
                  <a:lnTo>
                    <a:pt x="1620176" y="600373"/>
                  </a:lnTo>
                  <a:lnTo>
                    <a:pt x="1624934" y="596958"/>
                  </a:lnTo>
                  <a:lnTo>
                    <a:pt x="1629239" y="593315"/>
                  </a:lnTo>
                  <a:lnTo>
                    <a:pt x="1632411" y="589899"/>
                  </a:lnTo>
                  <a:lnTo>
                    <a:pt x="1635357" y="586256"/>
                  </a:lnTo>
                  <a:lnTo>
                    <a:pt x="1636490" y="584434"/>
                  </a:lnTo>
                  <a:lnTo>
                    <a:pt x="1637622" y="582613"/>
                  </a:lnTo>
                  <a:close/>
                  <a:moveTo>
                    <a:pt x="1639435" y="457200"/>
                  </a:moveTo>
                  <a:lnTo>
                    <a:pt x="1639888" y="458792"/>
                  </a:lnTo>
                  <a:lnTo>
                    <a:pt x="1639888" y="460838"/>
                  </a:lnTo>
                  <a:lnTo>
                    <a:pt x="1639888" y="540662"/>
                  </a:lnTo>
                  <a:lnTo>
                    <a:pt x="1639888" y="542936"/>
                  </a:lnTo>
                  <a:lnTo>
                    <a:pt x="1639435" y="544983"/>
                  </a:lnTo>
                  <a:lnTo>
                    <a:pt x="1638982" y="546802"/>
                  </a:lnTo>
                  <a:lnTo>
                    <a:pt x="1638302" y="548849"/>
                  </a:lnTo>
                  <a:lnTo>
                    <a:pt x="1637396" y="550896"/>
                  </a:lnTo>
                  <a:lnTo>
                    <a:pt x="1636263" y="552942"/>
                  </a:lnTo>
                  <a:lnTo>
                    <a:pt x="1634904" y="554762"/>
                  </a:lnTo>
                  <a:lnTo>
                    <a:pt x="1633318" y="556809"/>
                  </a:lnTo>
                  <a:lnTo>
                    <a:pt x="1631732" y="558855"/>
                  </a:lnTo>
                  <a:lnTo>
                    <a:pt x="1629919" y="560675"/>
                  </a:lnTo>
                  <a:lnTo>
                    <a:pt x="1625388" y="564313"/>
                  </a:lnTo>
                  <a:lnTo>
                    <a:pt x="1620176" y="568179"/>
                  </a:lnTo>
                  <a:lnTo>
                    <a:pt x="1614739" y="571818"/>
                  </a:lnTo>
                  <a:lnTo>
                    <a:pt x="1608168" y="575457"/>
                  </a:lnTo>
                  <a:lnTo>
                    <a:pt x="1600918" y="578868"/>
                  </a:lnTo>
                  <a:lnTo>
                    <a:pt x="1593215" y="582279"/>
                  </a:lnTo>
                  <a:lnTo>
                    <a:pt x="1584831" y="585463"/>
                  </a:lnTo>
                  <a:lnTo>
                    <a:pt x="1575769" y="588647"/>
                  </a:lnTo>
                  <a:lnTo>
                    <a:pt x="1566253" y="591603"/>
                  </a:lnTo>
                  <a:lnTo>
                    <a:pt x="1556057" y="594560"/>
                  </a:lnTo>
                  <a:lnTo>
                    <a:pt x="1545408" y="597289"/>
                  </a:lnTo>
                  <a:lnTo>
                    <a:pt x="1534306" y="599790"/>
                  </a:lnTo>
                  <a:lnTo>
                    <a:pt x="1522524" y="602519"/>
                  </a:lnTo>
                  <a:lnTo>
                    <a:pt x="1510290" y="604794"/>
                  </a:lnTo>
                  <a:lnTo>
                    <a:pt x="1497602" y="607068"/>
                  </a:lnTo>
                  <a:lnTo>
                    <a:pt x="1484461" y="609114"/>
                  </a:lnTo>
                  <a:lnTo>
                    <a:pt x="1470866" y="611161"/>
                  </a:lnTo>
                  <a:lnTo>
                    <a:pt x="1457045" y="612753"/>
                  </a:lnTo>
                  <a:lnTo>
                    <a:pt x="1442998" y="614345"/>
                  </a:lnTo>
                  <a:lnTo>
                    <a:pt x="1428271" y="615710"/>
                  </a:lnTo>
                  <a:lnTo>
                    <a:pt x="1413317" y="617301"/>
                  </a:lnTo>
                  <a:lnTo>
                    <a:pt x="1397684" y="618211"/>
                  </a:lnTo>
                  <a:lnTo>
                    <a:pt x="1382050" y="619121"/>
                  </a:lnTo>
                  <a:lnTo>
                    <a:pt x="1366191" y="619803"/>
                  </a:lnTo>
                  <a:lnTo>
                    <a:pt x="1350104" y="620258"/>
                  </a:lnTo>
                  <a:lnTo>
                    <a:pt x="1333791" y="620713"/>
                  </a:lnTo>
                  <a:lnTo>
                    <a:pt x="1317251" y="620713"/>
                  </a:lnTo>
                  <a:lnTo>
                    <a:pt x="1296180" y="620485"/>
                  </a:lnTo>
                  <a:lnTo>
                    <a:pt x="1275562" y="620031"/>
                  </a:lnTo>
                  <a:lnTo>
                    <a:pt x="1255397" y="619348"/>
                  </a:lnTo>
                  <a:lnTo>
                    <a:pt x="1235686" y="618211"/>
                  </a:lnTo>
                  <a:lnTo>
                    <a:pt x="1216427" y="616847"/>
                  </a:lnTo>
                  <a:lnTo>
                    <a:pt x="1197622" y="615027"/>
                  </a:lnTo>
                  <a:lnTo>
                    <a:pt x="1179496" y="612981"/>
                  </a:lnTo>
                  <a:lnTo>
                    <a:pt x="1162050" y="610934"/>
                  </a:lnTo>
                  <a:lnTo>
                    <a:pt x="1162050" y="523606"/>
                  </a:lnTo>
                  <a:lnTo>
                    <a:pt x="1179496" y="525652"/>
                  </a:lnTo>
                  <a:lnTo>
                    <a:pt x="1197622" y="527927"/>
                  </a:lnTo>
                  <a:lnTo>
                    <a:pt x="1216427" y="529518"/>
                  </a:lnTo>
                  <a:lnTo>
                    <a:pt x="1235686" y="530883"/>
                  </a:lnTo>
                  <a:lnTo>
                    <a:pt x="1255397" y="532020"/>
                  </a:lnTo>
                  <a:lnTo>
                    <a:pt x="1275562" y="532702"/>
                  </a:lnTo>
                  <a:lnTo>
                    <a:pt x="1296180" y="533157"/>
                  </a:lnTo>
                  <a:lnTo>
                    <a:pt x="1317251" y="533385"/>
                  </a:lnTo>
                  <a:lnTo>
                    <a:pt x="1333338" y="533385"/>
                  </a:lnTo>
                  <a:lnTo>
                    <a:pt x="1349198" y="532930"/>
                  </a:lnTo>
                  <a:lnTo>
                    <a:pt x="1365058" y="532475"/>
                  </a:lnTo>
                  <a:lnTo>
                    <a:pt x="1380464" y="531793"/>
                  </a:lnTo>
                  <a:lnTo>
                    <a:pt x="1395645" y="531110"/>
                  </a:lnTo>
                  <a:lnTo>
                    <a:pt x="1410598" y="530201"/>
                  </a:lnTo>
                  <a:lnTo>
                    <a:pt x="1425326" y="528836"/>
                  </a:lnTo>
                  <a:lnTo>
                    <a:pt x="1439599" y="527699"/>
                  </a:lnTo>
                  <a:lnTo>
                    <a:pt x="1453647" y="525880"/>
                  </a:lnTo>
                  <a:lnTo>
                    <a:pt x="1467241" y="524288"/>
                  </a:lnTo>
                  <a:lnTo>
                    <a:pt x="1480609" y="522469"/>
                  </a:lnTo>
                  <a:lnTo>
                    <a:pt x="1493297" y="520649"/>
                  </a:lnTo>
                  <a:lnTo>
                    <a:pt x="1505758" y="518375"/>
                  </a:lnTo>
                  <a:lnTo>
                    <a:pt x="1517766" y="516101"/>
                  </a:lnTo>
                  <a:lnTo>
                    <a:pt x="1529322" y="513827"/>
                  </a:lnTo>
                  <a:lnTo>
                    <a:pt x="1540650" y="511098"/>
                  </a:lnTo>
                  <a:lnTo>
                    <a:pt x="1551072" y="508596"/>
                  </a:lnTo>
                  <a:lnTo>
                    <a:pt x="1561268" y="505867"/>
                  </a:lnTo>
                  <a:lnTo>
                    <a:pt x="1570784" y="502911"/>
                  </a:lnTo>
                  <a:lnTo>
                    <a:pt x="1579847" y="499954"/>
                  </a:lnTo>
                  <a:lnTo>
                    <a:pt x="1588230" y="496770"/>
                  </a:lnTo>
                  <a:lnTo>
                    <a:pt x="1596160" y="493587"/>
                  </a:lnTo>
                  <a:lnTo>
                    <a:pt x="1603637" y="490175"/>
                  </a:lnTo>
                  <a:lnTo>
                    <a:pt x="1610207" y="486991"/>
                  </a:lnTo>
                  <a:lnTo>
                    <a:pt x="1616325" y="483580"/>
                  </a:lnTo>
                  <a:lnTo>
                    <a:pt x="1621989" y="479941"/>
                  </a:lnTo>
                  <a:lnTo>
                    <a:pt x="1626520" y="476303"/>
                  </a:lnTo>
                  <a:lnTo>
                    <a:pt x="1630599" y="472664"/>
                  </a:lnTo>
                  <a:lnTo>
                    <a:pt x="1632411" y="470845"/>
                  </a:lnTo>
                  <a:lnTo>
                    <a:pt x="1633997" y="469025"/>
                  </a:lnTo>
                  <a:lnTo>
                    <a:pt x="1635583" y="466751"/>
                  </a:lnTo>
                  <a:lnTo>
                    <a:pt x="1636716" y="464932"/>
                  </a:lnTo>
                  <a:lnTo>
                    <a:pt x="1637622" y="463113"/>
                  </a:lnTo>
                  <a:lnTo>
                    <a:pt x="1638529" y="461293"/>
                  </a:lnTo>
                  <a:lnTo>
                    <a:pt x="1639208" y="459019"/>
                  </a:lnTo>
                  <a:lnTo>
                    <a:pt x="1639435" y="457200"/>
                  </a:lnTo>
                  <a:close/>
                  <a:moveTo>
                    <a:pt x="781051" y="415925"/>
                  </a:moveTo>
                  <a:lnTo>
                    <a:pt x="797833" y="415925"/>
                  </a:lnTo>
                  <a:lnTo>
                    <a:pt x="814615" y="415925"/>
                  </a:lnTo>
                  <a:lnTo>
                    <a:pt x="830944" y="416150"/>
                  </a:lnTo>
                  <a:lnTo>
                    <a:pt x="847046" y="416602"/>
                  </a:lnTo>
                  <a:lnTo>
                    <a:pt x="862921" y="417505"/>
                  </a:lnTo>
                  <a:lnTo>
                    <a:pt x="878796" y="418408"/>
                  </a:lnTo>
                  <a:lnTo>
                    <a:pt x="893990" y="419536"/>
                  </a:lnTo>
                  <a:lnTo>
                    <a:pt x="908958" y="420665"/>
                  </a:lnTo>
                  <a:lnTo>
                    <a:pt x="923699" y="422019"/>
                  </a:lnTo>
                  <a:lnTo>
                    <a:pt x="937987" y="423599"/>
                  </a:lnTo>
                  <a:lnTo>
                    <a:pt x="951821" y="425630"/>
                  </a:lnTo>
                  <a:lnTo>
                    <a:pt x="965428" y="427436"/>
                  </a:lnTo>
                  <a:lnTo>
                    <a:pt x="978581" y="429467"/>
                  </a:lnTo>
                  <a:lnTo>
                    <a:pt x="991281" y="431499"/>
                  </a:lnTo>
                  <a:lnTo>
                    <a:pt x="1003301" y="433982"/>
                  </a:lnTo>
                  <a:lnTo>
                    <a:pt x="1015094" y="436464"/>
                  </a:lnTo>
                  <a:lnTo>
                    <a:pt x="1026206" y="438947"/>
                  </a:lnTo>
                  <a:lnTo>
                    <a:pt x="1037092" y="441882"/>
                  </a:lnTo>
                  <a:lnTo>
                    <a:pt x="1047071" y="444816"/>
                  </a:lnTo>
                  <a:lnTo>
                    <a:pt x="1056823" y="447750"/>
                  </a:lnTo>
                  <a:lnTo>
                    <a:pt x="1065894" y="450910"/>
                  </a:lnTo>
                  <a:lnTo>
                    <a:pt x="1074285" y="454296"/>
                  </a:lnTo>
                  <a:lnTo>
                    <a:pt x="1081996" y="457456"/>
                  </a:lnTo>
                  <a:lnTo>
                    <a:pt x="1089026" y="460841"/>
                  </a:lnTo>
                  <a:lnTo>
                    <a:pt x="1095603" y="464453"/>
                  </a:lnTo>
                  <a:lnTo>
                    <a:pt x="1101499" y="467838"/>
                  </a:lnTo>
                  <a:lnTo>
                    <a:pt x="1106262" y="471675"/>
                  </a:lnTo>
                  <a:lnTo>
                    <a:pt x="1110798" y="475287"/>
                  </a:lnTo>
                  <a:lnTo>
                    <a:pt x="1112612" y="477318"/>
                  </a:lnTo>
                  <a:lnTo>
                    <a:pt x="1114199" y="479350"/>
                  </a:lnTo>
                  <a:lnTo>
                    <a:pt x="1116014" y="481155"/>
                  </a:lnTo>
                  <a:lnTo>
                    <a:pt x="1117374" y="483187"/>
                  </a:lnTo>
                  <a:lnTo>
                    <a:pt x="1118282" y="485218"/>
                  </a:lnTo>
                  <a:lnTo>
                    <a:pt x="1119189" y="487249"/>
                  </a:lnTo>
                  <a:lnTo>
                    <a:pt x="1119869" y="489055"/>
                  </a:lnTo>
                  <a:lnTo>
                    <a:pt x="1120549" y="491312"/>
                  </a:lnTo>
                  <a:lnTo>
                    <a:pt x="1120776" y="493344"/>
                  </a:lnTo>
                  <a:lnTo>
                    <a:pt x="1120776" y="495149"/>
                  </a:lnTo>
                  <a:lnTo>
                    <a:pt x="1120776" y="574600"/>
                  </a:lnTo>
                  <a:lnTo>
                    <a:pt x="1120776" y="576631"/>
                  </a:lnTo>
                  <a:lnTo>
                    <a:pt x="1120549" y="578662"/>
                  </a:lnTo>
                  <a:lnTo>
                    <a:pt x="1119869" y="580919"/>
                  </a:lnTo>
                  <a:lnTo>
                    <a:pt x="1119189" y="582725"/>
                  </a:lnTo>
                  <a:lnTo>
                    <a:pt x="1118282" y="584757"/>
                  </a:lnTo>
                  <a:lnTo>
                    <a:pt x="1117374" y="586562"/>
                  </a:lnTo>
                  <a:lnTo>
                    <a:pt x="1116014" y="588819"/>
                  </a:lnTo>
                  <a:lnTo>
                    <a:pt x="1114199" y="590625"/>
                  </a:lnTo>
                  <a:lnTo>
                    <a:pt x="1112612" y="592431"/>
                  </a:lnTo>
                  <a:lnTo>
                    <a:pt x="1110798" y="594462"/>
                  </a:lnTo>
                  <a:lnTo>
                    <a:pt x="1106262" y="598299"/>
                  </a:lnTo>
                  <a:lnTo>
                    <a:pt x="1101499" y="601911"/>
                  </a:lnTo>
                  <a:lnTo>
                    <a:pt x="1095603" y="605522"/>
                  </a:lnTo>
                  <a:lnTo>
                    <a:pt x="1089026" y="609133"/>
                  </a:lnTo>
                  <a:lnTo>
                    <a:pt x="1081996" y="612519"/>
                  </a:lnTo>
                  <a:lnTo>
                    <a:pt x="1074285" y="615679"/>
                  </a:lnTo>
                  <a:lnTo>
                    <a:pt x="1065894" y="619065"/>
                  </a:lnTo>
                  <a:lnTo>
                    <a:pt x="1056823" y="621999"/>
                  </a:lnTo>
                  <a:lnTo>
                    <a:pt x="1047071" y="625159"/>
                  </a:lnTo>
                  <a:lnTo>
                    <a:pt x="1037092" y="627867"/>
                  </a:lnTo>
                  <a:lnTo>
                    <a:pt x="1026206" y="630576"/>
                  </a:lnTo>
                  <a:lnTo>
                    <a:pt x="1015094" y="633510"/>
                  </a:lnTo>
                  <a:lnTo>
                    <a:pt x="1003301" y="635767"/>
                  </a:lnTo>
                  <a:lnTo>
                    <a:pt x="991281" y="638024"/>
                  </a:lnTo>
                  <a:lnTo>
                    <a:pt x="978581" y="640507"/>
                  </a:lnTo>
                  <a:lnTo>
                    <a:pt x="965428" y="642539"/>
                  </a:lnTo>
                  <a:lnTo>
                    <a:pt x="951821" y="644344"/>
                  </a:lnTo>
                  <a:lnTo>
                    <a:pt x="937987" y="646376"/>
                  </a:lnTo>
                  <a:lnTo>
                    <a:pt x="923699" y="647730"/>
                  </a:lnTo>
                  <a:lnTo>
                    <a:pt x="908958" y="649084"/>
                  </a:lnTo>
                  <a:lnTo>
                    <a:pt x="893990" y="650438"/>
                  </a:lnTo>
                  <a:lnTo>
                    <a:pt x="878796" y="651341"/>
                  </a:lnTo>
                  <a:lnTo>
                    <a:pt x="862921" y="652244"/>
                  </a:lnTo>
                  <a:lnTo>
                    <a:pt x="847046" y="652921"/>
                  </a:lnTo>
                  <a:lnTo>
                    <a:pt x="830944" y="653598"/>
                  </a:lnTo>
                  <a:lnTo>
                    <a:pt x="814615" y="654050"/>
                  </a:lnTo>
                  <a:lnTo>
                    <a:pt x="797833" y="654050"/>
                  </a:lnTo>
                  <a:lnTo>
                    <a:pt x="781051" y="654050"/>
                  </a:lnTo>
                  <a:lnTo>
                    <a:pt x="764722" y="653598"/>
                  </a:lnTo>
                  <a:lnTo>
                    <a:pt x="748620" y="652921"/>
                  </a:lnTo>
                  <a:lnTo>
                    <a:pt x="732745" y="652244"/>
                  </a:lnTo>
                  <a:lnTo>
                    <a:pt x="717097" y="651341"/>
                  </a:lnTo>
                  <a:lnTo>
                    <a:pt x="701903" y="650438"/>
                  </a:lnTo>
                  <a:lnTo>
                    <a:pt x="686935" y="649084"/>
                  </a:lnTo>
                  <a:lnTo>
                    <a:pt x="672194" y="647730"/>
                  </a:lnTo>
                  <a:lnTo>
                    <a:pt x="657906" y="646376"/>
                  </a:lnTo>
                  <a:lnTo>
                    <a:pt x="643845" y="644344"/>
                  </a:lnTo>
                  <a:lnTo>
                    <a:pt x="630238" y="642539"/>
                  </a:lnTo>
                  <a:lnTo>
                    <a:pt x="617085" y="640507"/>
                  </a:lnTo>
                  <a:lnTo>
                    <a:pt x="604611" y="638024"/>
                  </a:lnTo>
                  <a:lnTo>
                    <a:pt x="592365" y="635767"/>
                  </a:lnTo>
                  <a:lnTo>
                    <a:pt x="580572" y="633510"/>
                  </a:lnTo>
                  <a:lnTo>
                    <a:pt x="569460" y="630576"/>
                  </a:lnTo>
                  <a:lnTo>
                    <a:pt x="558574" y="627867"/>
                  </a:lnTo>
                  <a:lnTo>
                    <a:pt x="548595" y="625159"/>
                  </a:lnTo>
                  <a:lnTo>
                    <a:pt x="539070" y="621999"/>
                  </a:lnTo>
                  <a:lnTo>
                    <a:pt x="529772" y="619065"/>
                  </a:lnTo>
                  <a:lnTo>
                    <a:pt x="521381" y="615679"/>
                  </a:lnTo>
                  <a:lnTo>
                    <a:pt x="513670" y="612519"/>
                  </a:lnTo>
                  <a:lnTo>
                    <a:pt x="506640" y="609133"/>
                  </a:lnTo>
                  <a:lnTo>
                    <a:pt x="500063" y="605522"/>
                  </a:lnTo>
                  <a:lnTo>
                    <a:pt x="494393" y="601911"/>
                  </a:lnTo>
                  <a:lnTo>
                    <a:pt x="489177" y="598299"/>
                  </a:lnTo>
                  <a:lnTo>
                    <a:pt x="484868" y="594462"/>
                  </a:lnTo>
                  <a:lnTo>
                    <a:pt x="483054" y="592431"/>
                  </a:lnTo>
                  <a:lnTo>
                    <a:pt x="481240" y="590625"/>
                  </a:lnTo>
                  <a:lnTo>
                    <a:pt x="479879" y="588819"/>
                  </a:lnTo>
                  <a:lnTo>
                    <a:pt x="478518" y="586562"/>
                  </a:lnTo>
                  <a:lnTo>
                    <a:pt x="477158" y="584757"/>
                  </a:lnTo>
                  <a:lnTo>
                    <a:pt x="476251" y="582725"/>
                  </a:lnTo>
                  <a:lnTo>
                    <a:pt x="475570" y="580919"/>
                  </a:lnTo>
                  <a:lnTo>
                    <a:pt x="475117" y="578662"/>
                  </a:lnTo>
                  <a:lnTo>
                    <a:pt x="474890" y="576631"/>
                  </a:lnTo>
                  <a:lnTo>
                    <a:pt x="474663" y="574600"/>
                  </a:lnTo>
                  <a:lnTo>
                    <a:pt x="474663" y="495149"/>
                  </a:lnTo>
                  <a:lnTo>
                    <a:pt x="474890" y="493344"/>
                  </a:lnTo>
                  <a:lnTo>
                    <a:pt x="475117" y="491312"/>
                  </a:lnTo>
                  <a:lnTo>
                    <a:pt x="475570" y="489055"/>
                  </a:lnTo>
                  <a:lnTo>
                    <a:pt x="476251" y="487249"/>
                  </a:lnTo>
                  <a:lnTo>
                    <a:pt x="477158" y="485218"/>
                  </a:lnTo>
                  <a:lnTo>
                    <a:pt x="478518" y="483187"/>
                  </a:lnTo>
                  <a:lnTo>
                    <a:pt x="479879" y="481155"/>
                  </a:lnTo>
                  <a:lnTo>
                    <a:pt x="481240" y="479350"/>
                  </a:lnTo>
                  <a:lnTo>
                    <a:pt x="483054" y="477318"/>
                  </a:lnTo>
                  <a:lnTo>
                    <a:pt x="484868" y="475287"/>
                  </a:lnTo>
                  <a:lnTo>
                    <a:pt x="489177" y="471675"/>
                  </a:lnTo>
                  <a:lnTo>
                    <a:pt x="494393" y="467838"/>
                  </a:lnTo>
                  <a:lnTo>
                    <a:pt x="500063" y="464453"/>
                  </a:lnTo>
                  <a:lnTo>
                    <a:pt x="506640" y="460841"/>
                  </a:lnTo>
                  <a:lnTo>
                    <a:pt x="513670" y="457456"/>
                  </a:lnTo>
                  <a:lnTo>
                    <a:pt x="521381" y="454296"/>
                  </a:lnTo>
                  <a:lnTo>
                    <a:pt x="529772" y="450910"/>
                  </a:lnTo>
                  <a:lnTo>
                    <a:pt x="539070" y="447750"/>
                  </a:lnTo>
                  <a:lnTo>
                    <a:pt x="548595" y="444816"/>
                  </a:lnTo>
                  <a:lnTo>
                    <a:pt x="558574" y="441882"/>
                  </a:lnTo>
                  <a:lnTo>
                    <a:pt x="569460" y="438947"/>
                  </a:lnTo>
                  <a:lnTo>
                    <a:pt x="580572" y="436464"/>
                  </a:lnTo>
                  <a:lnTo>
                    <a:pt x="592365" y="433982"/>
                  </a:lnTo>
                  <a:lnTo>
                    <a:pt x="604611" y="431499"/>
                  </a:lnTo>
                  <a:lnTo>
                    <a:pt x="617085" y="429467"/>
                  </a:lnTo>
                  <a:lnTo>
                    <a:pt x="630238" y="427436"/>
                  </a:lnTo>
                  <a:lnTo>
                    <a:pt x="643845" y="425630"/>
                  </a:lnTo>
                  <a:lnTo>
                    <a:pt x="657906" y="423599"/>
                  </a:lnTo>
                  <a:lnTo>
                    <a:pt x="672194" y="422019"/>
                  </a:lnTo>
                  <a:lnTo>
                    <a:pt x="686935" y="420665"/>
                  </a:lnTo>
                  <a:lnTo>
                    <a:pt x="701903" y="419536"/>
                  </a:lnTo>
                  <a:lnTo>
                    <a:pt x="717097" y="418408"/>
                  </a:lnTo>
                  <a:lnTo>
                    <a:pt x="732745" y="417505"/>
                  </a:lnTo>
                  <a:lnTo>
                    <a:pt x="748620" y="416602"/>
                  </a:lnTo>
                  <a:lnTo>
                    <a:pt x="764722" y="416150"/>
                  </a:lnTo>
                  <a:lnTo>
                    <a:pt x="781051" y="415925"/>
                  </a:lnTo>
                  <a:close/>
                  <a:moveTo>
                    <a:pt x="994909" y="333375"/>
                  </a:moveTo>
                  <a:lnTo>
                    <a:pt x="995589" y="335421"/>
                  </a:lnTo>
                  <a:lnTo>
                    <a:pt x="996497" y="337468"/>
                  </a:lnTo>
                  <a:lnTo>
                    <a:pt x="997857" y="339287"/>
                  </a:lnTo>
                  <a:lnTo>
                    <a:pt x="998991" y="341107"/>
                  </a:lnTo>
                  <a:lnTo>
                    <a:pt x="1000352" y="343153"/>
                  </a:lnTo>
                  <a:lnTo>
                    <a:pt x="1001939" y="344745"/>
                  </a:lnTo>
                  <a:lnTo>
                    <a:pt x="1005795" y="348383"/>
                  </a:lnTo>
                  <a:lnTo>
                    <a:pt x="1010104" y="352022"/>
                  </a:lnTo>
                  <a:lnTo>
                    <a:pt x="1015320" y="355433"/>
                  </a:lnTo>
                  <a:lnTo>
                    <a:pt x="1020989" y="359072"/>
                  </a:lnTo>
                  <a:lnTo>
                    <a:pt x="1027339" y="362255"/>
                  </a:lnTo>
                  <a:lnTo>
                    <a:pt x="1033916" y="365666"/>
                  </a:lnTo>
                  <a:lnTo>
                    <a:pt x="1041400" y="368623"/>
                  </a:lnTo>
                  <a:lnTo>
                    <a:pt x="1049791" y="371579"/>
                  </a:lnTo>
                  <a:lnTo>
                    <a:pt x="1058182" y="374762"/>
                  </a:lnTo>
                  <a:lnTo>
                    <a:pt x="1067254" y="377491"/>
                  </a:lnTo>
                  <a:lnTo>
                    <a:pt x="1076779" y="380448"/>
                  </a:lnTo>
                  <a:lnTo>
                    <a:pt x="1086984" y="382949"/>
                  </a:lnTo>
                  <a:lnTo>
                    <a:pt x="1097643" y="385451"/>
                  </a:lnTo>
                  <a:lnTo>
                    <a:pt x="1108529" y="387952"/>
                  </a:lnTo>
                  <a:lnTo>
                    <a:pt x="1120095" y="390226"/>
                  </a:lnTo>
                  <a:lnTo>
                    <a:pt x="1131888" y="392273"/>
                  </a:lnTo>
                  <a:lnTo>
                    <a:pt x="1144134" y="394319"/>
                  </a:lnTo>
                  <a:lnTo>
                    <a:pt x="1156834" y="396366"/>
                  </a:lnTo>
                  <a:lnTo>
                    <a:pt x="1169988" y="397958"/>
                  </a:lnTo>
                  <a:lnTo>
                    <a:pt x="1183368" y="399550"/>
                  </a:lnTo>
                  <a:lnTo>
                    <a:pt x="1196975" y="400914"/>
                  </a:lnTo>
                  <a:lnTo>
                    <a:pt x="1211036" y="402506"/>
                  </a:lnTo>
                  <a:lnTo>
                    <a:pt x="1225324" y="403643"/>
                  </a:lnTo>
                  <a:lnTo>
                    <a:pt x="1240065" y="404553"/>
                  </a:lnTo>
                  <a:lnTo>
                    <a:pt x="1254806" y="405235"/>
                  </a:lnTo>
                  <a:lnTo>
                    <a:pt x="1270000" y="405917"/>
                  </a:lnTo>
                  <a:lnTo>
                    <a:pt x="1285422" y="406372"/>
                  </a:lnTo>
                  <a:lnTo>
                    <a:pt x="1301070" y="406599"/>
                  </a:lnTo>
                  <a:lnTo>
                    <a:pt x="1316945" y="406827"/>
                  </a:lnTo>
                  <a:lnTo>
                    <a:pt x="1332593" y="406599"/>
                  </a:lnTo>
                  <a:lnTo>
                    <a:pt x="1348241" y="406372"/>
                  </a:lnTo>
                  <a:lnTo>
                    <a:pt x="1363663" y="405917"/>
                  </a:lnTo>
                  <a:lnTo>
                    <a:pt x="1378858" y="405235"/>
                  </a:lnTo>
                  <a:lnTo>
                    <a:pt x="1393599" y="404553"/>
                  </a:lnTo>
                  <a:lnTo>
                    <a:pt x="1408340" y="403643"/>
                  </a:lnTo>
                  <a:lnTo>
                    <a:pt x="1422627" y="402506"/>
                  </a:lnTo>
                  <a:lnTo>
                    <a:pt x="1436688" y="400914"/>
                  </a:lnTo>
                  <a:lnTo>
                    <a:pt x="1450522" y="399550"/>
                  </a:lnTo>
                  <a:lnTo>
                    <a:pt x="1463676" y="397958"/>
                  </a:lnTo>
                  <a:lnTo>
                    <a:pt x="1476829" y="396366"/>
                  </a:lnTo>
                  <a:lnTo>
                    <a:pt x="1489529" y="394319"/>
                  </a:lnTo>
                  <a:lnTo>
                    <a:pt x="1502002" y="392273"/>
                  </a:lnTo>
                  <a:lnTo>
                    <a:pt x="1513568" y="390226"/>
                  </a:lnTo>
                  <a:lnTo>
                    <a:pt x="1525134" y="387952"/>
                  </a:lnTo>
                  <a:lnTo>
                    <a:pt x="1536247" y="385451"/>
                  </a:lnTo>
                  <a:lnTo>
                    <a:pt x="1546906" y="382949"/>
                  </a:lnTo>
                  <a:lnTo>
                    <a:pt x="1556885" y="380448"/>
                  </a:lnTo>
                  <a:lnTo>
                    <a:pt x="1566410" y="377491"/>
                  </a:lnTo>
                  <a:lnTo>
                    <a:pt x="1575481" y="374762"/>
                  </a:lnTo>
                  <a:lnTo>
                    <a:pt x="1584099" y="371579"/>
                  </a:lnTo>
                  <a:lnTo>
                    <a:pt x="1592263" y="368623"/>
                  </a:lnTo>
                  <a:lnTo>
                    <a:pt x="1599747" y="365666"/>
                  </a:lnTo>
                  <a:lnTo>
                    <a:pt x="1606551" y="362255"/>
                  </a:lnTo>
                  <a:lnTo>
                    <a:pt x="1612674" y="359072"/>
                  </a:lnTo>
                  <a:lnTo>
                    <a:pt x="1618343" y="355433"/>
                  </a:lnTo>
                  <a:lnTo>
                    <a:pt x="1623560" y="352022"/>
                  </a:lnTo>
                  <a:lnTo>
                    <a:pt x="1628095" y="348383"/>
                  </a:lnTo>
                  <a:lnTo>
                    <a:pt x="1631724" y="344745"/>
                  </a:lnTo>
                  <a:lnTo>
                    <a:pt x="1633311" y="343153"/>
                  </a:lnTo>
                  <a:lnTo>
                    <a:pt x="1634672" y="341107"/>
                  </a:lnTo>
                  <a:lnTo>
                    <a:pt x="1636033" y="339287"/>
                  </a:lnTo>
                  <a:lnTo>
                    <a:pt x="1637167" y="337468"/>
                  </a:lnTo>
                  <a:lnTo>
                    <a:pt x="1638074" y="335421"/>
                  </a:lnTo>
                  <a:lnTo>
                    <a:pt x="1638754" y="333375"/>
                  </a:lnTo>
                  <a:lnTo>
                    <a:pt x="1639661" y="336786"/>
                  </a:lnTo>
                  <a:lnTo>
                    <a:pt x="1639888" y="338378"/>
                  </a:lnTo>
                  <a:lnTo>
                    <a:pt x="1639888" y="340197"/>
                  </a:lnTo>
                  <a:lnTo>
                    <a:pt x="1639888" y="420244"/>
                  </a:lnTo>
                  <a:lnTo>
                    <a:pt x="1639888" y="422063"/>
                  </a:lnTo>
                  <a:lnTo>
                    <a:pt x="1639435" y="424337"/>
                  </a:lnTo>
                  <a:lnTo>
                    <a:pt x="1638981" y="426383"/>
                  </a:lnTo>
                  <a:lnTo>
                    <a:pt x="1638301" y="428203"/>
                  </a:lnTo>
                  <a:lnTo>
                    <a:pt x="1637394" y="430249"/>
                  </a:lnTo>
                  <a:lnTo>
                    <a:pt x="1636260" y="432296"/>
                  </a:lnTo>
                  <a:lnTo>
                    <a:pt x="1634899" y="434343"/>
                  </a:lnTo>
                  <a:lnTo>
                    <a:pt x="1633311" y="436162"/>
                  </a:lnTo>
                  <a:lnTo>
                    <a:pt x="1631724" y="438209"/>
                  </a:lnTo>
                  <a:lnTo>
                    <a:pt x="1629910" y="440255"/>
                  </a:lnTo>
                  <a:lnTo>
                    <a:pt x="1625374" y="443894"/>
                  </a:lnTo>
                  <a:lnTo>
                    <a:pt x="1620158" y="447760"/>
                  </a:lnTo>
                  <a:lnTo>
                    <a:pt x="1614715" y="451171"/>
                  </a:lnTo>
                  <a:lnTo>
                    <a:pt x="1608138" y="454809"/>
                  </a:lnTo>
                  <a:lnTo>
                    <a:pt x="1600881" y="458220"/>
                  </a:lnTo>
                  <a:lnTo>
                    <a:pt x="1593170" y="461631"/>
                  </a:lnTo>
                  <a:lnTo>
                    <a:pt x="1584779" y="464815"/>
                  </a:lnTo>
                  <a:lnTo>
                    <a:pt x="1575708" y="467771"/>
                  </a:lnTo>
                  <a:lnTo>
                    <a:pt x="1566183" y="470955"/>
                  </a:lnTo>
                  <a:lnTo>
                    <a:pt x="1555977" y="473911"/>
                  </a:lnTo>
                  <a:lnTo>
                    <a:pt x="1545318" y="476867"/>
                  </a:lnTo>
                  <a:lnTo>
                    <a:pt x="1534206" y="479369"/>
                  </a:lnTo>
                  <a:lnTo>
                    <a:pt x="1522413" y="481870"/>
                  </a:lnTo>
                  <a:lnTo>
                    <a:pt x="1510167" y="484372"/>
                  </a:lnTo>
                  <a:lnTo>
                    <a:pt x="1497467" y="486418"/>
                  </a:lnTo>
                  <a:lnTo>
                    <a:pt x="1484313" y="488465"/>
                  </a:lnTo>
                  <a:lnTo>
                    <a:pt x="1470706" y="490284"/>
                  </a:lnTo>
                  <a:lnTo>
                    <a:pt x="1456872" y="492331"/>
                  </a:lnTo>
                  <a:lnTo>
                    <a:pt x="1442811" y="493923"/>
                  </a:lnTo>
                  <a:lnTo>
                    <a:pt x="1428070" y="495287"/>
                  </a:lnTo>
                  <a:lnTo>
                    <a:pt x="1413102" y="496424"/>
                  </a:lnTo>
                  <a:lnTo>
                    <a:pt x="1397454" y="497561"/>
                  </a:lnTo>
                  <a:lnTo>
                    <a:pt x="1381806" y="498698"/>
                  </a:lnTo>
                  <a:lnTo>
                    <a:pt x="1365931" y="499381"/>
                  </a:lnTo>
                  <a:lnTo>
                    <a:pt x="1349829" y="499835"/>
                  </a:lnTo>
                  <a:lnTo>
                    <a:pt x="1333500" y="500063"/>
                  </a:lnTo>
                  <a:lnTo>
                    <a:pt x="1316945" y="500063"/>
                  </a:lnTo>
                  <a:lnTo>
                    <a:pt x="1295854" y="500063"/>
                  </a:lnTo>
                  <a:lnTo>
                    <a:pt x="1275216" y="499608"/>
                  </a:lnTo>
                  <a:lnTo>
                    <a:pt x="1255032" y="498698"/>
                  </a:lnTo>
                  <a:lnTo>
                    <a:pt x="1235302" y="497334"/>
                  </a:lnTo>
                  <a:lnTo>
                    <a:pt x="1216025" y="495969"/>
                  </a:lnTo>
                  <a:lnTo>
                    <a:pt x="1197202" y="494378"/>
                  </a:lnTo>
                  <a:lnTo>
                    <a:pt x="1179059" y="492558"/>
                  </a:lnTo>
                  <a:lnTo>
                    <a:pt x="1161597" y="490057"/>
                  </a:lnTo>
                  <a:lnTo>
                    <a:pt x="1161597" y="489147"/>
                  </a:lnTo>
                  <a:lnTo>
                    <a:pt x="1161597" y="455264"/>
                  </a:lnTo>
                  <a:lnTo>
                    <a:pt x="1161370" y="452308"/>
                  </a:lnTo>
                  <a:lnTo>
                    <a:pt x="1160463" y="449579"/>
                  </a:lnTo>
                  <a:lnTo>
                    <a:pt x="1159556" y="447077"/>
                  </a:lnTo>
                  <a:lnTo>
                    <a:pt x="1158195" y="444121"/>
                  </a:lnTo>
                  <a:lnTo>
                    <a:pt x="1156607" y="441392"/>
                  </a:lnTo>
                  <a:lnTo>
                    <a:pt x="1154566" y="438663"/>
                  </a:lnTo>
                  <a:lnTo>
                    <a:pt x="1152072" y="436162"/>
                  </a:lnTo>
                  <a:lnTo>
                    <a:pt x="1149350" y="433433"/>
                  </a:lnTo>
                  <a:lnTo>
                    <a:pt x="1146175" y="430704"/>
                  </a:lnTo>
                  <a:lnTo>
                    <a:pt x="1142547" y="428430"/>
                  </a:lnTo>
                  <a:lnTo>
                    <a:pt x="1138918" y="425929"/>
                  </a:lnTo>
                  <a:lnTo>
                    <a:pt x="1134836" y="423200"/>
                  </a:lnTo>
                  <a:lnTo>
                    <a:pt x="1130300" y="420926"/>
                  </a:lnTo>
                  <a:lnTo>
                    <a:pt x="1125538" y="418652"/>
                  </a:lnTo>
                  <a:lnTo>
                    <a:pt x="1120322" y="416150"/>
                  </a:lnTo>
                  <a:lnTo>
                    <a:pt x="1115106" y="413876"/>
                  </a:lnTo>
                  <a:lnTo>
                    <a:pt x="1109436" y="411830"/>
                  </a:lnTo>
                  <a:lnTo>
                    <a:pt x="1103539" y="409555"/>
                  </a:lnTo>
                  <a:lnTo>
                    <a:pt x="1090613" y="405235"/>
                  </a:lnTo>
                  <a:lnTo>
                    <a:pt x="1076779" y="401141"/>
                  </a:lnTo>
                  <a:lnTo>
                    <a:pt x="1062038" y="397503"/>
                  </a:lnTo>
                  <a:lnTo>
                    <a:pt x="1046389" y="393865"/>
                  </a:lnTo>
                  <a:lnTo>
                    <a:pt x="1029607" y="390908"/>
                  </a:lnTo>
                  <a:lnTo>
                    <a:pt x="1011918" y="387952"/>
                  </a:lnTo>
                  <a:lnTo>
                    <a:pt x="993775" y="384996"/>
                  </a:lnTo>
                  <a:lnTo>
                    <a:pt x="993775" y="340197"/>
                  </a:lnTo>
                  <a:lnTo>
                    <a:pt x="993775" y="338378"/>
                  </a:lnTo>
                  <a:lnTo>
                    <a:pt x="994002" y="336786"/>
                  </a:lnTo>
                  <a:lnTo>
                    <a:pt x="994909" y="333375"/>
                  </a:lnTo>
                  <a:close/>
                  <a:moveTo>
                    <a:pt x="996723" y="203200"/>
                  </a:moveTo>
                  <a:lnTo>
                    <a:pt x="998084" y="205026"/>
                  </a:lnTo>
                  <a:lnTo>
                    <a:pt x="999218" y="206624"/>
                  </a:lnTo>
                  <a:lnTo>
                    <a:pt x="1002166" y="210505"/>
                  </a:lnTo>
                  <a:lnTo>
                    <a:pt x="1005795" y="213930"/>
                  </a:lnTo>
                  <a:lnTo>
                    <a:pt x="1010104" y="217354"/>
                  </a:lnTo>
                  <a:lnTo>
                    <a:pt x="1014866" y="220779"/>
                  </a:lnTo>
                  <a:lnTo>
                    <a:pt x="1020536" y="224203"/>
                  </a:lnTo>
                  <a:lnTo>
                    <a:pt x="1026206" y="227399"/>
                  </a:lnTo>
                  <a:lnTo>
                    <a:pt x="1032782" y="230367"/>
                  </a:lnTo>
                  <a:lnTo>
                    <a:pt x="1040039" y="233563"/>
                  </a:lnTo>
                  <a:lnTo>
                    <a:pt x="1047523" y="236531"/>
                  </a:lnTo>
                  <a:lnTo>
                    <a:pt x="1055688" y="239499"/>
                  </a:lnTo>
                  <a:lnTo>
                    <a:pt x="1064532" y="242238"/>
                  </a:lnTo>
                  <a:lnTo>
                    <a:pt x="1073604" y="244978"/>
                  </a:lnTo>
                  <a:lnTo>
                    <a:pt x="1083129" y="247717"/>
                  </a:lnTo>
                  <a:lnTo>
                    <a:pt x="1093107" y="250000"/>
                  </a:lnTo>
                  <a:lnTo>
                    <a:pt x="1103539" y="252512"/>
                  </a:lnTo>
                  <a:lnTo>
                    <a:pt x="1114425" y="254795"/>
                  </a:lnTo>
                  <a:lnTo>
                    <a:pt x="1125765" y="256849"/>
                  </a:lnTo>
                  <a:lnTo>
                    <a:pt x="1137331" y="258904"/>
                  </a:lnTo>
                  <a:lnTo>
                    <a:pt x="1149350" y="260730"/>
                  </a:lnTo>
                  <a:lnTo>
                    <a:pt x="1161823" y="262785"/>
                  </a:lnTo>
                  <a:lnTo>
                    <a:pt x="1174523" y="264383"/>
                  </a:lnTo>
                  <a:lnTo>
                    <a:pt x="1187450" y="265753"/>
                  </a:lnTo>
                  <a:lnTo>
                    <a:pt x="1200831" y="267123"/>
                  </a:lnTo>
                  <a:lnTo>
                    <a:pt x="1214665" y="268492"/>
                  </a:lnTo>
                  <a:lnTo>
                    <a:pt x="1228499" y="269405"/>
                  </a:lnTo>
                  <a:lnTo>
                    <a:pt x="1242786" y="270319"/>
                  </a:lnTo>
                  <a:lnTo>
                    <a:pt x="1256847" y="271232"/>
                  </a:lnTo>
                  <a:lnTo>
                    <a:pt x="1271588" y="271688"/>
                  </a:lnTo>
                  <a:lnTo>
                    <a:pt x="1286329" y="272145"/>
                  </a:lnTo>
                  <a:lnTo>
                    <a:pt x="1301750" y="272373"/>
                  </a:lnTo>
                  <a:lnTo>
                    <a:pt x="1316945" y="272373"/>
                  </a:lnTo>
                  <a:lnTo>
                    <a:pt x="1332140" y="272373"/>
                  </a:lnTo>
                  <a:lnTo>
                    <a:pt x="1347334" y="272145"/>
                  </a:lnTo>
                  <a:lnTo>
                    <a:pt x="1362075" y="271688"/>
                  </a:lnTo>
                  <a:lnTo>
                    <a:pt x="1376817" y="271232"/>
                  </a:lnTo>
                  <a:lnTo>
                    <a:pt x="1391104" y="270319"/>
                  </a:lnTo>
                  <a:lnTo>
                    <a:pt x="1405165" y="269405"/>
                  </a:lnTo>
                  <a:lnTo>
                    <a:pt x="1418999" y="268492"/>
                  </a:lnTo>
                  <a:lnTo>
                    <a:pt x="1432833" y="267123"/>
                  </a:lnTo>
                  <a:lnTo>
                    <a:pt x="1446213" y="265753"/>
                  </a:lnTo>
                  <a:lnTo>
                    <a:pt x="1459140" y="264383"/>
                  </a:lnTo>
                  <a:lnTo>
                    <a:pt x="1471840" y="262785"/>
                  </a:lnTo>
                  <a:lnTo>
                    <a:pt x="1484313" y="260730"/>
                  </a:lnTo>
                  <a:lnTo>
                    <a:pt x="1496333" y="258904"/>
                  </a:lnTo>
                  <a:lnTo>
                    <a:pt x="1507899" y="256849"/>
                  </a:lnTo>
                  <a:lnTo>
                    <a:pt x="1519238" y="254795"/>
                  </a:lnTo>
                  <a:lnTo>
                    <a:pt x="1530124" y="252512"/>
                  </a:lnTo>
                  <a:lnTo>
                    <a:pt x="1540556" y="250000"/>
                  </a:lnTo>
                  <a:lnTo>
                    <a:pt x="1550535" y="247717"/>
                  </a:lnTo>
                  <a:lnTo>
                    <a:pt x="1560060" y="244978"/>
                  </a:lnTo>
                  <a:lnTo>
                    <a:pt x="1569358" y="242238"/>
                  </a:lnTo>
                  <a:lnTo>
                    <a:pt x="1577976" y="239499"/>
                  </a:lnTo>
                  <a:lnTo>
                    <a:pt x="1586140" y="236531"/>
                  </a:lnTo>
                  <a:lnTo>
                    <a:pt x="1593624" y="233563"/>
                  </a:lnTo>
                  <a:lnTo>
                    <a:pt x="1600881" y="230367"/>
                  </a:lnTo>
                  <a:lnTo>
                    <a:pt x="1607458" y="227399"/>
                  </a:lnTo>
                  <a:lnTo>
                    <a:pt x="1613354" y="224203"/>
                  </a:lnTo>
                  <a:lnTo>
                    <a:pt x="1618797" y="220779"/>
                  </a:lnTo>
                  <a:lnTo>
                    <a:pt x="1623560" y="217354"/>
                  </a:lnTo>
                  <a:lnTo>
                    <a:pt x="1628095" y="213930"/>
                  </a:lnTo>
                  <a:lnTo>
                    <a:pt x="1631497" y="210505"/>
                  </a:lnTo>
                  <a:lnTo>
                    <a:pt x="1634445" y="206624"/>
                  </a:lnTo>
                  <a:lnTo>
                    <a:pt x="1635806" y="205026"/>
                  </a:lnTo>
                  <a:lnTo>
                    <a:pt x="1636940" y="203200"/>
                  </a:lnTo>
                  <a:lnTo>
                    <a:pt x="1638301" y="205711"/>
                  </a:lnTo>
                  <a:lnTo>
                    <a:pt x="1639208" y="208451"/>
                  </a:lnTo>
                  <a:lnTo>
                    <a:pt x="1639661" y="211418"/>
                  </a:lnTo>
                  <a:lnTo>
                    <a:pt x="1639888" y="213930"/>
                  </a:lnTo>
                  <a:lnTo>
                    <a:pt x="1639888" y="294290"/>
                  </a:lnTo>
                  <a:lnTo>
                    <a:pt x="1639888" y="296344"/>
                  </a:lnTo>
                  <a:lnTo>
                    <a:pt x="1639435" y="298627"/>
                  </a:lnTo>
                  <a:lnTo>
                    <a:pt x="1638981" y="300682"/>
                  </a:lnTo>
                  <a:lnTo>
                    <a:pt x="1638301" y="302508"/>
                  </a:lnTo>
                  <a:lnTo>
                    <a:pt x="1637394" y="304563"/>
                  </a:lnTo>
                  <a:lnTo>
                    <a:pt x="1636260" y="306618"/>
                  </a:lnTo>
                  <a:lnTo>
                    <a:pt x="1634899" y="308672"/>
                  </a:lnTo>
                  <a:lnTo>
                    <a:pt x="1633311" y="310499"/>
                  </a:lnTo>
                  <a:lnTo>
                    <a:pt x="1631724" y="312325"/>
                  </a:lnTo>
                  <a:lnTo>
                    <a:pt x="1629910" y="314608"/>
                  </a:lnTo>
                  <a:lnTo>
                    <a:pt x="1625374" y="318261"/>
                  </a:lnTo>
                  <a:lnTo>
                    <a:pt x="1620158" y="322142"/>
                  </a:lnTo>
                  <a:lnTo>
                    <a:pt x="1614715" y="325566"/>
                  </a:lnTo>
                  <a:lnTo>
                    <a:pt x="1608138" y="329219"/>
                  </a:lnTo>
                  <a:lnTo>
                    <a:pt x="1600881" y="332643"/>
                  </a:lnTo>
                  <a:lnTo>
                    <a:pt x="1593170" y="336068"/>
                  </a:lnTo>
                  <a:lnTo>
                    <a:pt x="1584779" y="339264"/>
                  </a:lnTo>
                  <a:lnTo>
                    <a:pt x="1575708" y="342232"/>
                  </a:lnTo>
                  <a:lnTo>
                    <a:pt x="1566183" y="345428"/>
                  </a:lnTo>
                  <a:lnTo>
                    <a:pt x="1555977" y="348396"/>
                  </a:lnTo>
                  <a:lnTo>
                    <a:pt x="1545318" y="351135"/>
                  </a:lnTo>
                  <a:lnTo>
                    <a:pt x="1534206" y="353875"/>
                  </a:lnTo>
                  <a:lnTo>
                    <a:pt x="1522413" y="356158"/>
                  </a:lnTo>
                  <a:lnTo>
                    <a:pt x="1510167" y="358897"/>
                  </a:lnTo>
                  <a:lnTo>
                    <a:pt x="1497467" y="360952"/>
                  </a:lnTo>
                  <a:lnTo>
                    <a:pt x="1484313" y="363007"/>
                  </a:lnTo>
                  <a:lnTo>
                    <a:pt x="1470706" y="364833"/>
                  </a:lnTo>
                  <a:lnTo>
                    <a:pt x="1456872" y="366888"/>
                  </a:lnTo>
                  <a:lnTo>
                    <a:pt x="1442811" y="368257"/>
                  </a:lnTo>
                  <a:lnTo>
                    <a:pt x="1428070" y="369856"/>
                  </a:lnTo>
                  <a:lnTo>
                    <a:pt x="1413102" y="370997"/>
                  </a:lnTo>
                  <a:lnTo>
                    <a:pt x="1397454" y="372139"/>
                  </a:lnTo>
                  <a:lnTo>
                    <a:pt x="1381806" y="373052"/>
                  </a:lnTo>
                  <a:lnTo>
                    <a:pt x="1365931" y="373737"/>
                  </a:lnTo>
                  <a:lnTo>
                    <a:pt x="1349829" y="374193"/>
                  </a:lnTo>
                  <a:lnTo>
                    <a:pt x="1333500" y="374650"/>
                  </a:lnTo>
                  <a:lnTo>
                    <a:pt x="1316945" y="374650"/>
                  </a:lnTo>
                  <a:lnTo>
                    <a:pt x="1300163" y="374650"/>
                  </a:lnTo>
                  <a:lnTo>
                    <a:pt x="1283834" y="374193"/>
                  </a:lnTo>
                  <a:lnTo>
                    <a:pt x="1267732" y="373737"/>
                  </a:lnTo>
                  <a:lnTo>
                    <a:pt x="1251857" y="373052"/>
                  </a:lnTo>
                  <a:lnTo>
                    <a:pt x="1236209" y="372139"/>
                  </a:lnTo>
                  <a:lnTo>
                    <a:pt x="1220788" y="370997"/>
                  </a:lnTo>
                  <a:lnTo>
                    <a:pt x="1205820" y="369856"/>
                  </a:lnTo>
                  <a:lnTo>
                    <a:pt x="1191079" y="368257"/>
                  </a:lnTo>
                  <a:lnTo>
                    <a:pt x="1176791" y="366888"/>
                  </a:lnTo>
                  <a:lnTo>
                    <a:pt x="1162957" y="364833"/>
                  </a:lnTo>
                  <a:lnTo>
                    <a:pt x="1149350" y="363007"/>
                  </a:lnTo>
                  <a:lnTo>
                    <a:pt x="1136197" y="360952"/>
                  </a:lnTo>
                  <a:lnTo>
                    <a:pt x="1123723" y="358897"/>
                  </a:lnTo>
                  <a:lnTo>
                    <a:pt x="1111477" y="356158"/>
                  </a:lnTo>
                  <a:lnTo>
                    <a:pt x="1099457" y="353875"/>
                  </a:lnTo>
                  <a:lnTo>
                    <a:pt x="1088345" y="351135"/>
                  </a:lnTo>
                  <a:lnTo>
                    <a:pt x="1077686" y="348396"/>
                  </a:lnTo>
                  <a:lnTo>
                    <a:pt x="1067481" y="345428"/>
                  </a:lnTo>
                  <a:lnTo>
                    <a:pt x="1057956" y="342232"/>
                  </a:lnTo>
                  <a:lnTo>
                    <a:pt x="1048884" y="339264"/>
                  </a:lnTo>
                  <a:lnTo>
                    <a:pt x="1040493" y="336068"/>
                  </a:lnTo>
                  <a:lnTo>
                    <a:pt x="1032782" y="332643"/>
                  </a:lnTo>
                  <a:lnTo>
                    <a:pt x="1025525" y="329219"/>
                  </a:lnTo>
                  <a:lnTo>
                    <a:pt x="1018948" y="325566"/>
                  </a:lnTo>
                  <a:lnTo>
                    <a:pt x="1013505" y="322142"/>
                  </a:lnTo>
                  <a:lnTo>
                    <a:pt x="1008289" y="318261"/>
                  </a:lnTo>
                  <a:lnTo>
                    <a:pt x="1003754" y="314608"/>
                  </a:lnTo>
                  <a:lnTo>
                    <a:pt x="1001939" y="312325"/>
                  </a:lnTo>
                  <a:lnTo>
                    <a:pt x="1000352" y="310499"/>
                  </a:lnTo>
                  <a:lnTo>
                    <a:pt x="998991" y="308672"/>
                  </a:lnTo>
                  <a:lnTo>
                    <a:pt x="997630" y="306618"/>
                  </a:lnTo>
                  <a:lnTo>
                    <a:pt x="996270" y="304563"/>
                  </a:lnTo>
                  <a:lnTo>
                    <a:pt x="995363" y="302508"/>
                  </a:lnTo>
                  <a:lnTo>
                    <a:pt x="994682" y="300682"/>
                  </a:lnTo>
                  <a:lnTo>
                    <a:pt x="994229" y="298627"/>
                  </a:lnTo>
                  <a:lnTo>
                    <a:pt x="993775" y="296344"/>
                  </a:lnTo>
                  <a:lnTo>
                    <a:pt x="993775" y="294290"/>
                  </a:lnTo>
                  <a:lnTo>
                    <a:pt x="993775" y="213930"/>
                  </a:lnTo>
                  <a:lnTo>
                    <a:pt x="994002" y="211418"/>
                  </a:lnTo>
                  <a:lnTo>
                    <a:pt x="994455" y="208451"/>
                  </a:lnTo>
                  <a:lnTo>
                    <a:pt x="995589" y="205711"/>
                  </a:lnTo>
                  <a:lnTo>
                    <a:pt x="996723" y="203200"/>
                  </a:lnTo>
                  <a:close/>
                  <a:moveTo>
                    <a:pt x="1300163" y="0"/>
                  </a:moveTo>
                  <a:lnTo>
                    <a:pt x="1316945" y="0"/>
                  </a:lnTo>
                  <a:lnTo>
                    <a:pt x="1333500" y="0"/>
                  </a:lnTo>
                  <a:lnTo>
                    <a:pt x="1349829" y="451"/>
                  </a:lnTo>
                  <a:lnTo>
                    <a:pt x="1365931" y="903"/>
                  </a:lnTo>
                  <a:lnTo>
                    <a:pt x="1381806" y="1580"/>
                  </a:lnTo>
                  <a:lnTo>
                    <a:pt x="1397454" y="2708"/>
                  </a:lnTo>
                  <a:lnTo>
                    <a:pt x="1413102" y="3611"/>
                  </a:lnTo>
                  <a:lnTo>
                    <a:pt x="1428070" y="4965"/>
                  </a:lnTo>
                  <a:lnTo>
                    <a:pt x="1442811" y="6320"/>
                  </a:lnTo>
                  <a:lnTo>
                    <a:pt x="1456872" y="7900"/>
                  </a:lnTo>
                  <a:lnTo>
                    <a:pt x="1470706" y="9480"/>
                  </a:lnTo>
                  <a:lnTo>
                    <a:pt x="1484313" y="11511"/>
                  </a:lnTo>
                  <a:lnTo>
                    <a:pt x="1497467" y="13542"/>
                  </a:lnTo>
                  <a:lnTo>
                    <a:pt x="1510167" y="15800"/>
                  </a:lnTo>
                  <a:lnTo>
                    <a:pt x="1522413" y="18282"/>
                  </a:lnTo>
                  <a:lnTo>
                    <a:pt x="1534206" y="20765"/>
                  </a:lnTo>
                  <a:lnTo>
                    <a:pt x="1545318" y="23248"/>
                  </a:lnTo>
                  <a:lnTo>
                    <a:pt x="1555977" y="26182"/>
                  </a:lnTo>
                  <a:lnTo>
                    <a:pt x="1566183" y="28891"/>
                  </a:lnTo>
                  <a:lnTo>
                    <a:pt x="1575708" y="32051"/>
                  </a:lnTo>
                  <a:lnTo>
                    <a:pt x="1584779" y="34985"/>
                  </a:lnTo>
                  <a:lnTo>
                    <a:pt x="1593170" y="38145"/>
                  </a:lnTo>
                  <a:lnTo>
                    <a:pt x="1600881" y="41531"/>
                  </a:lnTo>
                  <a:lnTo>
                    <a:pt x="1608138" y="44916"/>
                  </a:lnTo>
                  <a:lnTo>
                    <a:pt x="1614715" y="48528"/>
                  </a:lnTo>
                  <a:lnTo>
                    <a:pt x="1620158" y="52139"/>
                  </a:lnTo>
                  <a:lnTo>
                    <a:pt x="1625374" y="55976"/>
                  </a:lnTo>
                  <a:lnTo>
                    <a:pt x="1629910" y="59587"/>
                  </a:lnTo>
                  <a:lnTo>
                    <a:pt x="1631724" y="61619"/>
                  </a:lnTo>
                  <a:lnTo>
                    <a:pt x="1633311" y="63425"/>
                  </a:lnTo>
                  <a:lnTo>
                    <a:pt x="1634899" y="65456"/>
                  </a:lnTo>
                  <a:lnTo>
                    <a:pt x="1636260" y="67262"/>
                  </a:lnTo>
                  <a:lnTo>
                    <a:pt x="1637394" y="69519"/>
                  </a:lnTo>
                  <a:lnTo>
                    <a:pt x="1638301" y="71324"/>
                  </a:lnTo>
                  <a:lnTo>
                    <a:pt x="1638981" y="73356"/>
                  </a:lnTo>
                  <a:lnTo>
                    <a:pt x="1639435" y="75161"/>
                  </a:lnTo>
                  <a:lnTo>
                    <a:pt x="1639888" y="77419"/>
                  </a:lnTo>
                  <a:lnTo>
                    <a:pt x="1639888" y="79450"/>
                  </a:lnTo>
                  <a:lnTo>
                    <a:pt x="1639888" y="158900"/>
                  </a:lnTo>
                  <a:lnTo>
                    <a:pt x="1639888" y="160932"/>
                  </a:lnTo>
                  <a:lnTo>
                    <a:pt x="1639435" y="162737"/>
                  </a:lnTo>
                  <a:lnTo>
                    <a:pt x="1638981" y="164994"/>
                  </a:lnTo>
                  <a:lnTo>
                    <a:pt x="1638301" y="167026"/>
                  </a:lnTo>
                  <a:lnTo>
                    <a:pt x="1637394" y="168832"/>
                  </a:lnTo>
                  <a:lnTo>
                    <a:pt x="1636260" y="170863"/>
                  </a:lnTo>
                  <a:lnTo>
                    <a:pt x="1634899" y="172894"/>
                  </a:lnTo>
                  <a:lnTo>
                    <a:pt x="1633311" y="174926"/>
                  </a:lnTo>
                  <a:lnTo>
                    <a:pt x="1631724" y="176731"/>
                  </a:lnTo>
                  <a:lnTo>
                    <a:pt x="1629910" y="178537"/>
                  </a:lnTo>
                  <a:lnTo>
                    <a:pt x="1625374" y="182374"/>
                  </a:lnTo>
                  <a:lnTo>
                    <a:pt x="1620158" y="185986"/>
                  </a:lnTo>
                  <a:lnTo>
                    <a:pt x="1614715" y="189823"/>
                  </a:lnTo>
                  <a:lnTo>
                    <a:pt x="1608138" y="193208"/>
                  </a:lnTo>
                  <a:lnTo>
                    <a:pt x="1600881" y="196594"/>
                  </a:lnTo>
                  <a:lnTo>
                    <a:pt x="1593170" y="199980"/>
                  </a:lnTo>
                  <a:lnTo>
                    <a:pt x="1584779" y="203140"/>
                  </a:lnTo>
                  <a:lnTo>
                    <a:pt x="1575708" y="206300"/>
                  </a:lnTo>
                  <a:lnTo>
                    <a:pt x="1566183" y="209459"/>
                  </a:lnTo>
                  <a:lnTo>
                    <a:pt x="1555977" y="212168"/>
                  </a:lnTo>
                  <a:lnTo>
                    <a:pt x="1545318" y="214877"/>
                  </a:lnTo>
                  <a:lnTo>
                    <a:pt x="1534206" y="217585"/>
                  </a:lnTo>
                  <a:lnTo>
                    <a:pt x="1522413" y="220068"/>
                  </a:lnTo>
                  <a:lnTo>
                    <a:pt x="1510167" y="222325"/>
                  </a:lnTo>
                  <a:lnTo>
                    <a:pt x="1497467" y="224808"/>
                  </a:lnTo>
                  <a:lnTo>
                    <a:pt x="1484313" y="226614"/>
                  </a:lnTo>
                  <a:lnTo>
                    <a:pt x="1470706" y="228645"/>
                  </a:lnTo>
                  <a:lnTo>
                    <a:pt x="1456872" y="230225"/>
                  </a:lnTo>
                  <a:lnTo>
                    <a:pt x="1442811" y="232031"/>
                  </a:lnTo>
                  <a:lnTo>
                    <a:pt x="1428070" y="233385"/>
                  </a:lnTo>
                  <a:lnTo>
                    <a:pt x="1413102" y="234513"/>
                  </a:lnTo>
                  <a:lnTo>
                    <a:pt x="1397454" y="235642"/>
                  </a:lnTo>
                  <a:lnTo>
                    <a:pt x="1381806" y="236545"/>
                  </a:lnTo>
                  <a:lnTo>
                    <a:pt x="1365931" y="237222"/>
                  </a:lnTo>
                  <a:lnTo>
                    <a:pt x="1349829" y="237673"/>
                  </a:lnTo>
                  <a:lnTo>
                    <a:pt x="1333500" y="237899"/>
                  </a:lnTo>
                  <a:lnTo>
                    <a:pt x="1316945" y="238125"/>
                  </a:lnTo>
                  <a:lnTo>
                    <a:pt x="1300163" y="237899"/>
                  </a:lnTo>
                  <a:lnTo>
                    <a:pt x="1283834" y="237673"/>
                  </a:lnTo>
                  <a:lnTo>
                    <a:pt x="1267732" y="237222"/>
                  </a:lnTo>
                  <a:lnTo>
                    <a:pt x="1251857" y="236545"/>
                  </a:lnTo>
                  <a:lnTo>
                    <a:pt x="1236209" y="235642"/>
                  </a:lnTo>
                  <a:lnTo>
                    <a:pt x="1220788" y="234513"/>
                  </a:lnTo>
                  <a:lnTo>
                    <a:pt x="1205820" y="233385"/>
                  </a:lnTo>
                  <a:lnTo>
                    <a:pt x="1191079" y="232031"/>
                  </a:lnTo>
                  <a:lnTo>
                    <a:pt x="1176791" y="230225"/>
                  </a:lnTo>
                  <a:lnTo>
                    <a:pt x="1162957" y="228645"/>
                  </a:lnTo>
                  <a:lnTo>
                    <a:pt x="1149350" y="226614"/>
                  </a:lnTo>
                  <a:lnTo>
                    <a:pt x="1136197" y="224808"/>
                  </a:lnTo>
                  <a:lnTo>
                    <a:pt x="1123723" y="222325"/>
                  </a:lnTo>
                  <a:lnTo>
                    <a:pt x="1111477" y="220068"/>
                  </a:lnTo>
                  <a:lnTo>
                    <a:pt x="1099457" y="217585"/>
                  </a:lnTo>
                  <a:lnTo>
                    <a:pt x="1088345" y="214877"/>
                  </a:lnTo>
                  <a:lnTo>
                    <a:pt x="1077686" y="212168"/>
                  </a:lnTo>
                  <a:lnTo>
                    <a:pt x="1067481" y="209459"/>
                  </a:lnTo>
                  <a:lnTo>
                    <a:pt x="1057956" y="206300"/>
                  </a:lnTo>
                  <a:lnTo>
                    <a:pt x="1048884" y="203140"/>
                  </a:lnTo>
                  <a:lnTo>
                    <a:pt x="1040493" y="199980"/>
                  </a:lnTo>
                  <a:lnTo>
                    <a:pt x="1032782" y="196594"/>
                  </a:lnTo>
                  <a:lnTo>
                    <a:pt x="1025525" y="193208"/>
                  </a:lnTo>
                  <a:lnTo>
                    <a:pt x="1018948" y="189823"/>
                  </a:lnTo>
                  <a:lnTo>
                    <a:pt x="1013505" y="185986"/>
                  </a:lnTo>
                  <a:lnTo>
                    <a:pt x="1008289" y="182374"/>
                  </a:lnTo>
                  <a:lnTo>
                    <a:pt x="1003754" y="178537"/>
                  </a:lnTo>
                  <a:lnTo>
                    <a:pt x="1001939" y="176731"/>
                  </a:lnTo>
                  <a:lnTo>
                    <a:pt x="1000352" y="174926"/>
                  </a:lnTo>
                  <a:lnTo>
                    <a:pt x="998991" y="172894"/>
                  </a:lnTo>
                  <a:lnTo>
                    <a:pt x="997630" y="170863"/>
                  </a:lnTo>
                  <a:lnTo>
                    <a:pt x="996270" y="168832"/>
                  </a:lnTo>
                  <a:lnTo>
                    <a:pt x="995363" y="167026"/>
                  </a:lnTo>
                  <a:lnTo>
                    <a:pt x="994682" y="164994"/>
                  </a:lnTo>
                  <a:lnTo>
                    <a:pt x="994229" y="162737"/>
                  </a:lnTo>
                  <a:lnTo>
                    <a:pt x="993775" y="160932"/>
                  </a:lnTo>
                  <a:lnTo>
                    <a:pt x="993775" y="158900"/>
                  </a:lnTo>
                  <a:lnTo>
                    <a:pt x="993775" y="79450"/>
                  </a:lnTo>
                  <a:lnTo>
                    <a:pt x="993775" y="77419"/>
                  </a:lnTo>
                  <a:lnTo>
                    <a:pt x="994229" y="75161"/>
                  </a:lnTo>
                  <a:lnTo>
                    <a:pt x="994682" y="73356"/>
                  </a:lnTo>
                  <a:lnTo>
                    <a:pt x="995363" y="71324"/>
                  </a:lnTo>
                  <a:lnTo>
                    <a:pt x="996270" y="69519"/>
                  </a:lnTo>
                  <a:lnTo>
                    <a:pt x="997630" y="67262"/>
                  </a:lnTo>
                  <a:lnTo>
                    <a:pt x="998991" y="65456"/>
                  </a:lnTo>
                  <a:lnTo>
                    <a:pt x="1000352" y="63425"/>
                  </a:lnTo>
                  <a:lnTo>
                    <a:pt x="1001939" y="61619"/>
                  </a:lnTo>
                  <a:lnTo>
                    <a:pt x="1003754" y="59587"/>
                  </a:lnTo>
                  <a:lnTo>
                    <a:pt x="1008289" y="55976"/>
                  </a:lnTo>
                  <a:lnTo>
                    <a:pt x="1013505" y="52139"/>
                  </a:lnTo>
                  <a:lnTo>
                    <a:pt x="1018948" y="48528"/>
                  </a:lnTo>
                  <a:lnTo>
                    <a:pt x="1025525" y="44916"/>
                  </a:lnTo>
                  <a:lnTo>
                    <a:pt x="1032782" y="41531"/>
                  </a:lnTo>
                  <a:lnTo>
                    <a:pt x="1040493" y="38145"/>
                  </a:lnTo>
                  <a:lnTo>
                    <a:pt x="1048884" y="34985"/>
                  </a:lnTo>
                  <a:lnTo>
                    <a:pt x="1057956" y="32051"/>
                  </a:lnTo>
                  <a:lnTo>
                    <a:pt x="1067481" y="28891"/>
                  </a:lnTo>
                  <a:lnTo>
                    <a:pt x="1077686" y="26182"/>
                  </a:lnTo>
                  <a:lnTo>
                    <a:pt x="1088345" y="23248"/>
                  </a:lnTo>
                  <a:lnTo>
                    <a:pt x="1099457" y="20765"/>
                  </a:lnTo>
                  <a:lnTo>
                    <a:pt x="1111477" y="18282"/>
                  </a:lnTo>
                  <a:lnTo>
                    <a:pt x="1123723" y="15800"/>
                  </a:lnTo>
                  <a:lnTo>
                    <a:pt x="1136197" y="13542"/>
                  </a:lnTo>
                  <a:lnTo>
                    <a:pt x="1149350" y="11511"/>
                  </a:lnTo>
                  <a:lnTo>
                    <a:pt x="1162957" y="9480"/>
                  </a:lnTo>
                  <a:lnTo>
                    <a:pt x="1176791" y="7900"/>
                  </a:lnTo>
                  <a:lnTo>
                    <a:pt x="1191079" y="6320"/>
                  </a:lnTo>
                  <a:lnTo>
                    <a:pt x="1205820" y="4965"/>
                  </a:lnTo>
                  <a:lnTo>
                    <a:pt x="1220788" y="3611"/>
                  </a:lnTo>
                  <a:lnTo>
                    <a:pt x="1236209" y="2708"/>
                  </a:lnTo>
                  <a:lnTo>
                    <a:pt x="1251857" y="1580"/>
                  </a:lnTo>
                  <a:lnTo>
                    <a:pt x="1267732" y="903"/>
                  </a:lnTo>
                  <a:lnTo>
                    <a:pt x="1283834" y="451"/>
                  </a:lnTo>
                  <a:lnTo>
                    <a:pt x="1300163"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9" name="矩形 28"/>
          <p:cNvSpPr/>
          <p:nvPr/>
        </p:nvSpPr>
        <p:spPr>
          <a:xfrm>
            <a:off x="1450255" y="353101"/>
            <a:ext cx="6853158"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员工在职培训及特训项目介绍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921027" y="0"/>
            <a:ext cx="602974" cy="1729408"/>
            <a:chOff x="947530" y="0"/>
            <a:chExt cx="602974" cy="1729408"/>
          </a:xfrm>
        </p:grpSpPr>
        <p:cxnSp>
          <p:nvCxnSpPr>
            <p:cNvPr id="31" name="直接连接符 30"/>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4" name="矩形 33"/>
          <p:cNvSpPr/>
          <p:nvPr/>
        </p:nvSpPr>
        <p:spPr>
          <a:xfrm>
            <a:off x="1507095" y="964960"/>
            <a:ext cx="6944337"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the employees on the job training and special training program</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6" presetClass="entr" presetSubtype="16"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in)">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10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6" presetClass="entr" presetSubtype="16"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10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circle(in)">
                                      <p:cBhvr>
                                        <p:cTn id="59" dur="10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grpId="0" nodeType="clickEffect">
                                  <p:stCondLst>
                                    <p:cond delay="2000"/>
                                  </p:stCondLst>
                                  <p:childTnLst>
                                    <p:animEffect transition="out" filter="fade">
                                      <p:cBhvr>
                                        <p:cTn id="73" dur="500"/>
                                        <p:tgtEl>
                                          <p:spTgt spid="35"/>
                                        </p:tgtEl>
                                      </p:cBhvr>
                                    </p:animEffect>
                                    <p:set>
                                      <p:cBhvr>
                                        <p:cTn id="74"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animBg="1"/>
      <p:bldP spid="8" grpId="0"/>
      <p:bldP spid="9" grpId="0"/>
      <p:bldP spid="10" grpId="0"/>
      <p:bldP spid="11" grpId="0"/>
      <p:bldP spid="12" grpId="0"/>
      <p:bldP spid="19" grpId="0"/>
      <p:bldP spid="20" grpId="0"/>
      <p:bldP spid="21"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50255" y="353101"/>
            <a:ext cx="6853158" cy="707886"/>
          </a:xfrm>
          <a:prstGeom prst="rect">
            <a:avLst/>
          </a:prstGeom>
        </p:spPr>
        <p:txBody>
          <a:bodyPr wrap="non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员工在职培训及特训项目介绍</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6944337"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Introduction to the employees on the job training and special training program</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12" name="组合 11"/>
          <p:cNvGrpSpPr/>
          <p:nvPr/>
        </p:nvGrpSpPr>
        <p:grpSpPr>
          <a:xfrm>
            <a:off x="1892593" y="1553255"/>
            <a:ext cx="2675141" cy="1181100"/>
            <a:chOff x="1415562" y="1511690"/>
            <a:chExt cx="2675141" cy="1181100"/>
          </a:xfrm>
          <a:effectLst/>
        </p:grpSpPr>
        <p:sp>
          <p:nvSpPr>
            <p:cNvPr id="13" name="KSO_Shape"/>
            <p:cNvSpPr/>
            <p:nvPr/>
          </p:nvSpPr>
          <p:spPr>
            <a:xfrm>
              <a:off x="1415562" y="1511690"/>
              <a:ext cx="1181100" cy="1181100"/>
            </a:xfrm>
            <a:prstGeom prst="blockArc">
              <a:avLst>
                <a:gd name="adj1" fmla="val 2053426"/>
                <a:gd name="adj2" fmla="val 19329871"/>
                <a:gd name="adj3" fmla="val 56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14" name="文本框 13"/>
            <p:cNvSpPr txBox="1"/>
            <p:nvPr/>
          </p:nvSpPr>
          <p:spPr>
            <a:xfrm>
              <a:off x="1576873" y="1695133"/>
              <a:ext cx="2513830" cy="707886"/>
            </a:xfrm>
            <a:prstGeom prst="rect">
              <a:avLst/>
            </a:prstGeom>
            <a:noFill/>
          </p:spPr>
          <p:txBody>
            <a:bodyPr wrap="none" rtlCol="0">
              <a:spAutoFit/>
            </a:bodyPr>
            <a:lstStyle/>
            <a:p>
              <a:r>
                <a:rPr lang="en-US" altLang="zh-CN" sz="4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1</a:t>
              </a:r>
              <a:r>
                <a:rPr lang="zh-CN" altLang="en-US"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a:t>
              </a: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标题</a:t>
              </a:r>
              <a:r>
                <a:rPr lang="zh-CN" altLang="en-US" dirty="0">
                  <a:solidFill>
                    <a:schemeClr val="bg1"/>
                  </a:solidFill>
                  <a:latin typeface="微软雅黑" panose="020B0503020204020204" pitchFamily="34" charset="-122"/>
                  <a:ea typeface="微软雅黑" panose="020B0503020204020204" pitchFamily="34" charset="-122"/>
                </a:rPr>
                <a:t>内容</a:t>
              </a:r>
              <a:r>
                <a:rPr lang="zh-CN" altLang="en-US" dirty="0" smtClean="0">
                  <a:solidFill>
                    <a:schemeClr val="bg1"/>
                  </a:solidFill>
                  <a:latin typeface="微软雅黑" panose="020B0503020204020204" pitchFamily="34" charset="-122"/>
                  <a:ea typeface="微软雅黑" panose="020B0503020204020204" pitchFamily="34" charset="-122"/>
                </a:rPr>
                <a:t> </a:t>
              </a:r>
              <a:endParaRPr lang="zh-CN" altLang="en-US"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5" name="矩形 14"/>
          <p:cNvSpPr/>
          <p:nvPr/>
        </p:nvSpPr>
        <p:spPr>
          <a:xfrm>
            <a:off x="1668097" y="2950286"/>
            <a:ext cx="2607212" cy="1708160"/>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grpSp>
        <p:nvGrpSpPr>
          <p:cNvPr id="16" name="组合 15"/>
          <p:cNvGrpSpPr/>
          <p:nvPr/>
        </p:nvGrpSpPr>
        <p:grpSpPr>
          <a:xfrm>
            <a:off x="5035550" y="1553255"/>
            <a:ext cx="2756893" cy="1181100"/>
            <a:chOff x="4451839" y="1511690"/>
            <a:chExt cx="2756893" cy="1181100"/>
          </a:xfrm>
          <a:effectLst/>
        </p:grpSpPr>
        <p:sp>
          <p:nvSpPr>
            <p:cNvPr id="17" name="KSO_Shape"/>
            <p:cNvSpPr/>
            <p:nvPr/>
          </p:nvSpPr>
          <p:spPr>
            <a:xfrm>
              <a:off x="4451839" y="1511690"/>
              <a:ext cx="1181100" cy="1181100"/>
            </a:xfrm>
            <a:prstGeom prst="blockArc">
              <a:avLst>
                <a:gd name="adj1" fmla="val 2053426"/>
                <a:gd name="adj2" fmla="val 19329871"/>
                <a:gd name="adj3" fmla="val 56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18" name="文本框 17"/>
            <p:cNvSpPr txBox="1"/>
            <p:nvPr/>
          </p:nvSpPr>
          <p:spPr>
            <a:xfrm>
              <a:off x="4613150" y="1709203"/>
              <a:ext cx="2595582" cy="707886"/>
            </a:xfrm>
            <a:prstGeom prst="rect">
              <a:avLst/>
            </a:prstGeom>
            <a:noFill/>
          </p:spPr>
          <p:txBody>
            <a:bodyPr wrap="none" rtlCol="0">
              <a:spAutoFit/>
            </a:bodyPr>
            <a:lstStyle/>
            <a:p>
              <a:r>
                <a:rPr lang="en-US" altLang="zh-CN" sz="4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2</a:t>
              </a:r>
              <a:r>
                <a:rPr lang="zh-CN" altLang="en-US"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a:t>
              </a: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标题</a:t>
              </a:r>
              <a:r>
                <a:rPr lang="zh-CN" altLang="en-US" dirty="0">
                  <a:solidFill>
                    <a:schemeClr val="bg1"/>
                  </a:solidFill>
                  <a:latin typeface="微软雅黑" panose="020B0503020204020204" pitchFamily="34" charset="-122"/>
                  <a:ea typeface="微软雅黑" panose="020B0503020204020204" pitchFamily="34" charset="-122"/>
                </a:rPr>
                <a:t>内容</a:t>
              </a:r>
              <a:r>
                <a:rPr lang="zh-CN" altLang="en-US" dirty="0" smtClean="0">
                  <a:solidFill>
                    <a:schemeClr val="bg1"/>
                  </a:solidFill>
                  <a:latin typeface="微软雅黑" panose="020B0503020204020204" pitchFamily="34" charset="-122"/>
                  <a:ea typeface="微软雅黑" panose="020B0503020204020204" pitchFamily="34" charset="-122"/>
                </a:rPr>
                <a:t> </a:t>
              </a:r>
              <a:endParaRPr lang="zh-CN" altLang="en-US"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9" name="组合 18"/>
          <p:cNvGrpSpPr/>
          <p:nvPr/>
        </p:nvGrpSpPr>
        <p:grpSpPr>
          <a:xfrm>
            <a:off x="8178506" y="1553255"/>
            <a:ext cx="2728760" cy="1181100"/>
            <a:chOff x="7701475" y="1511690"/>
            <a:chExt cx="2728760" cy="1181100"/>
          </a:xfrm>
          <a:effectLst/>
        </p:grpSpPr>
        <p:sp>
          <p:nvSpPr>
            <p:cNvPr id="20" name="KSO_Shape"/>
            <p:cNvSpPr/>
            <p:nvPr/>
          </p:nvSpPr>
          <p:spPr>
            <a:xfrm>
              <a:off x="7701475" y="1511690"/>
              <a:ext cx="1181100" cy="1181100"/>
            </a:xfrm>
            <a:prstGeom prst="blockArc">
              <a:avLst>
                <a:gd name="adj1" fmla="val 2053426"/>
                <a:gd name="adj2" fmla="val 19329871"/>
                <a:gd name="adj3" fmla="val 56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21" name="文本框 20"/>
            <p:cNvSpPr txBox="1"/>
            <p:nvPr/>
          </p:nvSpPr>
          <p:spPr>
            <a:xfrm>
              <a:off x="7834653" y="1709201"/>
              <a:ext cx="2595582" cy="707886"/>
            </a:xfrm>
            <a:prstGeom prst="rect">
              <a:avLst/>
            </a:prstGeom>
            <a:noFill/>
          </p:spPr>
          <p:txBody>
            <a:bodyPr wrap="none" rtlCol="0">
              <a:spAutoFit/>
            </a:bodyPr>
            <a:lstStyle/>
            <a:p>
              <a:r>
                <a:rPr lang="en-US" altLang="zh-CN" sz="4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3</a:t>
              </a:r>
              <a:r>
                <a:rPr lang="zh-CN" altLang="en-US"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a:t>
              </a: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标题</a:t>
              </a:r>
              <a:r>
                <a:rPr lang="zh-CN" altLang="en-US" dirty="0">
                  <a:solidFill>
                    <a:schemeClr val="bg1"/>
                  </a:solidFill>
                  <a:latin typeface="微软雅黑" panose="020B0503020204020204" pitchFamily="34" charset="-122"/>
                  <a:ea typeface="微软雅黑" panose="020B0503020204020204" pitchFamily="34" charset="-122"/>
                </a:rPr>
                <a:t>内容</a:t>
              </a:r>
              <a:r>
                <a:rPr lang="zh-CN" altLang="en-US" dirty="0" smtClean="0">
                  <a:solidFill>
                    <a:schemeClr val="bg1"/>
                  </a:solidFill>
                  <a:latin typeface="微软雅黑" panose="020B0503020204020204" pitchFamily="34" charset="-122"/>
                  <a:ea typeface="微软雅黑" panose="020B0503020204020204" pitchFamily="34" charset="-122"/>
                </a:rPr>
                <a:t> </a:t>
              </a:r>
              <a:endParaRPr lang="zh-CN" altLang="en-US"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矩形 21"/>
          <p:cNvSpPr/>
          <p:nvPr/>
        </p:nvSpPr>
        <p:spPr>
          <a:xfrm>
            <a:off x="4802847" y="2950286"/>
            <a:ext cx="2607212" cy="1708160"/>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3" name="矩形 22"/>
          <p:cNvSpPr/>
          <p:nvPr/>
        </p:nvSpPr>
        <p:spPr>
          <a:xfrm>
            <a:off x="8024350" y="2950286"/>
            <a:ext cx="2607212" cy="1708160"/>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4" name="矩形 23"/>
          <p:cNvSpPr/>
          <p:nvPr/>
        </p:nvSpPr>
        <p:spPr bwMode="auto">
          <a:xfrm>
            <a:off x="1757191" y="4751897"/>
            <a:ext cx="2447778" cy="15755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25" name="矩形 24"/>
          <p:cNvSpPr/>
          <p:nvPr/>
        </p:nvSpPr>
        <p:spPr bwMode="auto">
          <a:xfrm>
            <a:off x="8057173" y="4751897"/>
            <a:ext cx="2447778" cy="157558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26" name="矩形 25"/>
          <p:cNvSpPr/>
          <p:nvPr/>
        </p:nvSpPr>
        <p:spPr bwMode="auto">
          <a:xfrm>
            <a:off x="4907182" y="4751897"/>
            <a:ext cx="2447778" cy="157558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0-#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0" nodeType="clickEffect">
                                  <p:stCondLst>
                                    <p:cond delay="2000"/>
                                  </p:stCondLst>
                                  <p:childTnLst>
                                    <p:animEffect transition="out" filter="fade">
                                      <p:cBhvr>
                                        <p:cTn id="54" dur="500"/>
                                        <p:tgtEl>
                                          <p:spTgt spid="35"/>
                                        </p:tgtEl>
                                      </p:cBhvr>
                                    </p:animEffect>
                                    <p:set>
                                      <p:cBhvr>
                                        <p:cTn id="55"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5" grpId="0"/>
      <p:bldP spid="22" grpId="0"/>
      <p:bldP spid="23" grpId="0"/>
      <p:bldP spid="24" grpId="0" animBg="1"/>
      <p:bldP spid="25" grpId="0" animBg="1"/>
      <p:bldP spid="2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同心圆 26"/>
          <p:cNvSpPr/>
          <p:nvPr/>
        </p:nvSpPr>
        <p:spPr>
          <a:xfrm rot="7467663">
            <a:off x="10045534" y="4015082"/>
            <a:ext cx="1440153" cy="1440153"/>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3131903" y="1746386"/>
            <a:ext cx="2257349" cy="2400657"/>
          </a:xfrm>
          <a:prstGeom prst="rect">
            <a:avLst/>
          </a:prstGeom>
        </p:spPr>
        <p:txBody>
          <a:bodyPr wrap="none">
            <a:spAutoFit/>
          </a:bodyPr>
          <a:lstStyle/>
          <a:p>
            <a:pPr algn="ctr"/>
            <a:r>
              <a:rPr lang="en-US" altLang="zh-CN" sz="15000" dirty="0" smtClean="0">
                <a:solidFill>
                  <a:schemeClr val="bg1"/>
                </a:solidFill>
                <a:latin typeface="Impact" panose="020B0806030902050204" pitchFamily="34" charset="0"/>
                <a:ea typeface="微软雅黑" panose="020B0503020204020204" pitchFamily="34" charset="-122"/>
                <a:cs typeface="Segoe UI Light" panose="020B0502040204020203" pitchFamily="34" charset="0"/>
              </a:rPr>
              <a:t>06</a:t>
            </a:r>
            <a:endParaRPr lang="zh-CN" altLang="en-US" sz="15000" dirty="0">
              <a:latin typeface="Impact" panose="020B0806030902050204" pitchFamily="34" charset="0"/>
            </a:endParaRPr>
          </a:p>
        </p:txBody>
      </p:sp>
      <p:sp>
        <p:nvSpPr>
          <p:cNvPr id="29" name="矩形 28"/>
          <p:cNvSpPr/>
          <p:nvPr/>
        </p:nvSpPr>
        <p:spPr>
          <a:xfrm>
            <a:off x="5471211" y="3037716"/>
            <a:ext cx="5038559"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年度计划及目标</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V="1">
            <a:off x="2922103" y="3811862"/>
            <a:ext cx="7920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418204" y="3829831"/>
            <a:ext cx="2818023" cy="1323439"/>
          </a:xfrm>
          <a:prstGeom prst="rect">
            <a:avLst/>
          </a:prstGeom>
        </p:spPr>
        <p:txBody>
          <a:bodyPr wrap="square">
            <a:spAutoFit/>
          </a:bodyPr>
          <a:lstStyle/>
          <a:p>
            <a:r>
              <a:rPr lang="en-US" altLang="zh-CN" sz="8000" dirty="0" smtClean="0">
                <a:solidFill>
                  <a:srgbClr val="FFC000"/>
                </a:solidFill>
                <a:latin typeface="Segoe UI Light" panose="020B0502040204020203" pitchFamily="34" charset="0"/>
                <a:ea typeface="微软雅黑" panose="020B0503020204020204" pitchFamily="34" charset="-122"/>
                <a:cs typeface="Segoe UI Light" panose="020B0502040204020203" pitchFamily="34" charset="0"/>
              </a:rPr>
              <a:t>2018</a:t>
            </a:r>
            <a:endParaRPr lang="zh-CN" altLang="en-US" sz="8000" dirty="0">
              <a:solidFill>
                <a:srgbClr val="FFC000"/>
              </a:solidFill>
              <a:latin typeface="Segoe UI Light" panose="020B0502040204020203" pitchFamily="34" charset="0"/>
              <a:cs typeface="Segoe UI Light" panose="020B0502040204020203" pitchFamily="34" charset="0"/>
            </a:endParaRPr>
          </a:p>
        </p:txBody>
      </p:sp>
      <p:sp>
        <p:nvSpPr>
          <p:cNvPr id="32" name="同心圆 31"/>
          <p:cNvSpPr/>
          <p:nvPr/>
        </p:nvSpPr>
        <p:spPr>
          <a:xfrm rot="18577750">
            <a:off x="2732298" y="1105742"/>
            <a:ext cx="4218470" cy="4218470"/>
          </a:xfrm>
          <a:prstGeom prst="donut">
            <a:avLst>
              <a:gd name="adj" fmla="val 45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3" name="直接连接符 32"/>
          <p:cNvCxnSpPr/>
          <p:nvPr/>
        </p:nvCxnSpPr>
        <p:spPr>
          <a:xfrm flipV="1">
            <a:off x="1166190" y="3811862"/>
            <a:ext cx="1548000" cy="0"/>
          </a:xfrm>
          <a:prstGeom prst="line">
            <a:avLst/>
          </a:prstGeom>
          <a:ln w="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265350" y="3887065"/>
            <a:ext cx="3113545" cy="369332"/>
          </a:xfrm>
          <a:prstGeom prst="rect">
            <a:avLst/>
          </a:prstGeom>
        </p:spPr>
        <p:txBody>
          <a:bodyPr wrap="none">
            <a:spAutoFit/>
          </a:bodyPr>
          <a:lstStyle/>
          <a:p>
            <a:r>
              <a:rPr lang="en-US" altLang="zh-CN" dirty="0" smtClean="0">
                <a:latin typeface="Segoe UI Light" panose="020B0502040204020203" pitchFamily="34" charset="0"/>
                <a:cs typeface="Segoe UI Light" panose="020B0502040204020203" pitchFamily="34" charset="0"/>
              </a:rPr>
              <a:t>2018-Q4 Plan &amp; Annual target</a:t>
            </a:r>
            <a:endParaRPr lang="zh-CN" altLang="en-US" dirty="0">
              <a:latin typeface="Segoe UI Light" panose="020B0502040204020203" pitchFamily="34" charset="0"/>
              <a:cs typeface="Segoe UI Light" panose="020B0502040204020203" pitchFamily="34" charset="0"/>
            </a:endParaRPr>
          </a:p>
        </p:txBody>
      </p:sp>
      <p:sp>
        <p:nvSpPr>
          <p:cNvPr id="39" name="文本框 38"/>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2)">
                                      <p:cBhvr>
                                        <p:cTn id="7" dur="1000"/>
                                        <p:tgtEl>
                                          <p:spTgt spid="32"/>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8"/>
                                        </p:tgtEl>
                                        <p:attrNameLst>
                                          <p:attrName>style.visibility</p:attrName>
                                        </p:attrNameLst>
                                      </p:cBhvr>
                                      <p:to>
                                        <p:strVal val="visible"/>
                                      </p:to>
                                    </p:set>
                                    <p:anim calcmode="lin" valueType="num">
                                      <p:cBhvr>
                                        <p:cTn id="10" dur="500" fill="hold"/>
                                        <p:tgtEl>
                                          <p:spTgt spid="28"/>
                                        </p:tgtEl>
                                        <p:attrNameLst>
                                          <p:attrName>ppt_w</p:attrName>
                                        </p:attrNameLst>
                                      </p:cBhvr>
                                      <p:tavLst>
                                        <p:tav tm="0">
                                          <p:val>
                                            <p:fltVal val="0"/>
                                          </p:val>
                                        </p:tav>
                                        <p:tav tm="100000">
                                          <p:val>
                                            <p:strVal val="#ppt_w"/>
                                          </p:val>
                                        </p:tav>
                                      </p:tavLst>
                                    </p:anim>
                                    <p:anim calcmode="lin" valueType="num">
                                      <p:cBhvr>
                                        <p:cTn id="11" dur="500" fill="hold"/>
                                        <p:tgtEl>
                                          <p:spTgt spid="28"/>
                                        </p:tgtEl>
                                        <p:attrNameLst>
                                          <p:attrName>ppt_h</p:attrName>
                                        </p:attrNameLst>
                                      </p:cBhvr>
                                      <p:tavLst>
                                        <p:tav tm="0">
                                          <p:val>
                                            <p:fltVal val="0"/>
                                          </p:val>
                                        </p:tav>
                                        <p:tav tm="100000">
                                          <p:val>
                                            <p:strVal val="#ppt_h"/>
                                          </p:val>
                                        </p:tav>
                                      </p:tavLst>
                                    </p:anim>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par>
                                <p:cTn id="18" presetID="22" presetClass="entr" presetSubtype="8"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2000"/>
                                  </p:stCondLst>
                                  <p:childTnLst>
                                    <p:animEffect transition="out" filter="fade">
                                      <p:cBhvr>
                                        <p:cTn id="35" dur="500"/>
                                        <p:tgtEl>
                                          <p:spTgt spid="39"/>
                                        </p:tgtEl>
                                      </p:cBhvr>
                                    </p:animEffect>
                                    <p:set>
                                      <p:cBhvr>
                                        <p:cTn id="36"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p:bldP spid="32" grpId="0" animBg="1"/>
      <p:bldP spid="38" grpId="0"/>
      <p:bldP spid="3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75967" y="353101"/>
            <a:ext cx="7338869"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年度计划及销售目标</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450414"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Plan &amp; Annual target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五边形 11"/>
          <p:cNvSpPr/>
          <p:nvPr/>
        </p:nvSpPr>
        <p:spPr>
          <a:xfrm>
            <a:off x="1566030" y="1693830"/>
            <a:ext cx="3589066" cy="559040"/>
          </a:xfrm>
          <a:prstGeom prst="homePlate">
            <a:avLst>
              <a:gd name="adj" fmla="val 24165"/>
            </a:avLst>
          </a:prstGeom>
          <a:ln>
            <a:solidFill>
              <a:schemeClr val="bg1"/>
            </a:solidFill>
          </a:ln>
        </p:spPr>
        <p:txBody>
          <a:bodyPr wrap="square" anchor="ctr">
            <a:noAutofit/>
          </a:bodyPr>
          <a:lstStyle/>
          <a:p>
            <a:pPr marL="179705"/>
            <a:r>
              <a:rPr lang="en-US" altLang="zh-CN" sz="2400"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en-US" altLang="zh-CN" sz="2400" dirty="0" smtClean="0">
                <a:solidFill>
                  <a:schemeClr val="bg1"/>
                </a:solidFill>
                <a:latin typeface="微软雅黑" panose="020B0503020204020204" pitchFamily="34" charset="-122"/>
                <a:ea typeface="微软雅黑" panose="020B0503020204020204" pitchFamily="34" charset="-122"/>
              </a:rPr>
              <a:t>2018-Q4</a:t>
            </a:r>
            <a:r>
              <a:rPr lang="zh-CN" altLang="en-US" sz="2400" dirty="0" smtClean="0">
                <a:solidFill>
                  <a:schemeClr val="bg1"/>
                </a:solidFill>
                <a:latin typeface="微软雅黑" panose="020B0503020204020204" pitchFamily="34" charset="-122"/>
                <a:ea typeface="微软雅黑" panose="020B0503020204020204" pitchFamily="34" charset="-122"/>
              </a:rPr>
              <a:t>计划</a:t>
            </a:r>
            <a:endParaRPr lang="zh-CN" altLang="en-US" sz="2400" dirty="0">
              <a:solidFill>
                <a:schemeClr val="bg1"/>
              </a:solidFill>
            </a:endParaRPr>
          </a:p>
        </p:txBody>
      </p:sp>
      <p:sp>
        <p:nvSpPr>
          <p:cNvPr id="13" name="椭圆 12"/>
          <p:cNvSpPr/>
          <p:nvPr/>
        </p:nvSpPr>
        <p:spPr>
          <a:xfrm>
            <a:off x="1523999" y="2580862"/>
            <a:ext cx="1908313" cy="1881809"/>
          </a:xfrm>
          <a:prstGeom prst="ellipse">
            <a:avLst/>
          </a:prstGeom>
          <a:solidFill>
            <a:schemeClr val="bg1">
              <a:alpha val="2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8673547" y="2580862"/>
            <a:ext cx="1908313" cy="1881809"/>
          </a:xfrm>
          <a:prstGeom prst="ellipse">
            <a:avLst/>
          </a:prstGeom>
          <a:solidFill>
            <a:schemeClr val="bg1">
              <a:alpha val="2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p:cNvSpPr/>
          <p:nvPr/>
        </p:nvSpPr>
        <p:spPr>
          <a:xfrm>
            <a:off x="5098773" y="2580862"/>
            <a:ext cx="1908313" cy="1881809"/>
          </a:xfrm>
          <a:prstGeom prst="ellipse">
            <a:avLst/>
          </a:prstGeom>
          <a:solidFill>
            <a:schemeClr val="bg1">
              <a:alpha val="2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1908313" y="2980156"/>
            <a:ext cx="1149674"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销售计划</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542005" y="2980156"/>
            <a:ext cx="1107996"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运营计划</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100216" y="2980156"/>
            <a:ext cx="1107996" cy="369332"/>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团队提升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KSO_Shape"/>
          <p:cNvSpPr/>
          <p:nvPr/>
        </p:nvSpPr>
        <p:spPr bwMode="auto">
          <a:xfrm>
            <a:off x="5758898" y="3527564"/>
            <a:ext cx="602145" cy="60214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20" name="KSO_Shape"/>
          <p:cNvSpPr/>
          <p:nvPr/>
        </p:nvSpPr>
        <p:spPr bwMode="auto">
          <a:xfrm>
            <a:off x="2244103" y="3526669"/>
            <a:ext cx="485845" cy="616294"/>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21" name="KSO_Shape"/>
          <p:cNvSpPr/>
          <p:nvPr/>
        </p:nvSpPr>
        <p:spPr bwMode="auto">
          <a:xfrm>
            <a:off x="9264306" y="3530484"/>
            <a:ext cx="688078" cy="587354"/>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endParaRPr>
          </a:p>
        </p:txBody>
      </p:sp>
      <p:sp>
        <p:nvSpPr>
          <p:cNvPr id="22" name="矩形 21"/>
          <p:cNvSpPr/>
          <p:nvPr/>
        </p:nvSpPr>
        <p:spPr>
          <a:xfrm>
            <a:off x="1054878" y="4671259"/>
            <a:ext cx="2761747" cy="1384995"/>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3" name="矩形 22"/>
          <p:cNvSpPr/>
          <p:nvPr/>
        </p:nvSpPr>
        <p:spPr>
          <a:xfrm>
            <a:off x="4718745" y="4671259"/>
            <a:ext cx="2754510" cy="1384995"/>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24" name="矩形 23"/>
          <p:cNvSpPr/>
          <p:nvPr/>
        </p:nvSpPr>
        <p:spPr>
          <a:xfrm>
            <a:off x="8219515" y="4671259"/>
            <a:ext cx="2819546" cy="1384995"/>
          </a:xfrm>
          <a:prstGeom prst="rect">
            <a:avLst/>
          </a:prstGeom>
        </p:spPr>
        <p:txBody>
          <a:bodyPr wrap="square">
            <a:spAutoFit/>
          </a:bodyPr>
          <a:lstStyle/>
          <a:p>
            <a:pPr indent="360045">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1000"/>
                                        <p:tgtEl>
                                          <p:spTgt spid="1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1000"/>
                                        <p:tgtEl>
                                          <p:spTgt spid="16"/>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heel(1)">
                                      <p:cBhvr>
                                        <p:cTn id="18" dur="1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heel(1)">
                                      <p:cBhvr>
                                        <p:cTn id="28" dur="1000"/>
                                        <p:tgtEl>
                                          <p:spTgt spid="15"/>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heel(1)">
                                      <p:cBhvr>
                                        <p:cTn id="31" dur="1000"/>
                                        <p:tgtEl>
                                          <p:spTgt spid="1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10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heel(1)">
                                      <p:cBhvr>
                                        <p:cTn id="42" dur="1000"/>
                                        <p:tgtEl>
                                          <p:spTgt spid="14"/>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heel(1)">
                                      <p:cBhvr>
                                        <p:cTn id="45" dur="1000"/>
                                        <p:tgtEl>
                                          <p:spTgt spid="18"/>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heel(1)">
                                      <p:cBhvr>
                                        <p:cTn id="48" dur="1000"/>
                                        <p:tgtEl>
                                          <p:spTgt spid="2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2000"/>
                                  </p:stCondLst>
                                  <p:childTnLst>
                                    <p:animEffect transition="out" filter="fade">
                                      <p:cBhvr>
                                        <p:cTn id="55" dur="500"/>
                                        <p:tgtEl>
                                          <p:spTgt spid="35"/>
                                        </p:tgtEl>
                                      </p:cBhvr>
                                    </p:animEffect>
                                    <p:set>
                                      <p:cBhvr>
                                        <p:cTn id="5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3" grpId="0" animBg="1"/>
      <p:bldP spid="14" grpId="0" animBg="1"/>
      <p:bldP spid="15" grpId="0" animBg="1"/>
      <p:bldP spid="16" grpId="0"/>
      <p:bldP spid="17" grpId="0"/>
      <p:bldP spid="18" grpId="0"/>
      <p:bldP spid="19" grpId="0" animBg="1"/>
      <p:bldP spid="20" grpId="0" animBg="1"/>
      <p:bldP spid="21" grpId="0" animBg="1"/>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a:t>
            </a:r>
            <a:r>
              <a:rPr lang="zh-CN" altLang="en-US" sz="4000" b="1" dirty="0" smtClean="0">
                <a:solidFill>
                  <a:schemeClr val="bg1"/>
                </a:solidFill>
                <a:latin typeface="微软雅黑" panose="020B0503020204020204" pitchFamily="34" charset="-122"/>
                <a:ea typeface="微软雅黑" panose="020B0503020204020204" pitchFamily="34" charset="-122"/>
              </a:rPr>
              <a:t>情况</a:t>
            </a:r>
            <a:r>
              <a:rPr lang="en-US" altLang="zh-CN" sz="4000" b="1" dirty="0" smtClean="0">
                <a:solidFill>
                  <a:schemeClr val="bg1"/>
                </a:solidFill>
                <a:latin typeface="微软雅黑" panose="020B0503020204020204" pitchFamily="34" charset="-122"/>
                <a:ea typeface="微软雅黑" panose="020B0503020204020204" pitchFamily="34" charset="-122"/>
              </a:rPr>
              <a:t>(1/3)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3151825"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Marketing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3839919" y="1749287"/>
            <a:ext cx="4535453" cy="424070"/>
          </a:xfrm>
          <a:prstGeom prst="rect">
            <a:avLst/>
          </a:prstGeom>
          <a:ln w="0">
            <a:solidFill>
              <a:schemeClr val="bg1"/>
            </a:solidFill>
          </a:ln>
        </p:spPr>
        <p:txBody>
          <a:bodyPr wrap="none" anchor="ctr">
            <a:no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2018</a:t>
            </a:r>
            <a:r>
              <a:rPr lang="zh-CN" altLang="en-US" sz="2000" dirty="0" smtClean="0">
                <a:solidFill>
                  <a:schemeClr val="bg1"/>
                </a:solidFill>
                <a:latin typeface="微软雅黑" panose="020B0503020204020204" pitchFamily="34" charset="-122"/>
                <a:ea typeface="微软雅黑" panose="020B0503020204020204" pitchFamily="34" charset="-122"/>
              </a:rPr>
              <a:t>年目标完成数据总体概览</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258957" y="2598907"/>
            <a:ext cx="6427304" cy="286232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销售目标</a:t>
            </a:r>
            <a:r>
              <a:rPr lang="en-US" altLang="zh-CN" sz="4000" dirty="0">
                <a:solidFill>
                  <a:schemeClr val="bg1"/>
                </a:solidFill>
                <a:latin typeface="微软雅黑" panose="020B0503020204020204" pitchFamily="34" charset="-122"/>
                <a:ea typeface="微软雅黑" panose="020B0503020204020204" pitchFamily="34" charset="-122"/>
              </a:rPr>
              <a:t>110</a:t>
            </a:r>
            <a:r>
              <a:rPr lang="zh-CN" altLang="en-US" sz="1400" dirty="0">
                <a:solidFill>
                  <a:schemeClr val="bg1"/>
                </a:solidFill>
                <a:latin typeface="微软雅黑" panose="020B0503020204020204" pitchFamily="34" charset="-122"/>
                <a:ea typeface="微软雅黑" panose="020B0503020204020204" pitchFamily="34" charset="-122"/>
              </a:rPr>
              <a:t>万元，实际回款</a:t>
            </a:r>
            <a:r>
              <a:rPr lang="en-US" altLang="zh-CN" sz="4000" dirty="0">
                <a:solidFill>
                  <a:schemeClr val="bg1"/>
                </a:solidFill>
                <a:latin typeface="微软雅黑" panose="020B0503020204020204" pitchFamily="34" charset="-122"/>
                <a:ea typeface="微软雅黑" panose="020B0503020204020204" pitchFamily="34" charset="-122"/>
              </a:rPr>
              <a:t>107</a:t>
            </a:r>
            <a:r>
              <a:rPr lang="zh-CN" altLang="en-US" sz="1400" dirty="0">
                <a:solidFill>
                  <a:schemeClr val="bg1"/>
                </a:solidFill>
                <a:latin typeface="微软雅黑" panose="020B0503020204020204" pitchFamily="34" charset="-122"/>
                <a:ea typeface="微软雅黑" panose="020B0503020204020204" pitchFamily="34" charset="-122"/>
              </a:rPr>
              <a:t>万元，负计划目标</a:t>
            </a:r>
            <a:r>
              <a:rPr lang="en-US" altLang="zh-CN" sz="4000" dirty="0">
                <a:solidFill>
                  <a:schemeClr val="bg1"/>
                </a:solidFill>
                <a:latin typeface="微软雅黑" panose="020B0503020204020204" pitchFamily="34" charset="-122"/>
                <a:ea typeface="微软雅黑" panose="020B0503020204020204" pitchFamily="34" charset="-122"/>
              </a:rPr>
              <a:t>2</a:t>
            </a:r>
            <a:r>
              <a:rPr lang="zh-CN" altLang="en-US" sz="1400" dirty="0">
                <a:solidFill>
                  <a:schemeClr val="bg1"/>
                </a:solidFill>
                <a:latin typeface="微软雅黑" panose="020B0503020204020204" pitchFamily="34" charset="-122"/>
                <a:ea typeface="微软雅黑" panose="020B0503020204020204" pitchFamily="34" charset="-122"/>
              </a:rPr>
              <a:t>万元</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销售</a:t>
            </a:r>
            <a:r>
              <a:rPr lang="zh-CN" altLang="en-US" sz="1400" dirty="0">
                <a:solidFill>
                  <a:schemeClr val="bg1"/>
                </a:solidFill>
                <a:latin typeface="微软雅黑" panose="020B0503020204020204" pitchFamily="34" charset="-122"/>
                <a:ea typeface="微软雅黑" panose="020B0503020204020204" pitchFamily="34" charset="-122"/>
              </a:rPr>
              <a:t>库存合计约</a:t>
            </a:r>
            <a:r>
              <a:rPr lang="en-US" altLang="zh-CN" sz="4000" dirty="0">
                <a:solidFill>
                  <a:schemeClr val="bg1"/>
                </a:solidFill>
                <a:latin typeface="微软雅黑" panose="020B0503020204020204" pitchFamily="34" charset="-122"/>
                <a:ea typeface="微软雅黑" panose="020B0503020204020204" pitchFamily="34" charset="-122"/>
              </a:rPr>
              <a:t>47</a:t>
            </a:r>
            <a:r>
              <a:rPr lang="zh-CN" altLang="en-US" sz="1400" dirty="0">
                <a:solidFill>
                  <a:schemeClr val="bg1"/>
                </a:solidFill>
                <a:latin typeface="微软雅黑" panose="020B0503020204020204" pitchFamily="34" charset="-122"/>
                <a:ea typeface="微软雅黑" panose="020B0503020204020204" pitchFamily="34" charset="-122"/>
              </a:rPr>
              <a:t>万元，实际销售</a:t>
            </a:r>
            <a:r>
              <a:rPr lang="en-US" altLang="zh-CN" sz="4000" dirty="0">
                <a:solidFill>
                  <a:schemeClr val="bg1"/>
                </a:solidFill>
                <a:latin typeface="微软雅黑" panose="020B0503020204020204" pitchFamily="34" charset="-122"/>
                <a:ea typeface="微软雅黑" panose="020B0503020204020204" pitchFamily="34" charset="-122"/>
              </a:rPr>
              <a:t>61</a:t>
            </a:r>
            <a:r>
              <a:rPr lang="zh-CN" altLang="en-US" sz="1400" dirty="0">
                <a:solidFill>
                  <a:schemeClr val="bg1"/>
                </a:solidFill>
                <a:latin typeface="微软雅黑" panose="020B0503020204020204" pitchFamily="34" charset="-122"/>
                <a:ea typeface="微软雅黑" panose="020B0503020204020204" pitchFamily="34" charset="-122"/>
              </a:rPr>
              <a:t>万元</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sz="1400" dirty="0" smtClean="0">
                <a:solidFill>
                  <a:schemeClr val="bg1"/>
                </a:solidFill>
                <a:latin typeface="微软雅黑" panose="020B0503020204020204" pitchFamily="34" charset="-122"/>
                <a:ea typeface="微软雅黑" panose="020B0503020204020204" pitchFamily="34" charset="-122"/>
              </a:rPr>
              <a:t>与</a:t>
            </a:r>
            <a:r>
              <a:rPr lang="zh-CN" altLang="en-US" sz="1400" dirty="0">
                <a:solidFill>
                  <a:schemeClr val="bg1"/>
                </a:solidFill>
                <a:latin typeface="微软雅黑" panose="020B0503020204020204" pitchFamily="34" charset="-122"/>
                <a:ea typeface="微软雅黑" panose="020B0503020204020204" pitchFamily="34" charset="-122"/>
              </a:rPr>
              <a:t>去年同期增长</a:t>
            </a:r>
            <a:r>
              <a:rPr lang="en-US" altLang="zh-CN" sz="4000" dirty="0">
                <a:solidFill>
                  <a:schemeClr val="bg1"/>
                </a:solidFill>
                <a:latin typeface="微软雅黑" panose="020B0503020204020204" pitchFamily="34" charset="-122"/>
                <a:ea typeface="微软雅黑" panose="020B0503020204020204" pitchFamily="34" charset="-122"/>
              </a:rPr>
              <a:t>35%</a:t>
            </a:r>
            <a:r>
              <a:rPr lang="zh-CN" altLang="en-US" sz="1400" dirty="0">
                <a:solidFill>
                  <a:schemeClr val="bg1"/>
                </a:solidFill>
                <a:latin typeface="微软雅黑" panose="020B0503020204020204" pitchFamily="34" charset="-122"/>
                <a:ea typeface="微软雅黑" panose="020B0503020204020204" pitchFamily="34" charset="-122"/>
              </a:rPr>
              <a:t>左右。</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5713" y="3120372"/>
            <a:ext cx="4217504" cy="3737628"/>
          </a:xfrm>
          <a:prstGeom prst="rect">
            <a:avLst/>
          </a:prstGeom>
        </p:spPr>
      </p:pic>
      <p:sp>
        <p:nvSpPr>
          <p:cNvPr id="11" name="文本框 10"/>
          <p:cNvSpPr txBox="1"/>
          <p:nvPr/>
        </p:nvSpPr>
        <p:spPr>
          <a:xfrm>
            <a:off x="8308964" y="3249512"/>
            <a:ext cx="1528880" cy="707886"/>
          </a:xfrm>
          <a:prstGeom prst="rect">
            <a:avLst/>
          </a:prstGeom>
          <a:noFill/>
        </p:spPr>
        <p:txBody>
          <a:bodyPr wrap="none" rtlCol="0">
            <a:spAutoFit/>
          </a:bodyPr>
          <a:lstStyle/>
          <a:p>
            <a:pPr algn="ctr"/>
            <a:r>
              <a:rPr lang="en-US" altLang="zh-CN" sz="4000" dirty="0" smtClean="0">
                <a:solidFill>
                  <a:schemeClr val="bg1">
                    <a:lumMod val="65000"/>
                  </a:schemeClr>
                </a:solidFill>
                <a:latin typeface="Impact" panose="020B0806030902050204" pitchFamily="34" charset="0"/>
              </a:rPr>
              <a:t>Target</a:t>
            </a:r>
            <a:endParaRPr lang="zh-CN" altLang="en-US" sz="4000" dirty="0">
              <a:solidFill>
                <a:schemeClr val="bg1">
                  <a:lumMod val="65000"/>
                </a:schemeClr>
              </a:solidFill>
              <a:latin typeface="Impact" panose="020B0806030902050204" pitchFamily="34" charset="0"/>
            </a:endParaRPr>
          </a:p>
        </p:txBody>
      </p:sp>
      <p:sp>
        <p:nvSpPr>
          <p:cNvPr id="12" name="文本框 11"/>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wipe(left)">
                                      <p:cBhvr>
                                        <p:cTn id="33" dur="500"/>
                                        <p:tgtEl>
                                          <p:spTgt spid="9">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xEl>
                                              <p:pRg st="1" end="1"/>
                                            </p:txEl>
                                          </p:spTgt>
                                        </p:tgtEl>
                                        <p:attrNameLst>
                                          <p:attrName>style.visibility</p:attrName>
                                        </p:attrNameLst>
                                      </p:cBhvr>
                                      <p:to>
                                        <p:strVal val="visible"/>
                                      </p:to>
                                    </p:set>
                                    <p:animEffect transition="in" filter="wipe(left)">
                                      <p:cBhvr>
                                        <p:cTn id="38" dur="500"/>
                                        <p:tgtEl>
                                          <p:spTgt spid="9">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9">
                                            <p:txEl>
                                              <p:pRg st="2" end="2"/>
                                            </p:txEl>
                                          </p:spTgt>
                                        </p:tgtEl>
                                        <p:attrNameLst>
                                          <p:attrName>style.visibility</p:attrName>
                                        </p:attrNameLst>
                                      </p:cBhvr>
                                      <p:to>
                                        <p:strVal val="visible"/>
                                      </p:to>
                                    </p:set>
                                    <p:animEffect transition="in" filter="wipe(left)">
                                      <p:cBhvr>
                                        <p:cTn id="43" dur="500"/>
                                        <p:tgtEl>
                                          <p:spTgt spid="9">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200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build="p"/>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6" name="矩形 5"/>
          <p:cNvSpPr/>
          <p:nvPr/>
        </p:nvSpPr>
        <p:spPr>
          <a:xfrm>
            <a:off x="1475967" y="353101"/>
            <a:ext cx="7338869"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a:t>
            </a:r>
            <a:r>
              <a:rPr lang="zh-CN" altLang="en-US" sz="4000" b="1" dirty="0">
                <a:solidFill>
                  <a:schemeClr val="bg1"/>
                </a:solidFill>
                <a:latin typeface="微软雅黑" panose="020B0503020204020204" pitchFamily="34" charset="-122"/>
                <a:ea typeface="微软雅黑" panose="020B0503020204020204" pitchFamily="34" charset="-122"/>
              </a:rPr>
              <a:t>计划及销售目标</a:t>
            </a:r>
            <a:r>
              <a:rPr lang="en-US" altLang="zh-CN" sz="4000" b="1" dirty="0" smtClean="0">
                <a:solidFill>
                  <a:schemeClr val="bg1"/>
                </a:solidFill>
                <a:latin typeface="微软雅黑" panose="020B0503020204020204" pitchFamily="34" charset="-122"/>
                <a:ea typeface="微软雅黑" panose="020B0503020204020204" pitchFamily="34" charset="-122"/>
              </a:rPr>
              <a:t>(2/2</a:t>
            </a:r>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21027"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07095" y="964960"/>
            <a:ext cx="2450414"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Plan &amp; Annual target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五边形 11"/>
          <p:cNvSpPr/>
          <p:nvPr/>
        </p:nvSpPr>
        <p:spPr>
          <a:xfrm>
            <a:off x="1566030" y="1693830"/>
            <a:ext cx="3589066" cy="559040"/>
          </a:xfrm>
          <a:prstGeom prst="homePlate">
            <a:avLst>
              <a:gd name="adj" fmla="val 24165"/>
            </a:avLst>
          </a:prstGeom>
          <a:ln>
            <a:solidFill>
              <a:schemeClr val="bg1"/>
            </a:solidFill>
          </a:ln>
        </p:spPr>
        <p:txBody>
          <a:bodyPr wrap="square" anchor="ctr">
            <a:noAutofit/>
          </a:bodyPr>
          <a:lstStyle/>
          <a:p>
            <a:pPr marL="179705"/>
            <a:r>
              <a:rPr lang="en-US" altLang="zh-CN" sz="2400"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sz="2400" dirty="0" smtClean="0">
                <a:solidFill>
                  <a:schemeClr val="bg1"/>
                </a:solidFill>
                <a:latin typeface="微软雅黑" panose="020B0503020204020204" pitchFamily="34" charset="-122"/>
                <a:ea typeface="微软雅黑" panose="020B0503020204020204" pitchFamily="34" charset="-122"/>
                <a:sym typeface="Wingdings" panose="05000000000000000000" pitchFamily="2" charset="2"/>
              </a:rPr>
              <a:t>年度目标实现举措</a:t>
            </a:r>
            <a:endParaRPr lang="zh-CN" altLang="en-US" sz="2400" dirty="0">
              <a:solidFill>
                <a:schemeClr val="bg1"/>
              </a:solidFill>
            </a:endParaRPr>
          </a:p>
        </p:txBody>
      </p:sp>
      <p:cxnSp>
        <p:nvCxnSpPr>
          <p:cNvPr id="13" name="直接连接符 12"/>
          <p:cNvCxnSpPr/>
          <p:nvPr/>
        </p:nvCxnSpPr>
        <p:spPr bwMode="auto">
          <a:xfrm>
            <a:off x="4839288" y="3407851"/>
            <a:ext cx="393895" cy="253219"/>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4" name="直接连接符 13"/>
          <p:cNvCxnSpPr>
            <a:endCxn id="22" idx="2"/>
          </p:cNvCxnSpPr>
          <p:nvPr/>
        </p:nvCxnSpPr>
        <p:spPr bwMode="auto">
          <a:xfrm flipV="1">
            <a:off x="7526217" y="4525562"/>
            <a:ext cx="362578" cy="19355"/>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5" name="直接连接符 14"/>
          <p:cNvCxnSpPr>
            <a:endCxn id="28" idx="7"/>
          </p:cNvCxnSpPr>
          <p:nvPr/>
        </p:nvCxnSpPr>
        <p:spPr bwMode="auto">
          <a:xfrm flipH="1">
            <a:off x="5070593" y="5053771"/>
            <a:ext cx="275132" cy="272116"/>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6" name="直接连接符 15"/>
          <p:cNvCxnSpPr>
            <a:endCxn id="34" idx="1"/>
          </p:cNvCxnSpPr>
          <p:nvPr/>
        </p:nvCxnSpPr>
        <p:spPr bwMode="auto">
          <a:xfrm>
            <a:off x="6752494" y="5095974"/>
            <a:ext cx="300924" cy="229913"/>
          </a:xfrm>
          <a:prstGeom prst="line">
            <a:avLst/>
          </a:prstGeom>
          <a:solidFill>
            <a:schemeClr val="accent1"/>
          </a:solidFill>
          <a:ln w="127" cap="flat" cmpd="sng" algn="ctr">
            <a:solidFill>
              <a:schemeClr val="tx1"/>
            </a:solidFill>
            <a:prstDash val="solid"/>
            <a:round/>
            <a:headEnd type="none" w="med" len="med"/>
            <a:tailEnd type="none" w="med" len="med"/>
          </a:ln>
          <a:effectLst/>
        </p:spPr>
      </p:cxnSp>
      <p:cxnSp>
        <p:nvCxnSpPr>
          <p:cNvPr id="17" name="直接连接符 16"/>
          <p:cNvCxnSpPr/>
          <p:nvPr/>
        </p:nvCxnSpPr>
        <p:spPr bwMode="auto">
          <a:xfrm flipV="1">
            <a:off x="6865035" y="3407851"/>
            <a:ext cx="365760" cy="267286"/>
          </a:xfrm>
          <a:prstGeom prst="line">
            <a:avLst/>
          </a:prstGeom>
          <a:solidFill>
            <a:schemeClr val="accent1"/>
          </a:solidFill>
          <a:ln w="127" cap="flat" cmpd="sng" algn="ctr">
            <a:solidFill>
              <a:schemeClr val="tx1"/>
            </a:solidFill>
            <a:prstDash val="solid"/>
            <a:round/>
            <a:headEnd type="none" w="med" len="med"/>
            <a:tailEnd type="none" w="med" len="med"/>
          </a:ln>
          <a:effectLst/>
        </p:spPr>
      </p:cxnSp>
      <p:grpSp>
        <p:nvGrpSpPr>
          <p:cNvPr id="18" name="组合 17"/>
          <p:cNvGrpSpPr/>
          <p:nvPr/>
        </p:nvGrpSpPr>
        <p:grpSpPr>
          <a:xfrm>
            <a:off x="4064728" y="2785017"/>
            <a:ext cx="859809" cy="859809"/>
            <a:chOff x="1701354" y="5571641"/>
            <a:chExt cx="859809" cy="859809"/>
          </a:xfrm>
          <a:effectLst/>
        </p:grpSpPr>
        <p:sp>
          <p:nvSpPr>
            <p:cNvPr id="19" name="椭圆 18"/>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0" name="文本框 19"/>
            <p:cNvSpPr txBox="1"/>
            <p:nvPr/>
          </p:nvSpPr>
          <p:spPr>
            <a:xfrm>
              <a:off x="1890129" y="5725550"/>
              <a:ext cx="497252"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01</a:t>
              </a:r>
              <a:endParaRPr lang="zh-CN" altLang="en-US" sz="2800" dirty="0">
                <a:latin typeface="Segoe UI Light" panose="020B0502040204020203" pitchFamily="34" charset="0"/>
                <a:cs typeface="Segoe UI Light" panose="020B0502040204020203" pitchFamily="34" charset="0"/>
              </a:endParaRPr>
            </a:p>
          </p:txBody>
        </p:sp>
      </p:grpSp>
      <p:grpSp>
        <p:nvGrpSpPr>
          <p:cNvPr id="21" name="组合 20"/>
          <p:cNvGrpSpPr/>
          <p:nvPr/>
        </p:nvGrpSpPr>
        <p:grpSpPr>
          <a:xfrm>
            <a:off x="7888795" y="4095657"/>
            <a:ext cx="859809" cy="859809"/>
            <a:chOff x="1701354" y="5571641"/>
            <a:chExt cx="859809" cy="859809"/>
          </a:xfrm>
          <a:effectLst/>
        </p:grpSpPr>
        <p:sp>
          <p:nvSpPr>
            <p:cNvPr id="22" name="椭圆 21"/>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3" name="文本框 22"/>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05</a:t>
              </a:r>
              <a:endParaRPr lang="zh-CN" altLang="en-US" sz="2800" dirty="0">
                <a:latin typeface="Segoe UI Light" panose="020B0502040204020203" pitchFamily="34" charset="0"/>
                <a:cs typeface="Segoe UI Light" panose="020B0502040204020203" pitchFamily="34" charset="0"/>
              </a:endParaRPr>
            </a:p>
          </p:txBody>
        </p:sp>
      </p:grpSp>
      <p:grpSp>
        <p:nvGrpSpPr>
          <p:cNvPr id="24" name="组合 23"/>
          <p:cNvGrpSpPr/>
          <p:nvPr/>
        </p:nvGrpSpPr>
        <p:grpSpPr>
          <a:xfrm>
            <a:off x="7168998" y="2785017"/>
            <a:ext cx="859809" cy="859809"/>
            <a:chOff x="1701354" y="5571641"/>
            <a:chExt cx="859809" cy="859809"/>
          </a:xfrm>
          <a:effectLst/>
        </p:grpSpPr>
        <p:sp>
          <p:nvSpPr>
            <p:cNvPr id="25" name="椭圆 24"/>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6" name="文本框 25"/>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06</a:t>
              </a:r>
              <a:endParaRPr lang="zh-CN" altLang="en-US" sz="2800" dirty="0">
                <a:latin typeface="Segoe UI Light" panose="020B0502040204020203" pitchFamily="34" charset="0"/>
                <a:cs typeface="Segoe UI Light" panose="020B0502040204020203" pitchFamily="34" charset="0"/>
              </a:endParaRPr>
            </a:p>
          </p:txBody>
        </p:sp>
      </p:grpSp>
      <p:grpSp>
        <p:nvGrpSpPr>
          <p:cNvPr id="27" name="组合 26"/>
          <p:cNvGrpSpPr/>
          <p:nvPr/>
        </p:nvGrpSpPr>
        <p:grpSpPr>
          <a:xfrm>
            <a:off x="4336700" y="5199971"/>
            <a:ext cx="859809" cy="859809"/>
            <a:chOff x="1701354" y="5571641"/>
            <a:chExt cx="859809" cy="859809"/>
          </a:xfrm>
          <a:effectLst/>
        </p:grpSpPr>
        <p:sp>
          <p:nvSpPr>
            <p:cNvPr id="28" name="椭圆 27"/>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29" name="文本框 28"/>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03</a:t>
              </a:r>
              <a:endParaRPr lang="zh-CN" altLang="en-US" sz="2800" dirty="0">
                <a:latin typeface="Segoe UI Light" panose="020B0502040204020203" pitchFamily="34" charset="0"/>
                <a:cs typeface="Segoe UI Light" panose="020B0502040204020203" pitchFamily="34" charset="0"/>
              </a:endParaRPr>
            </a:p>
          </p:txBody>
        </p:sp>
      </p:grpSp>
      <p:grpSp>
        <p:nvGrpSpPr>
          <p:cNvPr id="30" name="组合 29"/>
          <p:cNvGrpSpPr/>
          <p:nvPr/>
        </p:nvGrpSpPr>
        <p:grpSpPr>
          <a:xfrm>
            <a:off x="3363687" y="4095657"/>
            <a:ext cx="859809" cy="859809"/>
            <a:chOff x="1701354" y="5571641"/>
            <a:chExt cx="859809" cy="859809"/>
          </a:xfrm>
          <a:effectLst/>
        </p:grpSpPr>
        <p:sp>
          <p:nvSpPr>
            <p:cNvPr id="31" name="椭圆 30"/>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32" name="文本框 31"/>
            <p:cNvSpPr txBox="1"/>
            <p:nvPr/>
          </p:nvSpPr>
          <p:spPr>
            <a:xfrm>
              <a:off x="1862077" y="5725550"/>
              <a:ext cx="553357"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02</a:t>
              </a:r>
              <a:endParaRPr lang="zh-CN" altLang="en-US" sz="2800" dirty="0">
                <a:latin typeface="Segoe UI Light" panose="020B0502040204020203" pitchFamily="34" charset="0"/>
                <a:cs typeface="Segoe UI Light" panose="020B0502040204020203" pitchFamily="34" charset="0"/>
              </a:endParaRPr>
            </a:p>
          </p:txBody>
        </p:sp>
      </p:grpSp>
      <p:grpSp>
        <p:nvGrpSpPr>
          <p:cNvPr id="33" name="组合 32"/>
          <p:cNvGrpSpPr/>
          <p:nvPr/>
        </p:nvGrpSpPr>
        <p:grpSpPr>
          <a:xfrm>
            <a:off x="6927502" y="5199971"/>
            <a:ext cx="859809" cy="859809"/>
            <a:chOff x="1701354" y="5571641"/>
            <a:chExt cx="859809" cy="859809"/>
          </a:xfrm>
          <a:effectLst/>
        </p:grpSpPr>
        <p:sp>
          <p:nvSpPr>
            <p:cNvPr id="34" name="椭圆 33"/>
            <p:cNvSpPr/>
            <p:nvPr/>
          </p:nvSpPr>
          <p:spPr>
            <a:xfrm>
              <a:off x="1701354" y="5571641"/>
              <a:ext cx="859809" cy="859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Segoe UI Light" panose="020B0502040204020203" pitchFamily="34" charset="0"/>
                <a:cs typeface="Segoe UI Light" panose="020B0502040204020203" pitchFamily="34" charset="0"/>
              </a:endParaRPr>
            </a:p>
          </p:txBody>
        </p:sp>
        <p:sp>
          <p:nvSpPr>
            <p:cNvPr id="36" name="文本框 35"/>
            <p:cNvSpPr txBox="1"/>
            <p:nvPr/>
          </p:nvSpPr>
          <p:spPr>
            <a:xfrm>
              <a:off x="1858871" y="5725550"/>
              <a:ext cx="559769" cy="523220"/>
            </a:xfrm>
            <a:prstGeom prst="rect">
              <a:avLst/>
            </a:prstGeom>
            <a:noFill/>
          </p:spPr>
          <p:txBody>
            <a:bodyPr wrap="none" rtlCol="0">
              <a:spAutoFit/>
            </a:bodyPr>
            <a:lstStyle/>
            <a:p>
              <a:pPr algn="ctr"/>
              <a:r>
                <a:rPr lang="en-US" altLang="zh-CN" sz="2800" dirty="0" smtClean="0">
                  <a:latin typeface="Segoe UI Light" panose="020B0502040204020203" pitchFamily="34" charset="0"/>
                  <a:cs typeface="Segoe UI Light" panose="020B0502040204020203" pitchFamily="34" charset="0"/>
                </a:rPr>
                <a:t>04</a:t>
              </a:r>
              <a:endParaRPr lang="zh-CN" altLang="en-US" sz="2800" dirty="0">
                <a:latin typeface="Segoe UI Light" panose="020B0502040204020203" pitchFamily="34" charset="0"/>
                <a:cs typeface="Segoe UI Light" panose="020B0502040204020203" pitchFamily="34" charset="0"/>
              </a:endParaRPr>
            </a:p>
          </p:txBody>
        </p:sp>
      </p:grpSp>
      <p:sp>
        <p:nvSpPr>
          <p:cNvPr id="37" name="圆角矩形 36"/>
          <p:cNvSpPr/>
          <p:nvPr/>
        </p:nvSpPr>
        <p:spPr bwMode="auto">
          <a:xfrm>
            <a:off x="4528166" y="4087716"/>
            <a:ext cx="3123027" cy="492369"/>
          </a:xfrm>
          <a:prstGeom prst="roundRect">
            <a:avLst>
              <a:gd name="adj" fmla="val 50000"/>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algn="ctr" defTabSz="914400" eaLnBrk="0" fontAlgn="base" hangingPunct="0">
              <a:spcBef>
                <a:spcPct val="0"/>
              </a:spcBef>
              <a:spcAft>
                <a:spcPct val="0"/>
              </a:spcAft>
            </a:pPr>
            <a:r>
              <a:rPr lang="zh-CN" altLang="en-US" sz="2000" dirty="0" smtClean="0">
                <a:latin typeface="微软雅黑" panose="020B0503020204020204" pitchFamily="34" charset="-122"/>
                <a:ea typeface="微软雅黑" panose="020B0503020204020204" pitchFamily="34" charset="-122"/>
                <a:sym typeface="Wingdings" panose="05000000000000000000" pitchFamily="2" charset="2"/>
              </a:rPr>
              <a:t>目 标 实 现 举 措</a:t>
            </a:r>
            <a:endParaRPr lang="zh-CN" altLang="en-US" sz="2000" dirty="0"/>
          </a:p>
        </p:txBody>
      </p:sp>
      <p:cxnSp>
        <p:nvCxnSpPr>
          <p:cNvPr id="38" name="直接连接符 37"/>
          <p:cNvCxnSpPr>
            <a:stCxn id="31" idx="6"/>
          </p:cNvCxnSpPr>
          <p:nvPr/>
        </p:nvCxnSpPr>
        <p:spPr bwMode="auto">
          <a:xfrm>
            <a:off x="4223496" y="4525562"/>
            <a:ext cx="404776" cy="19355"/>
          </a:xfrm>
          <a:prstGeom prst="line">
            <a:avLst/>
          </a:prstGeom>
          <a:solidFill>
            <a:schemeClr val="accent1"/>
          </a:solidFill>
          <a:ln w="127" cap="flat" cmpd="sng" algn="ctr">
            <a:solidFill>
              <a:schemeClr val="tx1"/>
            </a:solidFill>
            <a:prstDash val="solid"/>
            <a:round/>
            <a:headEnd type="none" w="med" len="med"/>
            <a:tailEnd type="none" w="med" len="med"/>
          </a:ln>
          <a:effectLst/>
        </p:spPr>
      </p:cxnSp>
      <p:grpSp>
        <p:nvGrpSpPr>
          <p:cNvPr id="39" name="组合 38"/>
          <p:cNvGrpSpPr/>
          <p:nvPr/>
        </p:nvGrpSpPr>
        <p:grpSpPr>
          <a:xfrm>
            <a:off x="1089224" y="2774807"/>
            <a:ext cx="2849733" cy="787791"/>
            <a:chOff x="695325" y="2110155"/>
            <a:chExt cx="2849733" cy="787791"/>
          </a:xfrm>
        </p:grpSpPr>
        <p:sp>
          <p:nvSpPr>
            <p:cNvPr id="40" name="圆角矩形 39"/>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41" name="矩形 40"/>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42" name="组合 41"/>
          <p:cNvGrpSpPr/>
          <p:nvPr/>
        </p:nvGrpSpPr>
        <p:grpSpPr>
          <a:xfrm>
            <a:off x="900336" y="4108818"/>
            <a:ext cx="2343296" cy="787791"/>
            <a:chOff x="1201762" y="2110155"/>
            <a:chExt cx="2343296" cy="787791"/>
          </a:xfrm>
        </p:grpSpPr>
        <p:sp>
          <p:nvSpPr>
            <p:cNvPr id="43" name="圆角矩形 42"/>
            <p:cNvSpPr/>
            <p:nvPr/>
          </p:nvSpPr>
          <p:spPr bwMode="auto">
            <a:xfrm>
              <a:off x="1201762" y="2110155"/>
              <a:ext cx="2343296"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44" name="矩形 43"/>
            <p:cNvSpPr/>
            <p:nvPr/>
          </p:nvSpPr>
          <p:spPr>
            <a:xfrm>
              <a:off x="1390650" y="2205500"/>
              <a:ext cx="2013732" cy="646331"/>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45" name="组合 44"/>
          <p:cNvGrpSpPr/>
          <p:nvPr/>
        </p:nvGrpSpPr>
        <p:grpSpPr>
          <a:xfrm>
            <a:off x="1326030" y="5276510"/>
            <a:ext cx="2849733" cy="787791"/>
            <a:chOff x="695325" y="2110155"/>
            <a:chExt cx="2849733" cy="787791"/>
          </a:xfrm>
        </p:grpSpPr>
        <p:sp>
          <p:nvSpPr>
            <p:cNvPr id="46" name="圆角矩形 45"/>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47" name="矩形 46"/>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48" name="组合 47"/>
          <p:cNvGrpSpPr/>
          <p:nvPr/>
        </p:nvGrpSpPr>
        <p:grpSpPr>
          <a:xfrm>
            <a:off x="8219199" y="2774807"/>
            <a:ext cx="2849733" cy="787791"/>
            <a:chOff x="695325" y="2110155"/>
            <a:chExt cx="2849733" cy="787791"/>
          </a:xfrm>
        </p:grpSpPr>
        <p:sp>
          <p:nvSpPr>
            <p:cNvPr id="49" name="圆角矩形 48"/>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50" name="矩形 49"/>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51" name="组合 50"/>
          <p:cNvGrpSpPr/>
          <p:nvPr/>
        </p:nvGrpSpPr>
        <p:grpSpPr>
          <a:xfrm>
            <a:off x="8936651" y="4108818"/>
            <a:ext cx="2401913" cy="787791"/>
            <a:chOff x="695325" y="2110155"/>
            <a:chExt cx="2401913" cy="787791"/>
          </a:xfrm>
        </p:grpSpPr>
        <p:sp>
          <p:nvSpPr>
            <p:cNvPr id="52" name="圆角矩形 51"/>
            <p:cNvSpPr/>
            <p:nvPr/>
          </p:nvSpPr>
          <p:spPr bwMode="auto">
            <a:xfrm>
              <a:off x="695325" y="2110155"/>
              <a:ext cx="240191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53" name="矩形 52"/>
            <p:cNvSpPr/>
            <p:nvPr/>
          </p:nvSpPr>
          <p:spPr>
            <a:xfrm>
              <a:off x="864132" y="2219568"/>
              <a:ext cx="2022090" cy="646331"/>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grpSp>
        <p:nvGrpSpPr>
          <p:cNvPr id="54" name="组合 53"/>
          <p:cNvGrpSpPr/>
          <p:nvPr/>
        </p:nvGrpSpPr>
        <p:grpSpPr>
          <a:xfrm>
            <a:off x="7951913" y="5276510"/>
            <a:ext cx="2849733" cy="787791"/>
            <a:chOff x="695325" y="2110155"/>
            <a:chExt cx="2849733" cy="787791"/>
          </a:xfrm>
        </p:grpSpPr>
        <p:sp>
          <p:nvSpPr>
            <p:cNvPr id="55" name="圆角矩形 54"/>
            <p:cNvSpPr/>
            <p:nvPr/>
          </p:nvSpPr>
          <p:spPr bwMode="auto">
            <a:xfrm>
              <a:off x="695325" y="2110155"/>
              <a:ext cx="2849733" cy="787791"/>
            </a:xfrm>
            <a:prstGeom prst="roundRect">
              <a:avLst/>
            </a:prstGeom>
            <a:noFill/>
            <a:ln w="127"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56" name="矩形 55"/>
            <p:cNvSpPr/>
            <p:nvPr/>
          </p:nvSpPr>
          <p:spPr>
            <a:xfrm>
              <a:off x="864132" y="2289908"/>
              <a:ext cx="2540250" cy="461665"/>
            </a:xfrm>
            <a:prstGeom prst="rect">
              <a:avLst/>
            </a:prstGeom>
          </p:spPr>
          <p:txBody>
            <a:bodyPr wrap="square">
              <a:spAutoFit/>
            </a:bodyPr>
            <a:lstStyle/>
            <a:p>
              <a:pPr indent="360045"/>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endParaRPr>
            </a:p>
          </p:txBody>
        </p:sp>
      </p:grpSp>
      <p:sp>
        <p:nvSpPr>
          <p:cNvPr id="57" name="同心圆 56"/>
          <p:cNvSpPr/>
          <p:nvPr/>
        </p:nvSpPr>
        <p:spPr>
          <a:xfrm>
            <a:off x="5009319" y="3283226"/>
            <a:ext cx="2186609" cy="2176670"/>
          </a:xfrm>
          <a:prstGeom prst="donut">
            <a:avLst>
              <a:gd name="adj" fmla="val 60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heel(1)">
                                      <p:cBhvr>
                                        <p:cTn id="12" dur="10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right)">
                                      <p:cBhvr>
                                        <p:cTn id="30" dur="5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par>
                                <p:cTn id="36" presetID="22" presetClass="entr" presetSubtype="2"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right)">
                                      <p:cBhvr>
                                        <p:cTn id="38" dur="500"/>
                                        <p:tgtEl>
                                          <p:spTgt spid="38"/>
                                        </p:tgtEl>
                                      </p:cBhvr>
                                    </p:animEffect>
                                  </p:childTnLst>
                                </p:cTn>
                              </p:par>
                              <p:par>
                                <p:cTn id="39" presetID="22" presetClass="entr" presetSubtype="2"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right)">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par>
                                <p:cTn id="47" presetID="22" presetClass="entr" presetSubtype="2"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right)">
                                      <p:cBhvr>
                                        <p:cTn id="49" dur="500"/>
                                        <p:tgtEl>
                                          <p:spTgt spid="27"/>
                                        </p:tgtEl>
                                      </p:cBhvr>
                                    </p:animEffect>
                                  </p:childTnLst>
                                </p:cTn>
                              </p:par>
                              <p:par>
                                <p:cTn id="50" presetID="22" presetClass="entr" presetSubtype="2"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right)">
                                      <p:cBhvr>
                                        <p:cTn id="52" dur="500"/>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22" presetClass="entr" presetSubtype="8"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par>
                                <p:cTn id="69" presetID="22" presetClass="entr" presetSubtype="8"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22" presetClass="entr" presetSubtype="8"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wipe(left)">
                                      <p:cBhvr>
                                        <p:cTn id="74" dur="500"/>
                                        <p:tgtEl>
                                          <p:spTgt spid="5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par>
                                <p:cTn id="80" presetID="22" presetClass="entr" presetSubtype="8"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par>
                                <p:cTn id="83" presetID="22" presetClass="entr" presetSubtype="8" fill="hold"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left)">
                                      <p:cBhvr>
                                        <p:cTn id="85" dur="500"/>
                                        <p:tgtEl>
                                          <p:spTgt spid="48"/>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0" nodeType="clickEffect">
                                  <p:stCondLst>
                                    <p:cond delay="2000"/>
                                  </p:stCondLst>
                                  <p:childTnLst>
                                    <p:animEffect transition="out" filter="fade">
                                      <p:cBhvr>
                                        <p:cTn id="89" dur="500"/>
                                        <p:tgtEl>
                                          <p:spTgt spid="35"/>
                                        </p:tgtEl>
                                      </p:cBhvr>
                                    </p:animEffect>
                                    <p:set>
                                      <p:cBhvr>
                                        <p:cTn id="90"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37" grpId="0" animBg="1"/>
      <p:bldP spid="5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1775791"/>
            <a:ext cx="12192000" cy="1789044"/>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422959" y="353101"/>
            <a:ext cx="5551520"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a:t>
            </a:r>
            <a:r>
              <a:rPr lang="zh-CN" altLang="en-US" sz="4000" b="1" dirty="0" smtClean="0">
                <a:solidFill>
                  <a:schemeClr val="bg1"/>
                </a:solidFill>
                <a:latin typeface="微软雅黑" panose="020B0503020204020204" pitchFamily="34" charset="-122"/>
                <a:ea typeface="微软雅黑" panose="020B0503020204020204" pitchFamily="34" charset="-122"/>
              </a:rPr>
              <a:t>年度产品运营目标</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921027" y="0"/>
            <a:ext cx="602974" cy="1729408"/>
            <a:chOff x="947530" y="0"/>
            <a:chExt cx="602974" cy="1729408"/>
          </a:xfrm>
        </p:grpSpPr>
        <p:cxnSp>
          <p:nvCxnSpPr>
            <p:cNvPr id="28" name="直接连接符 2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31" name="矩形 30"/>
          <p:cNvSpPr/>
          <p:nvPr/>
        </p:nvSpPr>
        <p:spPr>
          <a:xfrm>
            <a:off x="1507095" y="964960"/>
            <a:ext cx="2797369"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annual production target</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32" name="文本框 31"/>
          <p:cNvSpPr txBox="1"/>
          <p:nvPr/>
        </p:nvSpPr>
        <p:spPr>
          <a:xfrm>
            <a:off x="3843130" y="1736033"/>
            <a:ext cx="7779027" cy="1802298"/>
          </a:xfrm>
          <a:prstGeom prst="rect">
            <a:avLst/>
          </a:prstGeom>
          <a:noFill/>
          <a:ln>
            <a:noFill/>
          </a:ln>
        </p:spPr>
        <p:txBody>
          <a:bodyPr wrap="none" rtlCol="0" anchor="ctr">
            <a:noAutofit/>
          </a:bodyPr>
          <a:lstStyle/>
          <a:p>
            <a:pPr marL="571500" indent="-571500">
              <a:lnSpc>
                <a:spcPts val="4000"/>
              </a:lnSpc>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继续推进主打产品线上、线下并行。</a:t>
            </a:r>
            <a:endParaRPr lang="en-US" altLang="zh-CN" sz="2000" dirty="0" smtClean="0">
              <a:latin typeface="微软雅黑" panose="020B0503020204020204" pitchFamily="34" charset="-122"/>
              <a:ea typeface="微软雅黑" panose="020B0503020204020204" pitchFamily="34" charset="-122"/>
            </a:endParaRPr>
          </a:p>
          <a:p>
            <a:pPr marL="571500" indent="-571500">
              <a:lnSpc>
                <a:spcPts val="4000"/>
              </a:lnSpc>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做好线下实体店客户体验活动。</a:t>
            </a:r>
            <a:endParaRPr lang="en-US" altLang="zh-CN" sz="2000" dirty="0" smtClean="0">
              <a:latin typeface="微软雅黑" panose="020B0503020204020204" pitchFamily="34" charset="-122"/>
              <a:ea typeface="微软雅黑" panose="020B0503020204020204" pitchFamily="34" charset="-122"/>
            </a:endParaRPr>
          </a:p>
          <a:p>
            <a:pPr marL="571500" indent="-571500">
              <a:lnSpc>
                <a:spcPts val="4000"/>
              </a:lnSpc>
              <a:buFont typeface="Wingdings" panose="05000000000000000000" pitchFamily="2" charset="2"/>
              <a:buChar char="l"/>
            </a:pPr>
            <a:r>
              <a:rPr lang="zh-CN" altLang="en-US" sz="2000" dirty="0" smtClean="0">
                <a:latin typeface="微软雅黑" panose="020B0503020204020204" pitchFamily="34" charset="-122"/>
                <a:ea typeface="微软雅黑" panose="020B0503020204020204" pitchFamily="34" charset="-122"/>
              </a:rPr>
              <a:t>推进网络线上产品更新及活动营销创新，吸引更多粉丝参与</a:t>
            </a:r>
            <a:endParaRPr lang="zh-CN" altLang="en-US" sz="2000" dirty="0">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0233" y="1620765"/>
            <a:ext cx="2089843" cy="208984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28575">
            <a:solidFill>
              <a:schemeClr val="bg1">
                <a:lumMod val="85000"/>
              </a:schemeClr>
            </a:solidFill>
          </a:ln>
        </p:spPr>
      </p:pic>
      <p:sp>
        <p:nvSpPr>
          <p:cNvPr id="34" name="图文框 33"/>
          <p:cNvSpPr/>
          <p:nvPr/>
        </p:nvSpPr>
        <p:spPr bwMode="auto">
          <a:xfrm>
            <a:off x="1592402" y="4496391"/>
            <a:ext cx="1188000" cy="1188000"/>
          </a:xfrm>
          <a:prstGeom prst="frame">
            <a:avLst>
              <a:gd name="adj1" fmla="val 10132"/>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36" name="图文框 35"/>
          <p:cNvSpPr/>
          <p:nvPr/>
        </p:nvSpPr>
        <p:spPr bwMode="auto">
          <a:xfrm>
            <a:off x="6734245" y="4496391"/>
            <a:ext cx="1188000" cy="1188000"/>
          </a:xfrm>
          <a:prstGeom prst="frame">
            <a:avLst>
              <a:gd name="adj1" fmla="val 10132"/>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37" name="矩形 36"/>
          <p:cNvSpPr/>
          <p:nvPr/>
        </p:nvSpPr>
        <p:spPr>
          <a:xfrm>
            <a:off x="2978071" y="4496391"/>
            <a:ext cx="2890909" cy="954107"/>
          </a:xfrm>
          <a:prstGeom prst="rect">
            <a:avLst/>
          </a:prstGeom>
        </p:spPr>
        <p:txBody>
          <a:bodyPr wrap="square">
            <a:spAutoFit/>
          </a:bodyPr>
          <a:lstStyle/>
          <a:p>
            <a:pPr indent="360045"/>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38" name="矩形 37"/>
          <p:cNvSpPr/>
          <p:nvPr/>
        </p:nvSpPr>
        <p:spPr>
          <a:xfrm>
            <a:off x="8119914" y="4496391"/>
            <a:ext cx="2890909" cy="954107"/>
          </a:xfrm>
          <a:prstGeom prst="rect">
            <a:avLst/>
          </a:prstGeom>
        </p:spPr>
        <p:txBody>
          <a:bodyPr wrap="square">
            <a:spAutoFit/>
          </a:bodyPr>
          <a:lstStyle/>
          <a:p>
            <a:pPr indent="360045"/>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点击此处添加内容，</a:t>
            </a:r>
            <a:endParaRPr lang="zh-CN" altLang="en-US" sz="1400" dirty="0">
              <a:solidFill>
                <a:schemeClr val="bg1"/>
              </a:solidFill>
            </a:endParaRPr>
          </a:p>
        </p:txBody>
      </p:sp>
      <p:sp>
        <p:nvSpPr>
          <p:cNvPr id="39" name="KSO_Shape"/>
          <p:cNvSpPr/>
          <p:nvPr/>
        </p:nvSpPr>
        <p:spPr bwMode="auto">
          <a:xfrm>
            <a:off x="1885709" y="4827694"/>
            <a:ext cx="610186" cy="51967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ffec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bg1"/>
              </a:solidFill>
            </a:endParaRPr>
          </a:p>
        </p:txBody>
      </p:sp>
      <p:sp>
        <p:nvSpPr>
          <p:cNvPr id="40" name="KSO_Shape"/>
          <p:cNvSpPr/>
          <p:nvPr/>
        </p:nvSpPr>
        <p:spPr bwMode="auto">
          <a:xfrm>
            <a:off x="7054871" y="4801188"/>
            <a:ext cx="553915" cy="553915"/>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chemeClr val="bg1"/>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41" name="文本框 40"/>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2">
                                            <p:txEl>
                                              <p:pRg st="0" end="0"/>
                                            </p:txEl>
                                          </p:spTgt>
                                        </p:tgtEl>
                                        <p:attrNameLst>
                                          <p:attrName>style.visibility</p:attrName>
                                        </p:attrNameLst>
                                      </p:cBhvr>
                                      <p:to>
                                        <p:strVal val="visible"/>
                                      </p:to>
                                    </p:set>
                                    <p:animEffect transition="in" filter="wipe(left)">
                                      <p:cBhvr>
                                        <p:cTn id="15" dur="500"/>
                                        <p:tgtEl>
                                          <p:spTgt spid="3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2">
                                            <p:txEl>
                                              <p:pRg st="1" end="1"/>
                                            </p:txEl>
                                          </p:spTgt>
                                        </p:tgtEl>
                                        <p:attrNameLst>
                                          <p:attrName>style.visibility</p:attrName>
                                        </p:attrNameLst>
                                      </p:cBhvr>
                                      <p:to>
                                        <p:strVal val="visible"/>
                                      </p:to>
                                    </p:set>
                                    <p:animEffect transition="in" filter="wipe(left)">
                                      <p:cBhvr>
                                        <p:cTn id="20" dur="500"/>
                                        <p:tgtEl>
                                          <p:spTgt spid="3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2">
                                            <p:txEl>
                                              <p:pRg st="2" end="2"/>
                                            </p:txEl>
                                          </p:spTgt>
                                        </p:tgtEl>
                                        <p:attrNameLst>
                                          <p:attrName>style.visibility</p:attrName>
                                        </p:attrNameLst>
                                      </p:cBhvr>
                                      <p:to>
                                        <p:strVal val="visible"/>
                                      </p:to>
                                    </p:set>
                                    <p:animEffect transition="in" filter="wipe(left)">
                                      <p:cBhvr>
                                        <p:cTn id="25" dur="500"/>
                                        <p:tgtEl>
                                          <p:spTgt spid="3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2000"/>
                                  </p:stCondLst>
                                  <p:childTnLst>
                                    <p:animEffect transition="out" filter="fade">
                                      <p:cBhvr>
                                        <p:cTn id="63" dur="500"/>
                                        <p:tgtEl>
                                          <p:spTgt spid="41"/>
                                        </p:tgtEl>
                                      </p:cBhvr>
                                    </p:animEffect>
                                    <p:set>
                                      <p:cBhvr>
                                        <p:cTn id="64"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build="p"/>
      <p:bldP spid="34" grpId="0" animBg="1"/>
      <p:bldP spid="36" grpId="0" animBg="1"/>
      <p:bldP spid="37" grpId="0"/>
      <p:bldP spid="38" grpId="0"/>
      <p:bldP spid="39" grpId="0" animBg="1"/>
      <p:bldP spid="40" grpId="0" animBg="1"/>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
        <p:nvSpPr>
          <p:cNvPr id="3" name="圆角矩形 2"/>
          <p:cNvSpPr/>
          <p:nvPr/>
        </p:nvSpPr>
        <p:spPr>
          <a:xfrm>
            <a:off x="1013791" y="3684104"/>
            <a:ext cx="10164417" cy="596348"/>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p:cNvSpPr/>
          <p:nvPr/>
        </p:nvSpPr>
        <p:spPr>
          <a:xfrm>
            <a:off x="1422959" y="353101"/>
            <a:ext cx="6465231"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 </a:t>
            </a:r>
            <a:r>
              <a:rPr lang="zh-CN" altLang="en-US" sz="4000" b="1" dirty="0" smtClean="0">
                <a:solidFill>
                  <a:schemeClr val="bg1"/>
                </a:solidFill>
                <a:latin typeface="微软雅黑" panose="020B0503020204020204" pitchFamily="34" charset="-122"/>
                <a:ea typeface="微软雅黑" panose="020B0503020204020204" pitchFamily="34" charset="-122"/>
              </a:rPr>
              <a:t>团队建设与提升</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921027" y="0"/>
            <a:ext cx="602974" cy="1729408"/>
            <a:chOff x="947530" y="0"/>
            <a:chExt cx="602974" cy="1729408"/>
          </a:xfrm>
        </p:grpSpPr>
        <p:cxnSp>
          <p:nvCxnSpPr>
            <p:cNvPr id="9" name="直接连接符 8"/>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291549" y="291546"/>
            <a:ext cx="675185"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矩形 11"/>
          <p:cNvSpPr/>
          <p:nvPr/>
        </p:nvSpPr>
        <p:spPr>
          <a:xfrm>
            <a:off x="1507095" y="964960"/>
            <a:ext cx="3266343"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team building and promotion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3" name="椭圆 12"/>
          <p:cNvSpPr/>
          <p:nvPr/>
        </p:nvSpPr>
        <p:spPr>
          <a:xfrm>
            <a:off x="4247321" y="2107093"/>
            <a:ext cx="3600000" cy="3600000"/>
          </a:xfrm>
          <a:prstGeom prst="ellipse">
            <a:avLst/>
          </a:prstGeom>
          <a:solidFill>
            <a:schemeClr val="bg1">
              <a:alpha val="5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4410677" y="2270449"/>
            <a:ext cx="3273288" cy="3273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5" name="组合 14"/>
          <p:cNvGrpSpPr/>
          <p:nvPr/>
        </p:nvGrpSpPr>
        <p:grpSpPr>
          <a:xfrm>
            <a:off x="1399602" y="3429000"/>
            <a:ext cx="1102554" cy="1102554"/>
            <a:chOff x="1429631" y="1632439"/>
            <a:chExt cx="1102554" cy="1102554"/>
          </a:xfrm>
          <a:effectLst/>
        </p:grpSpPr>
        <p:sp>
          <p:nvSpPr>
            <p:cNvPr id="16"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17"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grpSp>
        <p:nvGrpSpPr>
          <p:cNvPr id="18" name="组合 17"/>
          <p:cNvGrpSpPr/>
          <p:nvPr/>
        </p:nvGrpSpPr>
        <p:grpSpPr>
          <a:xfrm>
            <a:off x="3000974" y="3486150"/>
            <a:ext cx="1102554" cy="1102554"/>
            <a:chOff x="1429631" y="1632439"/>
            <a:chExt cx="1102554" cy="1102554"/>
          </a:xfrm>
          <a:effectLst/>
        </p:grpSpPr>
        <p:sp>
          <p:nvSpPr>
            <p:cNvPr id="19"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20"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sp>
        <p:nvSpPr>
          <p:cNvPr id="21" name="矩形 20"/>
          <p:cNvSpPr/>
          <p:nvPr/>
        </p:nvSpPr>
        <p:spPr>
          <a:xfrm>
            <a:off x="1991030" y="4859338"/>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p>
        </p:txBody>
      </p:sp>
      <p:cxnSp>
        <p:nvCxnSpPr>
          <p:cNvPr id="22" name="直接连接符 21"/>
          <p:cNvCxnSpPr/>
          <p:nvPr/>
        </p:nvCxnSpPr>
        <p:spPr bwMode="auto">
          <a:xfrm>
            <a:off x="1939447" y="3954000"/>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p:nvPr/>
        </p:nvCxnSpPr>
        <p:spPr bwMode="auto">
          <a:xfrm>
            <a:off x="3550785" y="1860165"/>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23"/>
          <p:cNvSpPr/>
          <p:nvPr/>
        </p:nvSpPr>
        <p:spPr>
          <a:xfrm>
            <a:off x="956676" y="2087265"/>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p>
        </p:txBody>
      </p:sp>
      <p:grpSp>
        <p:nvGrpSpPr>
          <p:cNvPr id="25" name="组合 24"/>
          <p:cNvGrpSpPr/>
          <p:nvPr/>
        </p:nvGrpSpPr>
        <p:grpSpPr>
          <a:xfrm>
            <a:off x="8151584" y="3435626"/>
            <a:ext cx="1102554" cy="1102554"/>
            <a:chOff x="1429631" y="1632439"/>
            <a:chExt cx="1102554" cy="1102554"/>
          </a:xfrm>
          <a:effectLst/>
        </p:grpSpPr>
        <p:sp>
          <p:nvSpPr>
            <p:cNvPr id="26"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27"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grpSp>
        <p:nvGrpSpPr>
          <p:cNvPr id="28" name="组合 27"/>
          <p:cNvGrpSpPr/>
          <p:nvPr/>
        </p:nvGrpSpPr>
        <p:grpSpPr>
          <a:xfrm>
            <a:off x="9752956" y="3492776"/>
            <a:ext cx="1102554" cy="1102554"/>
            <a:chOff x="1429631" y="1632439"/>
            <a:chExt cx="1102554" cy="1102554"/>
          </a:xfrm>
          <a:effectLst/>
        </p:grpSpPr>
        <p:sp>
          <p:nvSpPr>
            <p:cNvPr id="29" name="KSO_Shape"/>
            <p:cNvSpPr/>
            <p:nvPr/>
          </p:nvSpPr>
          <p:spPr>
            <a:xfrm>
              <a:off x="1429631" y="1632439"/>
              <a:ext cx="1102554" cy="1102554"/>
            </a:xfrm>
            <a:custGeom>
              <a:avLst/>
              <a:gdLst>
                <a:gd name="connsiteX0" fmla="*/ 607556 w 1117355"/>
                <a:gd name="connsiteY0" fmla="*/ 0 h 1117355"/>
                <a:gd name="connsiteX1" fmla="*/ 616337 w 1117355"/>
                <a:gd name="connsiteY1" fmla="*/ 32441 h 1117355"/>
                <a:gd name="connsiteX2" fmla="*/ 641988 w 1117355"/>
                <a:gd name="connsiteY2" fmla="*/ 86205 h 1117355"/>
                <a:gd name="connsiteX3" fmla="*/ 684480 w 1117355"/>
                <a:gd name="connsiteY3" fmla="*/ 44457 h 1117355"/>
                <a:gd name="connsiteX4" fmla="*/ 703827 w 1117355"/>
                <a:gd name="connsiteY4" fmla="*/ 16976 h 1117355"/>
                <a:gd name="connsiteX5" fmla="*/ 706841 w 1117355"/>
                <a:gd name="connsiteY5" fmla="*/ 50449 h 1117355"/>
                <a:gd name="connsiteX6" fmla="*/ 722767 w 1117355"/>
                <a:gd name="connsiteY6" fmla="*/ 107849 h 1117355"/>
                <a:gd name="connsiteX7" fmla="*/ 771862 w 1117355"/>
                <a:gd name="connsiteY7" fmla="*/ 74114 h 1117355"/>
                <a:gd name="connsiteX8" fmla="*/ 795686 w 1117355"/>
                <a:gd name="connsiteY8" fmla="*/ 50411 h 1117355"/>
                <a:gd name="connsiteX9" fmla="*/ 792843 w 1117355"/>
                <a:gd name="connsiteY9" fmla="*/ 83897 h 1117355"/>
                <a:gd name="connsiteX10" fmla="*/ 798558 w 1117355"/>
                <a:gd name="connsiteY10" fmla="*/ 143192 h 1117355"/>
                <a:gd name="connsiteX11" fmla="*/ 852767 w 1117355"/>
                <a:gd name="connsiteY11" fmla="*/ 118495 h 1117355"/>
                <a:gd name="connsiteX12" fmla="*/ 880346 w 1117355"/>
                <a:gd name="connsiteY12" fmla="*/ 99288 h 1117355"/>
                <a:gd name="connsiteX13" fmla="*/ 871730 w 1117355"/>
                <a:gd name="connsiteY13" fmla="*/ 131774 h 1117355"/>
                <a:gd name="connsiteX14" fmla="*/ 867062 w 1117355"/>
                <a:gd name="connsiteY14" fmla="*/ 191159 h 1117355"/>
                <a:gd name="connsiteX15" fmla="*/ 924737 w 1117355"/>
                <a:gd name="connsiteY15" fmla="*/ 176251 h 1117355"/>
                <a:gd name="connsiteX16" fmla="*/ 955231 w 1117355"/>
                <a:gd name="connsiteY16" fmla="*/ 162125 h 1117355"/>
                <a:gd name="connsiteX17" fmla="*/ 941105 w 1117355"/>
                <a:gd name="connsiteY17" fmla="*/ 192620 h 1117355"/>
                <a:gd name="connsiteX18" fmla="*/ 926196 w 1117355"/>
                <a:gd name="connsiteY18" fmla="*/ 250293 h 1117355"/>
                <a:gd name="connsiteX19" fmla="*/ 985583 w 1117355"/>
                <a:gd name="connsiteY19" fmla="*/ 245626 h 1117355"/>
                <a:gd name="connsiteX20" fmla="*/ 1018066 w 1117355"/>
                <a:gd name="connsiteY20" fmla="*/ 237010 h 1117355"/>
                <a:gd name="connsiteX21" fmla="*/ 998860 w 1117355"/>
                <a:gd name="connsiteY21" fmla="*/ 264588 h 1117355"/>
                <a:gd name="connsiteX22" fmla="*/ 974163 w 1117355"/>
                <a:gd name="connsiteY22" fmla="*/ 318796 h 1117355"/>
                <a:gd name="connsiteX23" fmla="*/ 1033458 w 1117355"/>
                <a:gd name="connsiteY23" fmla="*/ 324513 h 1117355"/>
                <a:gd name="connsiteX24" fmla="*/ 1066945 w 1117355"/>
                <a:gd name="connsiteY24" fmla="*/ 321669 h 1117355"/>
                <a:gd name="connsiteX25" fmla="*/ 1043241 w 1117355"/>
                <a:gd name="connsiteY25" fmla="*/ 345493 h 1117355"/>
                <a:gd name="connsiteX26" fmla="*/ 1009506 w 1117355"/>
                <a:gd name="connsiteY26" fmla="*/ 394590 h 1117355"/>
                <a:gd name="connsiteX27" fmla="*/ 1066906 w 1117355"/>
                <a:gd name="connsiteY27" fmla="*/ 410515 h 1117355"/>
                <a:gd name="connsiteX28" fmla="*/ 1100380 w 1117355"/>
                <a:gd name="connsiteY28" fmla="*/ 413529 h 1117355"/>
                <a:gd name="connsiteX29" fmla="*/ 1072898 w 1117355"/>
                <a:gd name="connsiteY29" fmla="*/ 432875 h 1117355"/>
                <a:gd name="connsiteX30" fmla="*/ 1031151 w 1117355"/>
                <a:gd name="connsiteY30" fmla="*/ 475368 h 1117355"/>
                <a:gd name="connsiteX31" fmla="*/ 1084914 w 1117355"/>
                <a:gd name="connsiteY31" fmla="*/ 501019 h 1117355"/>
                <a:gd name="connsiteX32" fmla="*/ 1117353 w 1117355"/>
                <a:gd name="connsiteY32" fmla="*/ 509800 h 1117355"/>
                <a:gd name="connsiteX33" fmla="*/ 1086932 w 1117355"/>
                <a:gd name="connsiteY33" fmla="*/ 524080 h 1117355"/>
                <a:gd name="connsiteX34" fmla="*/ 1038439 w 1117355"/>
                <a:gd name="connsiteY34" fmla="*/ 558677 h 1117355"/>
                <a:gd name="connsiteX35" fmla="*/ 1086931 w 1117355"/>
                <a:gd name="connsiteY35" fmla="*/ 593274 h 1117355"/>
                <a:gd name="connsiteX36" fmla="*/ 1117355 w 1117355"/>
                <a:gd name="connsiteY36" fmla="*/ 607555 h 1117355"/>
                <a:gd name="connsiteX37" fmla="*/ 1084914 w 1117355"/>
                <a:gd name="connsiteY37" fmla="*/ 616336 h 1117355"/>
                <a:gd name="connsiteX38" fmla="*/ 1031150 w 1117355"/>
                <a:gd name="connsiteY38" fmla="*/ 641988 h 1117355"/>
                <a:gd name="connsiteX39" fmla="*/ 1072898 w 1117355"/>
                <a:gd name="connsiteY39" fmla="*/ 684480 h 1117355"/>
                <a:gd name="connsiteX40" fmla="*/ 1100380 w 1117355"/>
                <a:gd name="connsiteY40" fmla="*/ 703827 h 1117355"/>
                <a:gd name="connsiteX41" fmla="*/ 1066906 w 1117355"/>
                <a:gd name="connsiteY41" fmla="*/ 706840 h 1117355"/>
                <a:gd name="connsiteX42" fmla="*/ 1009506 w 1117355"/>
                <a:gd name="connsiteY42" fmla="*/ 722766 h 1117355"/>
                <a:gd name="connsiteX43" fmla="*/ 1043241 w 1117355"/>
                <a:gd name="connsiteY43" fmla="*/ 771862 h 1117355"/>
                <a:gd name="connsiteX44" fmla="*/ 1066944 w 1117355"/>
                <a:gd name="connsiteY44" fmla="*/ 795686 h 1117355"/>
                <a:gd name="connsiteX45" fmla="*/ 1033457 w 1117355"/>
                <a:gd name="connsiteY45" fmla="*/ 792842 h 1117355"/>
                <a:gd name="connsiteX46" fmla="*/ 974163 w 1117355"/>
                <a:gd name="connsiteY46" fmla="*/ 798558 h 1117355"/>
                <a:gd name="connsiteX47" fmla="*/ 998861 w 1117355"/>
                <a:gd name="connsiteY47" fmla="*/ 852767 h 1117355"/>
                <a:gd name="connsiteX48" fmla="*/ 1018067 w 1117355"/>
                <a:gd name="connsiteY48" fmla="*/ 880346 h 1117355"/>
                <a:gd name="connsiteX49" fmla="*/ 985583 w 1117355"/>
                <a:gd name="connsiteY49" fmla="*/ 871730 h 1117355"/>
                <a:gd name="connsiteX50" fmla="*/ 926197 w 1117355"/>
                <a:gd name="connsiteY50" fmla="*/ 867062 h 1117355"/>
                <a:gd name="connsiteX51" fmla="*/ 941106 w 1117355"/>
                <a:gd name="connsiteY51" fmla="*/ 924736 h 1117355"/>
                <a:gd name="connsiteX52" fmla="*/ 955230 w 1117355"/>
                <a:gd name="connsiteY52" fmla="*/ 955231 h 1117355"/>
                <a:gd name="connsiteX53" fmla="*/ 924736 w 1117355"/>
                <a:gd name="connsiteY53" fmla="*/ 941105 h 1117355"/>
                <a:gd name="connsiteX54" fmla="*/ 867062 w 1117355"/>
                <a:gd name="connsiteY54" fmla="*/ 926196 h 1117355"/>
                <a:gd name="connsiteX55" fmla="*/ 871730 w 1117355"/>
                <a:gd name="connsiteY55" fmla="*/ 985583 h 1117355"/>
                <a:gd name="connsiteX56" fmla="*/ 881237 w 1117355"/>
                <a:gd name="connsiteY56" fmla="*/ 1021426 h 1117355"/>
                <a:gd name="connsiteX57" fmla="*/ 798559 w 1117355"/>
                <a:gd name="connsiteY57" fmla="*/ 974163 h 1117355"/>
                <a:gd name="connsiteX58" fmla="*/ 792843 w 1117355"/>
                <a:gd name="connsiteY58" fmla="*/ 1033459 h 1117355"/>
                <a:gd name="connsiteX59" fmla="*/ 795980 w 1117355"/>
                <a:gd name="connsiteY59" fmla="*/ 1070407 h 1117355"/>
                <a:gd name="connsiteX60" fmla="*/ 722766 w 1117355"/>
                <a:gd name="connsiteY60" fmla="*/ 1009507 h 1117355"/>
                <a:gd name="connsiteX61" fmla="*/ 706840 w 1117355"/>
                <a:gd name="connsiteY61" fmla="*/ 1066907 h 1117355"/>
                <a:gd name="connsiteX62" fmla="*/ 703827 w 1117355"/>
                <a:gd name="connsiteY62" fmla="*/ 1100380 h 1117355"/>
                <a:gd name="connsiteX63" fmla="*/ 684480 w 1117355"/>
                <a:gd name="connsiteY63" fmla="*/ 1072899 h 1117355"/>
                <a:gd name="connsiteX64" fmla="*/ 641988 w 1117355"/>
                <a:gd name="connsiteY64" fmla="*/ 1031150 h 1117355"/>
                <a:gd name="connsiteX65" fmla="*/ 616336 w 1117355"/>
                <a:gd name="connsiteY65" fmla="*/ 1084915 h 1117355"/>
                <a:gd name="connsiteX66" fmla="*/ 607556 w 1117355"/>
                <a:gd name="connsiteY66" fmla="*/ 1117355 h 1117355"/>
                <a:gd name="connsiteX67" fmla="*/ 593275 w 1117355"/>
                <a:gd name="connsiteY67" fmla="*/ 1086932 h 1117355"/>
                <a:gd name="connsiteX68" fmla="*/ 558678 w 1117355"/>
                <a:gd name="connsiteY68" fmla="*/ 1038439 h 1117355"/>
                <a:gd name="connsiteX69" fmla="*/ 524080 w 1117355"/>
                <a:gd name="connsiteY69" fmla="*/ 1086931 h 1117355"/>
                <a:gd name="connsiteX70" fmla="*/ 509800 w 1117355"/>
                <a:gd name="connsiteY70" fmla="*/ 1117354 h 1117355"/>
                <a:gd name="connsiteX71" fmla="*/ 501019 w 1117355"/>
                <a:gd name="connsiteY71" fmla="*/ 1084915 h 1117355"/>
                <a:gd name="connsiteX72" fmla="*/ 475369 w 1117355"/>
                <a:gd name="connsiteY72" fmla="*/ 1031151 h 1117355"/>
                <a:gd name="connsiteX73" fmla="*/ 432876 w 1117355"/>
                <a:gd name="connsiteY73" fmla="*/ 1072898 h 1117355"/>
                <a:gd name="connsiteX74" fmla="*/ 413529 w 1117355"/>
                <a:gd name="connsiteY74" fmla="*/ 1100382 h 1117355"/>
                <a:gd name="connsiteX75" fmla="*/ 410514 w 1117355"/>
                <a:gd name="connsiteY75" fmla="*/ 1066908 h 1117355"/>
                <a:gd name="connsiteX76" fmla="*/ 394589 w 1117355"/>
                <a:gd name="connsiteY76" fmla="*/ 1009506 h 1117355"/>
                <a:gd name="connsiteX77" fmla="*/ 345493 w 1117355"/>
                <a:gd name="connsiteY77" fmla="*/ 1043241 h 1117355"/>
                <a:gd name="connsiteX78" fmla="*/ 321668 w 1117355"/>
                <a:gd name="connsiteY78" fmla="*/ 1066945 h 1117355"/>
                <a:gd name="connsiteX79" fmla="*/ 324512 w 1117355"/>
                <a:gd name="connsiteY79" fmla="*/ 1033458 h 1117355"/>
                <a:gd name="connsiteX80" fmla="*/ 318796 w 1117355"/>
                <a:gd name="connsiteY80" fmla="*/ 974164 h 1117355"/>
                <a:gd name="connsiteX81" fmla="*/ 264588 w 1117355"/>
                <a:gd name="connsiteY81" fmla="*/ 998861 h 1117355"/>
                <a:gd name="connsiteX82" fmla="*/ 237009 w 1117355"/>
                <a:gd name="connsiteY82" fmla="*/ 1018067 h 1117355"/>
                <a:gd name="connsiteX83" fmla="*/ 245625 w 1117355"/>
                <a:gd name="connsiteY83" fmla="*/ 985583 h 1117355"/>
                <a:gd name="connsiteX84" fmla="*/ 250293 w 1117355"/>
                <a:gd name="connsiteY84" fmla="*/ 926196 h 1117355"/>
                <a:gd name="connsiteX85" fmla="*/ 192619 w 1117355"/>
                <a:gd name="connsiteY85" fmla="*/ 941105 h 1117355"/>
                <a:gd name="connsiteX86" fmla="*/ 162124 w 1117355"/>
                <a:gd name="connsiteY86" fmla="*/ 955230 h 1117355"/>
                <a:gd name="connsiteX87" fmla="*/ 176250 w 1117355"/>
                <a:gd name="connsiteY87" fmla="*/ 924736 h 1117355"/>
                <a:gd name="connsiteX88" fmla="*/ 191158 w 1117355"/>
                <a:gd name="connsiteY88" fmla="*/ 867062 h 1117355"/>
                <a:gd name="connsiteX89" fmla="*/ 131772 w 1117355"/>
                <a:gd name="connsiteY89" fmla="*/ 871729 h 1117355"/>
                <a:gd name="connsiteX90" fmla="*/ 99288 w 1117355"/>
                <a:gd name="connsiteY90" fmla="*/ 880346 h 1117355"/>
                <a:gd name="connsiteX91" fmla="*/ 118495 w 1117355"/>
                <a:gd name="connsiteY91" fmla="*/ 852766 h 1117355"/>
                <a:gd name="connsiteX92" fmla="*/ 143192 w 1117355"/>
                <a:gd name="connsiteY92" fmla="*/ 798558 h 1117355"/>
                <a:gd name="connsiteX93" fmla="*/ 83897 w 1117355"/>
                <a:gd name="connsiteY93" fmla="*/ 792842 h 1117355"/>
                <a:gd name="connsiteX94" fmla="*/ 50411 w 1117355"/>
                <a:gd name="connsiteY94" fmla="*/ 795685 h 1117355"/>
                <a:gd name="connsiteX95" fmla="*/ 74115 w 1117355"/>
                <a:gd name="connsiteY95" fmla="*/ 771862 h 1117355"/>
                <a:gd name="connsiteX96" fmla="*/ 107850 w 1117355"/>
                <a:gd name="connsiteY96" fmla="*/ 722765 h 1117355"/>
                <a:gd name="connsiteX97" fmla="*/ 50448 w 1117355"/>
                <a:gd name="connsiteY97" fmla="*/ 706840 h 1117355"/>
                <a:gd name="connsiteX98" fmla="*/ 16975 w 1117355"/>
                <a:gd name="connsiteY98" fmla="*/ 703826 h 1117355"/>
                <a:gd name="connsiteX99" fmla="*/ 44457 w 1117355"/>
                <a:gd name="connsiteY99" fmla="*/ 684480 h 1117355"/>
                <a:gd name="connsiteX100" fmla="*/ 86205 w 1117355"/>
                <a:gd name="connsiteY100" fmla="*/ 641988 h 1117355"/>
                <a:gd name="connsiteX101" fmla="*/ 32441 w 1117355"/>
                <a:gd name="connsiteY101" fmla="*/ 616336 h 1117355"/>
                <a:gd name="connsiteX102" fmla="*/ 0 w 1117355"/>
                <a:gd name="connsiteY102" fmla="*/ 607555 h 1117355"/>
                <a:gd name="connsiteX103" fmla="*/ 30424 w 1117355"/>
                <a:gd name="connsiteY103" fmla="*/ 593275 h 1117355"/>
                <a:gd name="connsiteX104" fmla="*/ 78916 w 1117355"/>
                <a:gd name="connsiteY104" fmla="*/ 558677 h 1117355"/>
                <a:gd name="connsiteX105" fmla="*/ 30424 w 1117355"/>
                <a:gd name="connsiteY105" fmla="*/ 524080 h 1117355"/>
                <a:gd name="connsiteX106" fmla="*/ 1 w 1117355"/>
                <a:gd name="connsiteY106" fmla="*/ 509800 h 1117355"/>
                <a:gd name="connsiteX107" fmla="*/ 32441 w 1117355"/>
                <a:gd name="connsiteY107" fmla="*/ 501019 h 1117355"/>
                <a:gd name="connsiteX108" fmla="*/ 86205 w 1117355"/>
                <a:gd name="connsiteY108" fmla="*/ 475369 h 1117355"/>
                <a:gd name="connsiteX109" fmla="*/ 44457 w 1117355"/>
                <a:gd name="connsiteY109" fmla="*/ 432875 h 1117355"/>
                <a:gd name="connsiteX110" fmla="*/ 16976 w 1117355"/>
                <a:gd name="connsiteY110" fmla="*/ 413530 h 1117355"/>
                <a:gd name="connsiteX111" fmla="*/ 50449 w 1117355"/>
                <a:gd name="connsiteY111" fmla="*/ 410515 h 1117355"/>
                <a:gd name="connsiteX112" fmla="*/ 107850 w 1117355"/>
                <a:gd name="connsiteY112" fmla="*/ 394590 h 1117355"/>
                <a:gd name="connsiteX113" fmla="*/ 74114 w 1117355"/>
                <a:gd name="connsiteY113" fmla="*/ 345493 h 1117355"/>
                <a:gd name="connsiteX114" fmla="*/ 50410 w 1117355"/>
                <a:gd name="connsiteY114" fmla="*/ 321668 h 1117355"/>
                <a:gd name="connsiteX115" fmla="*/ 83898 w 1117355"/>
                <a:gd name="connsiteY115" fmla="*/ 324512 h 1117355"/>
                <a:gd name="connsiteX116" fmla="*/ 143192 w 1117355"/>
                <a:gd name="connsiteY116" fmla="*/ 318797 h 1117355"/>
                <a:gd name="connsiteX117" fmla="*/ 118495 w 1117355"/>
                <a:gd name="connsiteY117" fmla="*/ 264588 h 1117355"/>
                <a:gd name="connsiteX118" fmla="*/ 99289 w 1117355"/>
                <a:gd name="connsiteY118" fmla="*/ 237010 h 1117355"/>
                <a:gd name="connsiteX119" fmla="*/ 131773 w 1117355"/>
                <a:gd name="connsiteY119" fmla="*/ 245625 h 1117355"/>
                <a:gd name="connsiteX120" fmla="*/ 191158 w 1117355"/>
                <a:gd name="connsiteY120" fmla="*/ 250293 h 1117355"/>
                <a:gd name="connsiteX121" fmla="*/ 176250 w 1117355"/>
                <a:gd name="connsiteY121" fmla="*/ 192620 h 1117355"/>
                <a:gd name="connsiteX122" fmla="*/ 162125 w 1117355"/>
                <a:gd name="connsiteY122" fmla="*/ 162124 h 1117355"/>
                <a:gd name="connsiteX123" fmla="*/ 192619 w 1117355"/>
                <a:gd name="connsiteY123" fmla="*/ 176251 h 1117355"/>
                <a:gd name="connsiteX124" fmla="*/ 250292 w 1117355"/>
                <a:gd name="connsiteY124" fmla="*/ 191159 h 1117355"/>
                <a:gd name="connsiteX125" fmla="*/ 245625 w 1117355"/>
                <a:gd name="connsiteY125" fmla="*/ 131774 h 1117355"/>
                <a:gd name="connsiteX126" fmla="*/ 237009 w 1117355"/>
                <a:gd name="connsiteY126" fmla="*/ 99287 h 1117355"/>
                <a:gd name="connsiteX127" fmla="*/ 264588 w 1117355"/>
                <a:gd name="connsiteY127" fmla="*/ 118495 h 1117355"/>
                <a:gd name="connsiteX128" fmla="*/ 318796 w 1117355"/>
                <a:gd name="connsiteY128" fmla="*/ 143192 h 1117355"/>
                <a:gd name="connsiteX129" fmla="*/ 324513 w 1117355"/>
                <a:gd name="connsiteY129" fmla="*/ 83897 h 1117355"/>
                <a:gd name="connsiteX130" fmla="*/ 321669 w 1117355"/>
                <a:gd name="connsiteY130" fmla="*/ 50411 h 1117355"/>
                <a:gd name="connsiteX131" fmla="*/ 345493 w 1117355"/>
                <a:gd name="connsiteY131" fmla="*/ 74115 h 1117355"/>
                <a:gd name="connsiteX132" fmla="*/ 394589 w 1117355"/>
                <a:gd name="connsiteY132" fmla="*/ 107850 h 1117355"/>
                <a:gd name="connsiteX133" fmla="*/ 410514 w 1117355"/>
                <a:gd name="connsiteY133" fmla="*/ 50448 h 1117355"/>
                <a:gd name="connsiteX134" fmla="*/ 413529 w 1117355"/>
                <a:gd name="connsiteY134" fmla="*/ 16974 h 1117355"/>
                <a:gd name="connsiteX135" fmla="*/ 432877 w 1117355"/>
                <a:gd name="connsiteY135" fmla="*/ 44457 h 1117355"/>
                <a:gd name="connsiteX136" fmla="*/ 475368 w 1117355"/>
                <a:gd name="connsiteY136" fmla="*/ 86205 h 1117355"/>
                <a:gd name="connsiteX137" fmla="*/ 501019 w 1117355"/>
                <a:gd name="connsiteY137" fmla="*/ 32441 h 1117355"/>
                <a:gd name="connsiteX138" fmla="*/ 509800 w 1117355"/>
                <a:gd name="connsiteY138" fmla="*/ 1 h 1117355"/>
                <a:gd name="connsiteX139" fmla="*/ 524080 w 1117355"/>
                <a:gd name="connsiteY139" fmla="*/ 30424 h 1117355"/>
                <a:gd name="connsiteX140" fmla="*/ 558677 w 1117355"/>
                <a:gd name="connsiteY140" fmla="*/ 78916 h 1117355"/>
                <a:gd name="connsiteX141" fmla="*/ 593275 w 1117355"/>
                <a:gd name="connsiteY141" fmla="*/ 30423 h 111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30" name="KSO_Shape"/>
            <p:cNvSpPr/>
            <p:nvPr/>
          </p:nvSpPr>
          <p:spPr>
            <a:xfrm>
              <a:off x="1569722" y="1772530"/>
              <a:ext cx="822373" cy="8223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grpSp>
      <p:sp>
        <p:nvSpPr>
          <p:cNvPr id="31" name="矩形 30"/>
          <p:cNvSpPr/>
          <p:nvPr/>
        </p:nvSpPr>
        <p:spPr>
          <a:xfrm>
            <a:off x="8743012" y="4865964"/>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p>
        </p:txBody>
      </p:sp>
      <p:cxnSp>
        <p:nvCxnSpPr>
          <p:cNvPr id="32" name="直接连接符 31"/>
          <p:cNvCxnSpPr/>
          <p:nvPr/>
        </p:nvCxnSpPr>
        <p:spPr bwMode="auto">
          <a:xfrm>
            <a:off x="8691429" y="3960626"/>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auto">
          <a:xfrm>
            <a:off x="10302767" y="1866791"/>
            <a:ext cx="0" cy="2160000"/>
          </a:xfrm>
          <a:prstGeom prst="line">
            <a:avLst/>
          </a:prstGeom>
          <a:solidFill>
            <a:schemeClr val="accent1"/>
          </a:solidFill>
          <a:ln w="9525" cap="flat" cmpd="sng" algn="ctr">
            <a:solidFill>
              <a:schemeClr val="bg1">
                <a:lumMod val="85000"/>
              </a:schemeClr>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矩形 33"/>
          <p:cNvSpPr/>
          <p:nvPr/>
        </p:nvSpPr>
        <p:spPr>
          <a:xfrm>
            <a:off x="7708658" y="2093891"/>
            <a:ext cx="2565009" cy="95410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a:t>
            </a: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1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10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heel(1)">
                                      <p:cBhvr>
                                        <p:cTn id="50" dur="10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heel(1)">
                                      <p:cBhvr>
                                        <p:cTn id="65" dur="100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down)">
                                      <p:cBhvr>
                                        <p:cTn id="70" dur="500"/>
                                        <p:tgtEl>
                                          <p:spTgt spid="3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grpId="0" nodeType="clickEffect">
                                  <p:stCondLst>
                                    <p:cond delay="2000"/>
                                  </p:stCondLst>
                                  <p:childTnLst>
                                    <p:animEffect transition="out" filter="fade">
                                      <p:cBhvr>
                                        <p:cTn id="79" dur="500"/>
                                        <p:tgtEl>
                                          <p:spTgt spid="35"/>
                                        </p:tgtEl>
                                      </p:cBhvr>
                                    </p:animEffect>
                                    <p:set>
                                      <p:cBhvr>
                                        <p:cTn id="80"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 grpId="0" animBg="1"/>
      <p:bldP spid="13" grpId="0" animBg="1"/>
      <p:bldP spid="14" grpId="0" animBg="1"/>
      <p:bldP spid="21" grpId="0"/>
      <p:bldP spid="24" grpId="0"/>
      <p:bldP spid="31" grpId="0"/>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50668" y="353101"/>
            <a:ext cx="6465231" cy="707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2018 </a:t>
            </a:r>
            <a:r>
              <a:rPr lang="zh-CN" altLang="en-US" sz="4000" b="1" dirty="0" smtClean="0">
                <a:solidFill>
                  <a:schemeClr val="bg1"/>
                </a:solidFill>
                <a:latin typeface="微软雅黑" panose="020B0503020204020204" pitchFamily="34" charset="-122"/>
                <a:ea typeface="微软雅黑" panose="020B0503020204020204" pitchFamily="34" charset="-122"/>
              </a:rPr>
              <a:t>团队建设与提升</a:t>
            </a:r>
            <a:r>
              <a:rPr lang="en-US" altLang="zh-CN" sz="4000" b="1" dirty="0" smtClean="0">
                <a:solidFill>
                  <a:schemeClr val="bg1"/>
                </a:solidFill>
                <a:latin typeface="微软雅黑" panose="020B0503020204020204" pitchFamily="34" charset="-122"/>
                <a:ea typeface="微软雅黑" panose="020B0503020204020204" pitchFamily="34" charset="-122"/>
              </a:rPr>
              <a:t>(2/2)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48736" y="0"/>
            <a:ext cx="602974" cy="1729408"/>
            <a:chOff x="947530" y="0"/>
            <a:chExt cx="602974" cy="1729408"/>
          </a:xfrm>
        </p:grpSpPr>
        <p:cxnSp>
          <p:nvCxnSpPr>
            <p:cNvPr id="8" name="直接连接符 7"/>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319258" y="291546"/>
            <a:ext cx="675185"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1" name="矩形 10"/>
          <p:cNvSpPr/>
          <p:nvPr/>
        </p:nvSpPr>
        <p:spPr>
          <a:xfrm>
            <a:off x="1534804" y="964960"/>
            <a:ext cx="3266343"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 </a:t>
            </a:r>
            <a:r>
              <a:rPr lang="en-US" altLang="zh-CN" sz="1600" dirty="0">
                <a:solidFill>
                  <a:schemeClr val="bg1"/>
                </a:solidFill>
                <a:latin typeface="Segoe UI Light" panose="020B0502040204020203" pitchFamily="34" charset="0"/>
                <a:cs typeface="Segoe UI Light" panose="020B0502040204020203" pitchFamily="34" charset="0"/>
              </a:rPr>
              <a:t>team building and promotion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12" name="椭圆 11"/>
          <p:cNvSpPr/>
          <p:nvPr/>
        </p:nvSpPr>
        <p:spPr>
          <a:xfrm>
            <a:off x="4585769" y="3149015"/>
            <a:ext cx="3062635" cy="309804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椭圆 12"/>
          <p:cNvSpPr/>
          <p:nvPr/>
        </p:nvSpPr>
        <p:spPr>
          <a:xfrm>
            <a:off x="4317086" y="2647057"/>
            <a:ext cx="3600000" cy="3600000"/>
          </a:xfrm>
          <a:prstGeom prst="ellipse">
            <a:avLst/>
          </a:prstGeom>
          <a:noFill/>
          <a:ln w="127">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 name="组合 13"/>
          <p:cNvGrpSpPr/>
          <p:nvPr/>
        </p:nvGrpSpPr>
        <p:grpSpPr>
          <a:xfrm>
            <a:off x="4083077" y="3774228"/>
            <a:ext cx="557576" cy="564022"/>
            <a:chOff x="4055368" y="3106045"/>
            <a:chExt cx="557576" cy="564022"/>
          </a:xfrm>
          <a:effectLst/>
        </p:grpSpPr>
        <p:sp>
          <p:nvSpPr>
            <p:cNvPr id="15" name="椭圆 14"/>
            <p:cNvSpPr/>
            <p:nvPr/>
          </p:nvSpPr>
          <p:spPr>
            <a:xfrm>
              <a:off x="4055368" y="3106045"/>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4162567" y="3203390"/>
              <a:ext cx="317716" cy="369332"/>
            </a:xfrm>
            <a:prstGeom prst="rect">
              <a:avLst/>
            </a:prstGeom>
            <a:noFill/>
          </p:spPr>
          <p:txBody>
            <a:bodyPr wrap="none" rtlCol="0">
              <a:spAutoFit/>
            </a:bodyPr>
            <a:lstStyle/>
            <a:p>
              <a:r>
                <a:rPr lang="en-US" altLang="zh-CN" dirty="0" smtClean="0"/>
                <a:t>A</a:t>
              </a:r>
              <a:endParaRPr lang="zh-CN" altLang="en-US" dirty="0"/>
            </a:p>
          </p:txBody>
        </p:sp>
      </p:grpSp>
      <p:grpSp>
        <p:nvGrpSpPr>
          <p:cNvPr id="17" name="组合 16"/>
          <p:cNvGrpSpPr/>
          <p:nvPr/>
        </p:nvGrpSpPr>
        <p:grpSpPr>
          <a:xfrm>
            <a:off x="7579179" y="3774228"/>
            <a:ext cx="557576" cy="564022"/>
            <a:chOff x="7551470" y="3106045"/>
            <a:chExt cx="557576" cy="564022"/>
          </a:xfrm>
          <a:effectLst/>
        </p:grpSpPr>
        <p:sp>
          <p:nvSpPr>
            <p:cNvPr id="18" name="椭圆 17"/>
            <p:cNvSpPr/>
            <p:nvPr/>
          </p:nvSpPr>
          <p:spPr>
            <a:xfrm>
              <a:off x="7551470" y="3106045"/>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7685964" y="3203390"/>
              <a:ext cx="296876" cy="369332"/>
            </a:xfrm>
            <a:prstGeom prst="rect">
              <a:avLst/>
            </a:prstGeom>
            <a:noFill/>
          </p:spPr>
          <p:txBody>
            <a:bodyPr wrap="none" rtlCol="0">
              <a:spAutoFit/>
            </a:bodyPr>
            <a:lstStyle/>
            <a:p>
              <a:r>
                <a:rPr lang="en-US" altLang="zh-CN" dirty="0" smtClean="0"/>
                <a:t>E</a:t>
              </a:r>
              <a:endParaRPr lang="zh-CN" altLang="en-US" dirty="0"/>
            </a:p>
          </p:txBody>
        </p:sp>
      </p:grpSp>
      <p:grpSp>
        <p:nvGrpSpPr>
          <p:cNvPr id="20" name="组合 19"/>
          <p:cNvGrpSpPr/>
          <p:nvPr/>
        </p:nvGrpSpPr>
        <p:grpSpPr>
          <a:xfrm>
            <a:off x="7060563" y="2809786"/>
            <a:ext cx="557576" cy="564022"/>
            <a:chOff x="7032854" y="2141603"/>
            <a:chExt cx="557576" cy="564022"/>
          </a:xfrm>
          <a:effectLst/>
        </p:grpSpPr>
        <p:sp>
          <p:nvSpPr>
            <p:cNvPr id="21" name="椭圆 20"/>
            <p:cNvSpPr/>
            <p:nvPr/>
          </p:nvSpPr>
          <p:spPr>
            <a:xfrm>
              <a:off x="7032854" y="2141603"/>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文本框 21"/>
            <p:cNvSpPr txBox="1"/>
            <p:nvPr/>
          </p:nvSpPr>
          <p:spPr>
            <a:xfrm>
              <a:off x="7155976" y="2225301"/>
              <a:ext cx="327334" cy="369332"/>
            </a:xfrm>
            <a:prstGeom prst="rect">
              <a:avLst/>
            </a:prstGeom>
            <a:noFill/>
          </p:spPr>
          <p:txBody>
            <a:bodyPr wrap="none" rtlCol="0">
              <a:spAutoFit/>
            </a:bodyPr>
            <a:lstStyle/>
            <a:p>
              <a:r>
                <a:rPr lang="en-US" altLang="zh-CN" dirty="0" smtClean="0"/>
                <a:t>D</a:t>
              </a:r>
              <a:endParaRPr lang="zh-CN" altLang="en-US" dirty="0"/>
            </a:p>
          </p:txBody>
        </p:sp>
      </p:grpSp>
      <p:grpSp>
        <p:nvGrpSpPr>
          <p:cNvPr id="23" name="组合 22"/>
          <p:cNvGrpSpPr/>
          <p:nvPr/>
        </p:nvGrpSpPr>
        <p:grpSpPr>
          <a:xfrm>
            <a:off x="5844921" y="2375332"/>
            <a:ext cx="557576" cy="564022"/>
            <a:chOff x="5817212" y="1707149"/>
            <a:chExt cx="557576" cy="564022"/>
          </a:xfrm>
          <a:solidFill>
            <a:srgbClr val="FF9933"/>
          </a:solidFill>
          <a:effectLst/>
        </p:grpSpPr>
        <p:sp>
          <p:nvSpPr>
            <p:cNvPr id="24" name="椭圆 23"/>
            <p:cNvSpPr/>
            <p:nvPr/>
          </p:nvSpPr>
          <p:spPr>
            <a:xfrm>
              <a:off x="5817212" y="1707149"/>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p:cNvSpPr txBox="1"/>
            <p:nvPr/>
          </p:nvSpPr>
          <p:spPr>
            <a:xfrm>
              <a:off x="5937142" y="1763551"/>
              <a:ext cx="308098" cy="369332"/>
            </a:xfrm>
            <a:prstGeom prst="rect">
              <a:avLst/>
            </a:prstGeom>
            <a:noFill/>
          </p:spPr>
          <p:txBody>
            <a:bodyPr wrap="none" rtlCol="0">
              <a:spAutoFit/>
            </a:bodyPr>
            <a:lstStyle/>
            <a:p>
              <a:r>
                <a:rPr lang="en-US" altLang="zh-CN" dirty="0" smtClean="0"/>
                <a:t>C</a:t>
              </a:r>
              <a:endParaRPr lang="zh-CN" altLang="en-US" dirty="0"/>
            </a:p>
          </p:txBody>
        </p:sp>
      </p:grpSp>
      <p:grpSp>
        <p:nvGrpSpPr>
          <p:cNvPr id="26" name="组合 25"/>
          <p:cNvGrpSpPr/>
          <p:nvPr/>
        </p:nvGrpSpPr>
        <p:grpSpPr>
          <a:xfrm>
            <a:off x="4660832" y="2809786"/>
            <a:ext cx="557576" cy="564022"/>
            <a:chOff x="4633123" y="2141603"/>
            <a:chExt cx="557576" cy="564022"/>
          </a:xfrm>
          <a:effectLst/>
        </p:grpSpPr>
        <p:sp>
          <p:nvSpPr>
            <p:cNvPr id="27" name="椭圆 26"/>
            <p:cNvSpPr/>
            <p:nvPr/>
          </p:nvSpPr>
          <p:spPr>
            <a:xfrm>
              <a:off x="4633123" y="2141603"/>
              <a:ext cx="557576" cy="564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p:cNvSpPr txBox="1"/>
            <p:nvPr/>
          </p:nvSpPr>
          <p:spPr>
            <a:xfrm>
              <a:off x="4744871" y="2216202"/>
              <a:ext cx="309700" cy="369332"/>
            </a:xfrm>
            <a:prstGeom prst="rect">
              <a:avLst/>
            </a:prstGeom>
            <a:noFill/>
          </p:spPr>
          <p:txBody>
            <a:bodyPr wrap="none" rtlCol="0">
              <a:spAutoFit/>
            </a:bodyPr>
            <a:lstStyle/>
            <a:p>
              <a:r>
                <a:rPr lang="en-US" altLang="zh-CN" dirty="0" smtClean="0"/>
                <a:t>B</a:t>
              </a:r>
              <a:endParaRPr lang="zh-CN" altLang="en-US" dirty="0"/>
            </a:p>
          </p:txBody>
        </p:sp>
      </p:grpSp>
      <p:sp>
        <p:nvSpPr>
          <p:cNvPr id="29" name="圆角矩形 28"/>
          <p:cNvSpPr/>
          <p:nvPr/>
        </p:nvSpPr>
        <p:spPr>
          <a:xfrm>
            <a:off x="3762233" y="5637215"/>
            <a:ext cx="4667534" cy="614149"/>
          </a:xfrm>
          <a:prstGeom prst="roundRect">
            <a:avLst>
              <a:gd name="adj" fmla="val 50000"/>
            </a:avLst>
          </a:prstGeom>
          <a:solidFill>
            <a:schemeClr val="bg1">
              <a:alpha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点击此处</a:t>
            </a:r>
            <a:r>
              <a:rPr lang="zh-CN" altLang="en-US" sz="2000" dirty="0" smtClean="0">
                <a:solidFill>
                  <a:schemeClr val="tx1"/>
                </a:solidFill>
                <a:latin typeface="微软雅黑" panose="020B0503020204020204" pitchFamily="34" charset="-122"/>
                <a:ea typeface="微软雅黑" panose="020B0503020204020204" pitchFamily="34" charset="-122"/>
              </a:rPr>
              <a:t>添加标题内容</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30" name="矩形 29"/>
          <p:cNvSpPr/>
          <p:nvPr/>
        </p:nvSpPr>
        <p:spPr>
          <a:xfrm>
            <a:off x="1055841" y="3717877"/>
            <a:ext cx="298431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p>
        </p:txBody>
      </p:sp>
      <p:sp>
        <p:nvSpPr>
          <p:cNvPr id="31" name="矩形 30"/>
          <p:cNvSpPr/>
          <p:nvPr/>
        </p:nvSpPr>
        <p:spPr>
          <a:xfrm>
            <a:off x="3892618" y="1787146"/>
            <a:ext cx="4462181" cy="461665"/>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p>
        </p:txBody>
      </p:sp>
      <p:sp>
        <p:nvSpPr>
          <p:cNvPr id="32" name="矩形 31"/>
          <p:cNvSpPr/>
          <p:nvPr/>
        </p:nvSpPr>
        <p:spPr>
          <a:xfrm>
            <a:off x="1551710" y="2767083"/>
            <a:ext cx="2984310"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p>
        </p:txBody>
      </p:sp>
      <p:sp>
        <p:nvSpPr>
          <p:cNvPr id="33" name="矩形 32"/>
          <p:cNvSpPr/>
          <p:nvPr/>
        </p:nvSpPr>
        <p:spPr>
          <a:xfrm>
            <a:off x="7758378" y="2710218"/>
            <a:ext cx="2946825"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p>
        </p:txBody>
      </p:sp>
      <p:sp>
        <p:nvSpPr>
          <p:cNvPr id="34" name="矩形 33"/>
          <p:cNvSpPr/>
          <p:nvPr/>
        </p:nvSpPr>
        <p:spPr>
          <a:xfrm>
            <a:off x="8345232" y="3717877"/>
            <a:ext cx="2946825"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点击此处添加内容</a:t>
            </a:r>
          </a:p>
        </p:txBody>
      </p:sp>
      <p:sp>
        <p:nvSpPr>
          <p:cNvPr id="36" name="文本框 35"/>
          <p:cNvSpPr txBox="1"/>
          <p:nvPr/>
        </p:nvSpPr>
        <p:spPr>
          <a:xfrm>
            <a:off x="12507162"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1000"/>
                                        <p:tgtEl>
                                          <p:spTgt spid="13"/>
                                        </p:tgtEl>
                                      </p:cBhvr>
                                    </p:animEffect>
                                  </p:childTnLst>
                                </p:cTn>
                              </p:par>
                              <p:par>
                                <p:cTn id="13" presetID="22" presetClass="entr" presetSubtype="8" fill="hold" grpId="0" nodeType="withEffect">
                                  <p:stCondLst>
                                    <p:cond delay="20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par>
                                <p:cTn id="16" presetID="21" presetClass="entr" presetSubtype="1" fill="hold" nodeType="withEffect">
                                  <p:stCondLst>
                                    <p:cond delay="200"/>
                                  </p:stCondLst>
                                  <p:childTnLst>
                                    <p:set>
                                      <p:cBhvr>
                                        <p:cTn id="17" dur="1" fill="hold">
                                          <p:stCondLst>
                                            <p:cond delay="0"/>
                                          </p:stCondLst>
                                        </p:cTn>
                                        <p:tgtEl>
                                          <p:spTgt spid="14"/>
                                        </p:tgtEl>
                                        <p:attrNameLst>
                                          <p:attrName>style.visibility</p:attrName>
                                        </p:attrNameLst>
                                      </p:cBhvr>
                                      <p:to>
                                        <p:strVal val="visible"/>
                                      </p:to>
                                    </p:set>
                                    <p:animEffect transition="in" filter="wheel(1)">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heel(1)">
                                      <p:cBhvr>
                                        <p:cTn id="28" dur="1000"/>
                                        <p:tgtEl>
                                          <p:spTgt spid="26"/>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heel(1)">
                                      <p:cBhvr>
                                        <p:cTn id="36" dur="10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heel(1)">
                                      <p:cBhvr>
                                        <p:cTn id="46" dur="1000"/>
                                        <p:tgtEl>
                                          <p:spTgt spid="2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heel(1)">
                                      <p:cBhvr>
                                        <p:cTn id="54" dur="1000"/>
                                        <p:tgtEl>
                                          <p:spTgt spid="1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2000"/>
                                  </p:stCondLst>
                                  <p:childTnLst>
                                    <p:animEffect transition="out" filter="fade">
                                      <p:cBhvr>
                                        <p:cTn id="61" dur="500"/>
                                        <p:tgtEl>
                                          <p:spTgt spid="36"/>
                                        </p:tgtEl>
                                      </p:cBhvr>
                                    </p:animEffect>
                                    <p:set>
                                      <p:cBhvr>
                                        <p:cTn id="62"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9" grpId="0" animBg="1"/>
      <p:bldP spid="30" grpId="0"/>
      <p:bldP spid="31" grpId="0"/>
      <p:bldP spid="32" grpId="0"/>
      <p:bldP spid="33" grpId="0"/>
      <p:bldP spid="34" grpId="0"/>
      <p:bldP spid="3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5162" y="2161557"/>
            <a:ext cx="12520864" cy="2400657"/>
          </a:xfrm>
          <a:prstGeom prst="rect">
            <a:avLst/>
          </a:prstGeom>
          <a:noFill/>
        </p:spPr>
        <p:txBody>
          <a:bodyPr wrap="none" rtlCol="0">
            <a:spAutoFit/>
          </a:bodyPr>
          <a:lstStyle/>
          <a:p>
            <a:pPr algn="ctr"/>
            <a:r>
              <a:rPr lang="en-US" altLang="zh-CN" sz="15000" dirty="0" smtClean="0">
                <a:ln w="0">
                  <a:solidFill>
                    <a:schemeClr val="accent1">
                      <a:lumMod val="60000"/>
                      <a:lumOff val="40000"/>
                    </a:schemeClr>
                  </a:solidFill>
                  <a:prstDash val="dashDot"/>
                </a:ln>
                <a:noFill/>
                <a:effectLst>
                  <a:outerShdw blurRad="50800" dist="38100" dir="2700000" algn="tl" rotWithShape="0">
                    <a:prstClr val="black">
                      <a:alpha val="40000"/>
                    </a:prstClr>
                  </a:outerShdw>
                </a:effectLst>
                <a:latin typeface="Impact" panose="020B0806030902050204" pitchFamily="34" charset="0"/>
                <a:cs typeface="Segoe UI Light" panose="020B0502040204020203" pitchFamily="34" charset="0"/>
              </a:rPr>
              <a:t>Working Report</a:t>
            </a:r>
            <a:endParaRPr lang="zh-CN" altLang="en-US" sz="15000" dirty="0">
              <a:ln w="0">
                <a:solidFill>
                  <a:schemeClr val="accent1">
                    <a:lumMod val="60000"/>
                    <a:lumOff val="40000"/>
                  </a:schemeClr>
                </a:solidFill>
                <a:prstDash val="dashDot"/>
              </a:ln>
              <a:noFill/>
              <a:effectLst>
                <a:outerShdw blurRad="50800" dist="38100" dir="2700000" algn="tl" rotWithShape="0">
                  <a:prstClr val="black">
                    <a:alpha val="40000"/>
                  </a:prstClr>
                </a:outerShdw>
              </a:effectLst>
              <a:latin typeface="Impact" panose="020B0806030902050204" pitchFamily="34" charset="0"/>
              <a:cs typeface="Segoe UI Light" panose="020B0502040204020203" pitchFamily="34" charset="0"/>
            </a:endParaRPr>
          </a:p>
        </p:txBody>
      </p:sp>
      <p:sp>
        <p:nvSpPr>
          <p:cNvPr id="5" name="椭圆 4"/>
          <p:cNvSpPr/>
          <p:nvPr/>
        </p:nvSpPr>
        <p:spPr>
          <a:xfrm>
            <a:off x="8842209" y="365031"/>
            <a:ext cx="1364974" cy="1378226"/>
          </a:xfrm>
          <a:prstGeom prst="ellipse">
            <a:avLst/>
          </a:prstGeom>
          <a:solidFill>
            <a:schemeClr val="accent1">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355269" y="1166787"/>
            <a:ext cx="629478" cy="635589"/>
          </a:xfrm>
          <a:prstGeom prst="ellipse">
            <a:avLst/>
          </a:prstGeom>
          <a:solidFill>
            <a:schemeClr val="accent1">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56679" y="5639396"/>
            <a:ext cx="366982" cy="370545"/>
          </a:xfrm>
          <a:prstGeom prst="ellipse">
            <a:avLst/>
          </a:prstGeom>
          <a:solidFill>
            <a:schemeClr val="accent1">
              <a:lumMod val="20000"/>
              <a:lumOff val="8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239803" y="6366563"/>
            <a:ext cx="1877437" cy="276999"/>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某某</a:t>
            </a:r>
            <a:r>
              <a:rPr lang="zh-CN" altLang="en-US" sz="1200" dirty="0" smtClean="0">
                <a:solidFill>
                  <a:schemeClr val="bg1"/>
                </a:solidFill>
                <a:latin typeface="微软雅黑" panose="020B0503020204020204" pitchFamily="34" charset="-122"/>
                <a:ea typeface="微软雅黑" panose="020B0503020204020204" pitchFamily="34" charset="-122"/>
              </a:rPr>
              <a:t>互联网科技有限公司</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6767796" y="2782616"/>
            <a:ext cx="2420855" cy="1015663"/>
          </a:xfrm>
          <a:prstGeom prst="rect">
            <a:avLst/>
          </a:prstGeom>
        </p:spPr>
        <p:txBody>
          <a:bodyPr wrap="none">
            <a:spAutoFit/>
          </a:bodyPr>
          <a:lstStyle/>
          <a:p>
            <a:pPr algn="ctr"/>
            <a:r>
              <a:rPr lang="en-US" altLang="zh-CN" sz="6000" dirty="0" smtClean="0">
                <a:solidFill>
                  <a:schemeClr val="bg1"/>
                </a:solidFill>
                <a:latin typeface="Segoe UI Light" panose="020B0502040204020203" pitchFamily="34" charset="0"/>
                <a:ea typeface="微软雅黑" panose="020B0503020204020204" pitchFamily="34" charset="-122"/>
                <a:cs typeface="Segoe UI Light" panose="020B0502040204020203" pitchFamily="34" charset="0"/>
              </a:rPr>
              <a:t>Thanks</a:t>
            </a:r>
            <a:endParaRPr lang="zh-CN" altLang="en-US" sz="6000" dirty="0">
              <a:solidFill>
                <a:schemeClr val="bg1"/>
              </a:solidFill>
            </a:endParaRPr>
          </a:p>
        </p:txBody>
      </p:sp>
      <p:sp>
        <p:nvSpPr>
          <p:cNvPr id="11" name="同心圆 10"/>
          <p:cNvSpPr/>
          <p:nvPr/>
        </p:nvSpPr>
        <p:spPr>
          <a:xfrm rot="16988578">
            <a:off x="2001187" y="948853"/>
            <a:ext cx="4494209" cy="4494209"/>
          </a:xfrm>
          <a:prstGeom prst="donut">
            <a:avLst>
              <a:gd name="adj" fmla="val 1891"/>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11"/>
          <p:cNvSpPr/>
          <p:nvPr/>
        </p:nvSpPr>
        <p:spPr>
          <a:xfrm rot="3620142">
            <a:off x="9566485" y="4395723"/>
            <a:ext cx="2156654" cy="2156654"/>
          </a:xfrm>
          <a:prstGeom prst="donut">
            <a:avLst>
              <a:gd name="adj" fmla="val 1593"/>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同心圆 12"/>
          <p:cNvSpPr/>
          <p:nvPr/>
        </p:nvSpPr>
        <p:spPr>
          <a:xfrm rot="3620142">
            <a:off x="1162959" y="4313006"/>
            <a:ext cx="1440153" cy="1440153"/>
          </a:xfrm>
          <a:prstGeom prst="donut">
            <a:avLst>
              <a:gd name="adj" fmla="val 2836"/>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p:cNvSpPr txBox="1"/>
          <p:nvPr/>
        </p:nvSpPr>
        <p:spPr>
          <a:xfrm>
            <a:off x="7431433" y="5472584"/>
            <a:ext cx="3464862" cy="325840"/>
          </a:xfrm>
          <a:prstGeom prst="hexagon">
            <a:avLst/>
          </a:prstGeom>
          <a:noFill/>
          <a:ln>
            <a:solidFill>
              <a:schemeClr val="bg1"/>
            </a:solidFill>
          </a:ln>
          <a:effectLst/>
        </p:spPr>
        <p:txBody>
          <a:bodyPr wrap="none" rtlCol="0" anchor="ctr">
            <a:no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20XX </a:t>
            </a:r>
            <a:r>
              <a:rPr lang="zh-CN" altLang="en-US" sz="1200" dirty="0" smtClean="0">
                <a:solidFill>
                  <a:schemeClr val="bg1"/>
                </a:solidFill>
                <a:latin typeface="微软雅黑" panose="020B0503020204020204" pitchFamily="34" charset="-122"/>
                <a:ea typeface="微软雅黑" panose="020B0503020204020204" pitchFamily="34" charset="-122"/>
              </a:rPr>
              <a:t>企 业 年 度 商 务 工 作 计 划 报 告</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2258890" y="1251118"/>
            <a:ext cx="3975652" cy="3882887"/>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631853" y="73232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2)">
                                      <p:cBhvr>
                                        <p:cTn id="7" dur="1000"/>
                                        <p:tgtEl>
                                          <p:spTgt spid="11"/>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2)">
                                      <p:cBhvr>
                                        <p:cTn id="10" dur="1000"/>
                                        <p:tgtEl>
                                          <p:spTgt spid="12"/>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2)">
                                      <p:cBhvr>
                                        <p:cTn id="13" dur="1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5000"/>
                                  </p:stCondLst>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animBg="1"/>
      <p:bldP spid="12" grpId="0" animBg="1"/>
      <p:bldP spid="13" grpId="0" animBg="1"/>
      <p:bldP spid="17" grpId="0" animBg="1"/>
      <p:bldP spid="18"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a:t>
            </a:r>
            <a:r>
              <a:rPr lang="zh-CN" altLang="en-US" sz="4000" b="1" dirty="0" smtClean="0">
                <a:solidFill>
                  <a:schemeClr val="bg1"/>
                </a:solidFill>
                <a:latin typeface="微软雅黑" panose="020B0503020204020204" pitchFamily="34" charset="-122"/>
                <a:ea typeface="微软雅黑" panose="020B0503020204020204" pitchFamily="34" charset="-122"/>
              </a:rPr>
              <a:t>情况</a:t>
            </a:r>
            <a:r>
              <a:rPr lang="en-US" altLang="zh-CN" sz="4000" b="1" dirty="0" smtClean="0">
                <a:solidFill>
                  <a:schemeClr val="bg1"/>
                </a:solidFill>
                <a:latin typeface="微软雅黑" panose="020B0503020204020204" pitchFamily="34" charset="-122"/>
                <a:ea typeface="微软雅黑" panose="020B0503020204020204" pitchFamily="34" charset="-122"/>
              </a:rPr>
              <a:t>(2/3)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3151825"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Marketing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8" name="组合 7"/>
          <p:cNvGrpSpPr/>
          <p:nvPr/>
        </p:nvGrpSpPr>
        <p:grpSpPr>
          <a:xfrm>
            <a:off x="11087819" y="291548"/>
            <a:ext cx="720000" cy="720000"/>
            <a:chOff x="10610742" y="198783"/>
            <a:chExt cx="720000" cy="720000"/>
          </a:xfrm>
        </p:grpSpPr>
        <p:sp>
          <p:nvSpPr>
            <p:cNvPr id="9" name="文本框 8"/>
            <p:cNvSpPr txBox="1"/>
            <p:nvPr/>
          </p:nvSpPr>
          <p:spPr>
            <a:xfrm>
              <a:off x="10667999" y="256136"/>
              <a:ext cx="605487" cy="605294"/>
            </a:xfrm>
            <a:prstGeom prst="rect">
              <a:avLst/>
            </a:prstGeom>
            <a:noFill/>
          </p:spPr>
          <p:txBody>
            <a:bodyPr wrap="none" rtlCol="0">
              <a:spAutoFit/>
            </a:bodyPr>
            <a:lstStyle/>
            <a:p>
              <a:pPr>
                <a:lnSpc>
                  <a:spcPts val="2000"/>
                </a:lnSpc>
              </a:pPr>
              <a:r>
                <a:rPr lang="en-US" altLang="zh-CN" dirty="0" smtClean="0">
                  <a:solidFill>
                    <a:schemeClr val="bg1"/>
                  </a:solidFill>
                  <a:latin typeface="Impact" panose="020B0806030902050204" pitchFamily="34" charset="0"/>
                </a:rPr>
                <a:t>Your</a:t>
              </a:r>
            </a:p>
            <a:p>
              <a:pPr>
                <a:lnSpc>
                  <a:spcPts val="2000"/>
                </a:lnSpc>
              </a:pP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0" name="矩形 9"/>
            <p:cNvSpPr/>
            <p:nvPr/>
          </p:nvSpPr>
          <p:spPr>
            <a:xfrm>
              <a:off x="10610742" y="198783"/>
              <a:ext cx="720000" cy="7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同心圆 10"/>
          <p:cNvSpPr/>
          <p:nvPr/>
        </p:nvSpPr>
        <p:spPr>
          <a:xfrm rot="18577750">
            <a:off x="2386912" y="1657618"/>
            <a:ext cx="2492946" cy="2492946"/>
          </a:xfrm>
          <a:prstGeom prst="donut">
            <a:avLst>
              <a:gd name="adj" fmla="val 303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11"/>
          <p:cNvSpPr/>
          <p:nvPr/>
        </p:nvSpPr>
        <p:spPr>
          <a:xfrm rot="18577750">
            <a:off x="7028634" y="1657618"/>
            <a:ext cx="2492946" cy="2492946"/>
          </a:xfrm>
          <a:prstGeom prst="donut">
            <a:avLst>
              <a:gd name="adj" fmla="val 3037"/>
            </a:avLst>
          </a:prstGeom>
          <a:gradFill flip="none" rotWithShape="1">
            <a:gsLst>
              <a:gs pos="0">
                <a:schemeClr val="bg1">
                  <a:shade val="30000"/>
                  <a:satMod val="115000"/>
                  <a:alpha val="0"/>
                </a:schemeClr>
              </a:gs>
              <a:gs pos="50000">
                <a:schemeClr val="bg1">
                  <a:shade val="67500"/>
                  <a:satMod val="115000"/>
                </a:schemeClr>
              </a:gs>
              <a:gs pos="100000">
                <a:schemeClr val="bg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12"/>
          <p:cNvSpPr txBox="1"/>
          <p:nvPr/>
        </p:nvSpPr>
        <p:spPr>
          <a:xfrm>
            <a:off x="3432311" y="2319341"/>
            <a:ext cx="2103461" cy="2123658"/>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2018</a:t>
            </a:r>
          </a:p>
          <a:p>
            <a:r>
              <a:rPr lang="en-US" altLang="zh-CN" sz="6600" dirty="0" smtClean="0">
                <a:solidFill>
                  <a:srgbClr val="FFC000"/>
                </a:solidFill>
                <a:latin typeface="Impact" panose="020B0806030902050204" pitchFamily="34" charset="0"/>
              </a:rPr>
              <a:t>Q1-Q2</a:t>
            </a:r>
            <a:endParaRPr lang="zh-CN" altLang="en-US" sz="6600" dirty="0">
              <a:solidFill>
                <a:srgbClr val="FFC000"/>
              </a:solidFill>
              <a:latin typeface="Impact" panose="020B0806030902050204" pitchFamily="34" charset="0"/>
            </a:endParaRPr>
          </a:p>
        </p:txBody>
      </p:sp>
      <p:sp>
        <p:nvSpPr>
          <p:cNvPr id="14" name="文本框 13"/>
          <p:cNvSpPr txBox="1"/>
          <p:nvPr/>
        </p:nvSpPr>
        <p:spPr>
          <a:xfrm>
            <a:off x="7968016" y="2319341"/>
            <a:ext cx="1837362" cy="2123658"/>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2018</a:t>
            </a:r>
          </a:p>
          <a:p>
            <a:r>
              <a:rPr lang="en-US" altLang="zh-CN" sz="6600" dirty="0" smtClean="0">
                <a:solidFill>
                  <a:srgbClr val="FFC000"/>
                </a:solidFill>
                <a:latin typeface="Impact" panose="020B0806030902050204" pitchFamily="34" charset="0"/>
              </a:rPr>
              <a:t>Q3</a:t>
            </a:r>
            <a:endParaRPr lang="zh-CN" altLang="en-US" sz="6600" dirty="0">
              <a:solidFill>
                <a:srgbClr val="FFC000"/>
              </a:solidFill>
              <a:latin typeface="Impact" panose="020B0806030902050204" pitchFamily="34" charset="0"/>
            </a:endParaRPr>
          </a:p>
        </p:txBody>
      </p:sp>
      <p:sp>
        <p:nvSpPr>
          <p:cNvPr id="15" name="矩形 14"/>
          <p:cNvSpPr/>
          <p:nvPr/>
        </p:nvSpPr>
        <p:spPr>
          <a:xfrm>
            <a:off x="1470992" y="4501618"/>
            <a:ext cx="4625008" cy="1695336"/>
          </a:xfrm>
          <a:prstGeom prst="rect">
            <a:avLst/>
          </a:prstGeom>
        </p:spPr>
        <p:txBody>
          <a:bodyPr wrap="square">
            <a:spAutoFit/>
          </a:bodyPr>
          <a:lstStyle/>
          <a:p>
            <a:pPr marL="285750" indent="-285750">
              <a:lnSpc>
                <a:spcPts val="2500"/>
              </a:lnSpc>
              <a:buFont typeface="Wingdings" panose="05000000000000000000" pitchFamily="2" charset="2"/>
              <a:buChar char="p"/>
            </a:pPr>
            <a:r>
              <a:rPr lang="en-US" altLang="zh-CN" sz="1300" dirty="0" smtClean="0">
                <a:solidFill>
                  <a:schemeClr val="bg1"/>
                </a:solidFill>
                <a:latin typeface="微软雅黑" panose="020B0503020204020204" pitchFamily="34" charset="-122"/>
                <a:ea typeface="微软雅黑" panose="020B0503020204020204" pitchFamily="34" charset="-122"/>
              </a:rPr>
              <a:t>2018-Q1+Q2</a:t>
            </a:r>
            <a:r>
              <a:rPr lang="zh-CN" altLang="en-US" sz="1300" dirty="0" smtClean="0">
                <a:solidFill>
                  <a:schemeClr val="bg1"/>
                </a:solidFill>
                <a:latin typeface="微软雅黑" panose="020B0503020204020204" pitchFamily="34" charset="-122"/>
                <a:ea typeface="微软雅黑" panose="020B0503020204020204" pitchFamily="34" charset="-122"/>
              </a:rPr>
              <a:t>：总体</a:t>
            </a:r>
            <a:r>
              <a:rPr lang="zh-CN" altLang="en-US" sz="1300" dirty="0">
                <a:solidFill>
                  <a:schemeClr val="bg1"/>
                </a:solidFill>
                <a:latin typeface="微软雅黑" panose="020B0503020204020204" pitchFamily="34" charset="-122"/>
                <a:ea typeface="微软雅黑" panose="020B0503020204020204" pitchFamily="34" charset="-122"/>
              </a:rPr>
              <a:t>表现良好，预售面积和成交金额同比均有增长。 主打产品占主导地位，占总销售额的50.3%。 </a:t>
            </a:r>
            <a:endParaRPr lang="en-US" altLang="zh-CN" sz="1300" dirty="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300" dirty="0">
                <a:solidFill>
                  <a:schemeClr val="bg1"/>
                </a:solidFill>
                <a:latin typeface="微软雅黑" panose="020B0503020204020204" pitchFamily="34" charset="-122"/>
                <a:ea typeface="微软雅黑" panose="020B0503020204020204" pitchFamily="34" charset="-122"/>
              </a:rPr>
              <a:t>副产品继续快速发展，全年增长率达39.5%。 产品及营销方式上推陈出新，创新产品优势显现。 </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6453806" y="4501618"/>
            <a:ext cx="4346713" cy="1695336"/>
          </a:xfrm>
          <a:prstGeom prst="rect">
            <a:avLst/>
          </a:prstGeom>
        </p:spPr>
        <p:txBody>
          <a:bodyPr wrap="square">
            <a:spAutoFit/>
          </a:bodyPr>
          <a:lstStyle/>
          <a:p>
            <a:pPr marL="285750" indent="-285750">
              <a:lnSpc>
                <a:spcPts val="2500"/>
              </a:lnSpc>
              <a:buFont typeface="Wingdings" panose="05000000000000000000" pitchFamily="2" charset="2"/>
              <a:buChar char="p"/>
            </a:pPr>
            <a:r>
              <a:rPr lang="en-US" altLang="zh-CN" sz="1300" dirty="0" smtClean="0">
                <a:solidFill>
                  <a:schemeClr val="bg1"/>
                </a:solidFill>
                <a:latin typeface="微软雅黑" panose="020B0503020204020204" pitchFamily="34" charset="-122"/>
                <a:ea typeface="微软雅黑" panose="020B0503020204020204" pitchFamily="34" charset="-122"/>
              </a:rPr>
              <a:t>2018-Q3</a:t>
            </a:r>
            <a:r>
              <a:rPr lang="zh-CN" altLang="en-US" sz="1300" dirty="0" smtClean="0">
                <a:solidFill>
                  <a:schemeClr val="bg1"/>
                </a:solidFill>
                <a:latin typeface="微软雅黑" panose="020B0503020204020204" pitchFamily="34" charset="-122"/>
                <a:ea typeface="微软雅黑" panose="020B0503020204020204" pitchFamily="34" charset="-122"/>
              </a:rPr>
              <a:t>：</a:t>
            </a:r>
            <a:r>
              <a:rPr lang="zh-CN" altLang="en-US" sz="1300" dirty="0">
                <a:solidFill>
                  <a:schemeClr val="bg1"/>
                </a:solidFill>
                <a:latin typeface="微软雅黑" panose="020B0503020204020204" pitchFamily="34" charset="-122"/>
                <a:ea typeface="微软雅黑" panose="020B0503020204020204" pitchFamily="34" charset="-122"/>
              </a:rPr>
              <a:t> </a:t>
            </a:r>
            <a:r>
              <a:rPr lang="zh-CN" altLang="en-US" sz="1300" dirty="0" smtClean="0">
                <a:solidFill>
                  <a:schemeClr val="bg1"/>
                </a:solidFill>
                <a:latin typeface="微软雅黑" panose="020B0503020204020204" pitchFamily="34" charset="-122"/>
                <a:ea typeface="微软雅黑" panose="020B0503020204020204" pitchFamily="34" charset="-122"/>
              </a:rPr>
              <a:t>主打产品比例</a:t>
            </a:r>
            <a:r>
              <a:rPr lang="zh-CN" altLang="en-US" sz="1300" dirty="0">
                <a:solidFill>
                  <a:schemeClr val="bg1"/>
                </a:solidFill>
                <a:latin typeface="微软雅黑" panose="020B0503020204020204" pitchFamily="34" charset="-122"/>
                <a:ea typeface="微软雅黑" panose="020B0503020204020204" pitchFamily="34" charset="-122"/>
              </a:rPr>
              <a:t>继续上升</a:t>
            </a:r>
            <a:r>
              <a:rPr lang="zh-CN" altLang="en-US" sz="1300" dirty="0" smtClean="0">
                <a:solidFill>
                  <a:schemeClr val="bg1"/>
                </a:solidFill>
                <a:latin typeface="微软雅黑" panose="020B0503020204020204" pitchFamily="34" charset="-122"/>
                <a:ea typeface="微软雅黑" panose="020B0503020204020204" pitchFamily="34" charset="-122"/>
              </a:rPr>
              <a:t>，副产品市场</a:t>
            </a:r>
            <a:r>
              <a:rPr lang="zh-CN" altLang="en-US" sz="1300" dirty="0">
                <a:solidFill>
                  <a:schemeClr val="bg1"/>
                </a:solidFill>
                <a:latin typeface="微软雅黑" panose="020B0503020204020204" pitchFamily="34" charset="-122"/>
                <a:ea typeface="微软雅黑" panose="020B0503020204020204" pitchFamily="34" charset="-122"/>
              </a:rPr>
              <a:t>联动效应，进而</a:t>
            </a:r>
            <a:r>
              <a:rPr lang="zh-CN" altLang="en-US" sz="1300" dirty="0" smtClean="0">
                <a:solidFill>
                  <a:schemeClr val="bg1"/>
                </a:solidFill>
                <a:latin typeface="微软雅黑" panose="020B0503020204020204" pitchFamily="34" charset="-122"/>
                <a:ea typeface="微软雅黑" panose="020B0503020204020204" pitchFamily="34" charset="-122"/>
              </a:rPr>
              <a:t>促进成交</a:t>
            </a:r>
            <a:r>
              <a:rPr lang="zh-CN" altLang="en-US" sz="1300" dirty="0">
                <a:solidFill>
                  <a:schemeClr val="bg1"/>
                </a:solidFill>
                <a:latin typeface="微软雅黑" panose="020B0503020204020204" pitchFamily="34" charset="-122"/>
                <a:ea typeface="微软雅黑" panose="020B0503020204020204" pitchFamily="34" charset="-122"/>
              </a:rPr>
              <a:t>。 </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en-US" altLang="zh-CN" sz="1300" dirty="0" smtClean="0">
                <a:solidFill>
                  <a:schemeClr val="bg1"/>
                </a:solidFill>
                <a:latin typeface="微软雅黑" panose="020B0503020204020204" pitchFamily="34" charset="-122"/>
                <a:ea typeface="微软雅黑" panose="020B0503020204020204" pitchFamily="34" charset="-122"/>
              </a:rPr>
              <a:t>2018</a:t>
            </a:r>
            <a:r>
              <a:rPr lang="zh-CN" altLang="en-US" sz="1300" dirty="0" smtClean="0">
                <a:solidFill>
                  <a:schemeClr val="bg1"/>
                </a:solidFill>
                <a:latin typeface="微软雅黑" panose="020B0503020204020204" pitchFamily="34" charset="-122"/>
                <a:ea typeface="微软雅黑" panose="020B0503020204020204" pitchFamily="34" charset="-122"/>
              </a:rPr>
              <a:t>年</a:t>
            </a:r>
            <a:r>
              <a:rPr lang="zh-CN" altLang="en-US" sz="1300" dirty="0">
                <a:solidFill>
                  <a:schemeClr val="bg1"/>
                </a:solidFill>
                <a:latin typeface="微软雅黑" panose="020B0503020204020204" pitchFamily="34" charset="-122"/>
                <a:ea typeface="微软雅黑" panose="020B0503020204020204" pitchFamily="34" charset="-122"/>
              </a:rPr>
              <a:t>将会</a:t>
            </a:r>
            <a:r>
              <a:rPr lang="zh-CN" altLang="en-US" sz="1300" dirty="0" smtClean="0">
                <a:solidFill>
                  <a:schemeClr val="bg1"/>
                </a:solidFill>
                <a:latin typeface="微软雅黑" panose="020B0503020204020204" pitchFamily="34" charset="-122"/>
                <a:ea typeface="微软雅黑" panose="020B0503020204020204" pitchFamily="34" charset="-122"/>
              </a:rPr>
              <a:t>是科技创新“感受年”</a:t>
            </a:r>
            <a:r>
              <a:rPr lang="zh-CN" altLang="en-US" sz="1300" dirty="0">
                <a:solidFill>
                  <a:schemeClr val="bg1"/>
                </a:solidFill>
                <a:latin typeface="微软雅黑" panose="020B0503020204020204" pitchFamily="34" charset="-122"/>
                <a:ea typeface="微软雅黑" panose="020B0503020204020204" pitchFamily="34" charset="-122"/>
              </a:rPr>
              <a:t>和“创新年”。 供应量持续增加，供求矛盾</a:t>
            </a:r>
            <a:r>
              <a:rPr lang="zh-CN" altLang="en-US" sz="1300" dirty="0" smtClean="0">
                <a:solidFill>
                  <a:schemeClr val="bg1"/>
                </a:solidFill>
                <a:latin typeface="微软雅黑" panose="020B0503020204020204" pitchFamily="34" charset="-122"/>
                <a:ea typeface="微软雅黑" panose="020B0503020204020204" pitchFamily="34" charset="-122"/>
              </a:rPr>
              <a:t>激化。受众人群扩大，市场潜在消费需求</a:t>
            </a:r>
            <a:r>
              <a:rPr lang="zh-CN" altLang="en-US" sz="1300" dirty="0">
                <a:solidFill>
                  <a:schemeClr val="bg1"/>
                </a:solidFill>
                <a:latin typeface="微软雅黑" panose="020B0503020204020204" pitchFamily="34" charset="-122"/>
                <a:ea typeface="微软雅黑" panose="020B0503020204020204" pitchFamily="34" charset="-122"/>
              </a:rPr>
              <a:t>亦将持续增加。 </a:t>
            </a:r>
          </a:p>
        </p:txBody>
      </p:sp>
      <p:sp>
        <p:nvSpPr>
          <p:cNvPr id="17" name="KSO_Shape"/>
          <p:cNvSpPr/>
          <p:nvPr/>
        </p:nvSpPr>
        <p:spPr bwMode="auto">
          <a:xfrm>
            <a:off x="7369865" y="2567610"/>
            <a:ext cx="409161" cy="40916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KSO_Shape"/>
          <p:cNvSpPr/>
          <p:nvPr/>
        </p:nvSpPr>
        <p:spPr bwMode="auto">
          <a:xfrm>
            <a:off x="2698475" y="2567610"/>
            <a:ext cx="409161" cy="40916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文本框 18"/>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2)">
                                      <p:cBhvr>
                                        <p:cTn id="7" dur="10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00" fill="hold"/>
                                        <p:tgtEl>
                                          <p:spTgt spid="13"/>
                                        </p:tgtEl>
                                        <p:attrNameLst>
                                          <p:attrName>ppt_x</p:attrName>
                                        </p:attrNameLst>
                                      </p:cBhvr>
                                      <p:tavLst>
                                        <p:tav tm="0">
                                          <p:val>
                                            <p:strVal val="1+#ppt_w/2"/>
                                          </p:val>
                                        </p:tav>
                                        <p:tav tm="100000">
                                          <p:val>
                                            <p:strVal val="#ppt_x"/>
                                          </p:val>
                                        </p:tav>
                                      </p:tavLst>
                                    </p:anim>
                                    <p:anim calcmode="lin" valueType="num">
                                      <p:cBhvr additive="base">
                                        <p:cTn id="18" dur="2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wipe(left)">
                                      <p:cBhvr>
                                        <p:cTn id="23" dur="500"/>
                                        <p:tgtEl>
                                          <p:spTgt spid="1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xEl>
                                              <p:pRg st="1" end="1"/>
                                            </p:txEl>
                                          </p:spTgt>
                                        </p:tgtEl>
                                        <p:attrNameLst>
                                          <p:attrName>style.visibility</p:attrName>
                                        </p:attrNameLst>
                                      </p:cBhvr>
                                      <p:to>
                                        <p:strVal val="visible"/>
                                      </p:to>
                                    </p:set>
                                    <p:animEffect transition="in" filter="wipe(left)">
                                      <p:cBhvr>
                                        <p:cTn id="28" dur="500"/>
                                        <p:tgtEl>
                                          <p:spTgt spid="15">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2"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2)">
                                      <p:cBhvr>
                                        <p:cTn id="33" dur="10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200" fill="hold"/>
                                        <p:tgtEl>
                                          <p:spTgt spid="14"/>
                                        </p:tgtEl>
                                        <p:attrNameLst>
                                          <p:attrName>ppt_x</p:attrName>
                                        </p:attrNameLst>
                                      </p:cBhvr>
                                      <p:tavLst>
                                        <p:tav tm="0">
                                          <p:val>
                                            <p:strVal val="1+#ppt_w/2"/>
                                          </p:val>
                                        </p:tav>
                                        <p:tav tm="100000">
                                          <p:val>
                                            <p:strVal val="#ppt_x"/>
                                          </p:val>
                                        </p:tav>
                                      </p:tavLst>
                                    </p:anim>
                                    <p:anim calcmode="lin" valueType="num">
                                      <p:cBhvr additive="base">
                                        <p:cTn id="44" dur="2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6">
                                            <p:txEl>
                                              <p:pRg st="0" end="0"/>
                                            </p:txEl>
                                          </p:spTgt>
                                        </p:tgtEl>
                                        <p:attrNameLst>
                                          <p:attrName>style.visibility</p:attrName>
                                        </p:attrNameLst>
                                      </p:cBhvr>
                                      <p:to>
                                        <p:strVal val="visible"/>
                                      </p:to>
                                    </p:set>
                                    <p:animEffect transition="in" filter="wipe(left)">
                                      <p:cBhvr>
                                        <p:cTn id="49" dur="500"/>
                                        <p:tgtEl>
                                          <p:spTgt spid="16">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6">
                                            <p:txEl>
                                              <p:pRg st="1" end="1"/>
                                            </p:txEl>
                                          </p:spTgt>
                                        </p:tgtEl>
                                        <p:attrNameLst>
                                          <p:attrName>style.visibility</p:attrName>
                                        </p:attrNameLst>
                                      </p:cBhvr>
                                      <p:to>
                                        <p:strVal val="visible"/>
                                      </p:to>
                                    </p:set>
                                    <p:animEffect transition="in" filter="wipe(left)">
                                      <p:cBhvr>
                                        <p:cTn id="54" dur="500"/>
                                        <p:tgtEl>
                                          <p:spTgt spid="16">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2000"/>
                                  </p:stCondLst>
                                  <p:childTnLst>
                                    <p:animEffect transition="out" filter="fade">
                                      <p:cBhvr>
                                        <p:cTn id="58" dur="500"/>
                                        <p:tgtEl>
                                          <p:spTgt spid="19"/>
                                        </p:tgtEl>
                                      </p:cBhvr>
                                    </p:animEffect>
                                    <p:set>
                                      <p:cBhvr>
                                        <p:cTn id="5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build="p"/>
      <p:bldP spid="16" grpId="0" build="p"/>
      <p:bldP spid="17" grpId="0" animBg="1"/>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853847"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市场销售</a:t>
            </a:r>
            <a:r>
              <a:rPr lang="zh-CN" altLang="en-US" sz="4000" b="1" dirty="0">
                <a:solidFill>
                  <a:schemeClr val="bg1"/>
                </a:solidFill>
                <a:latin typeface="微软雅黑" panose="020B0503020204020204" pitchFamily="34" charset="-122"/>
                <a:ea typeface="微软雅黑" panose="020B0503020204020204" pitchFamily="34" charset="-122"/>
              </a:rPr>
              <a:t>总体</a:t>
            </a:r>
            <a:r>
              <a:rPr lang="zh-CN" altLang="en-US" sz="4000" b="1" dirty="0" smtClean="0">
                <a:solidFill>
                  <a:schemeClr val="bg1"/>
                </a:solidFill>
                <a:latin typeface="微软雅黑" panose="020B0503020204020204" pitchFamily="34" charset="-122"/>
                <a:ea typeface="微软雅黑" panose="020B0503020204020204" pitchFamily="34" charset="-122"/>
              </a:rPr>
              <a:t>情况</a:t>
            </a:r>
            <a:r>
              <a:rPr lang="en-US" altLang="zh-CN" sz="4000" b="1" dirty="0" smtClean="0">
                <a:solidFill>
                  <a:schemeClr val="bg1"/>
                </a:solidFill>
                <a:latin typeface="微软雅黑" panose="020B0503020204020204" pitchFamily="34" charset="-122"/>
                <a:ea typeface="微软雅黑" panose="020B0503020204020204" pitchFamily="34" charset="-122"/>
              </a:rPr>
              <a:t>(3/3)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745717"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1 )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3151825"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Marketing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8" name="矩形 7"/>
          <p:cNvSpPr/>
          <p:nvPr/>
        </p:nvSpPr>
        <p:spPr>
          <a:xfrm>
            <a:off x="1630015" y="1997840"/>
            <a:ext cx="4293705" cy="1807399"/>
          </a:xfrm>
          <a:prstGeom prst="rect">
            <a:avLst/>
          </a:prstGeom>
        </p:spPr>
        <p:txBody>
          <a:bodyPr wrap="square" anchor="t">
            <a:noAutofit/>
          </a:bodyPr>
          <a:lstStyle/>
          <a:p>
            <a:pPr marL="285750" indent="-285750">
              <a:lnSpc>
                <a:spcPts val="2500"/>
              </a:lnSpc>
              <a:buFont typeface="Wingdings" panose="05000000000000000000" pitchFamily="2" charset="2"/>
              <a:buChar char="l"/>
            </a:pPr>
            <a:r>
              <a:rPr lang="zh-CN" altLang="en-US" sz="1600" b="1" dirty="0" smtClean="0">
                <a:solidFill>
                  <a:schemeClr val="bg1"/>
                </a:solidFill>
                <a:latin typeface="微软雅黑" panose="020B0503020204020204" pitchFamily="34" charset="-122"/>
                <a:ea typeface="微软雅黑" panose="020B0503020204020204" pitchFamily="34" charset="-122"/>
              </a:rPr>
              <a:t>2015年</a:t>
            </a:r>
            <a:r>
              <a:rPr lang="zh-CN" altLang="en-US" sz="1600" b="1" dirty="0">
                <a:solidFill>
                  <a:schemeClr val="bg1"/>
                </a:solidFill>
                <a:latin typeface="微软雅黑" panose="020B0503020204020204" pitchFamily="34" charset="-122"/>
                <a:ea typeface="微软雅黑" panose="020B0503020204020204" pitchFamily="34" charset="-122"/>
              </a:rPr>
              <a:t>现状</a:t>
            </a:r>
            <a:r>
              <a:rPr lang="zh-CN" altLang="en-US" sz="1600" b="1" dirty="0" smtClean="0">
                <a:solidFill>
                  <a:schemeClr val="bg1"/>
                </a:solidFill>
                <a:latin typeface="微软雅黑" panose="020B0503020204020204" pitchFamily="34" charset="-122"/>
                <a:ea typeface="微软雅黑" panose="020B0503020204020204" pitchFamily="34" charset="-122"/>
              </a:rPr>
              <a:t>分析：</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400" dirty="0" smtClean="0">
                <a:solidFill>
                  <a:schemeClr val="bg1"/>
                </a:solidFill>
                <a:latin typeface="微软雅黑" panose="020B0503020204020204" pitchFamily="34" charset="-122"/>
                <a:ea typeface="微软雅黑" panose="020B0503020204020204" pitchFamily="34" charset="-122"/>
              </a:rPr>
              <a:t>总体</a:t>
            </a:r>
            <a:r>
              <a:rPr lang="zh-CN" altLang="en-US" sz="1400" dirty="0">
                <a:solidFill>
                  <a:schemeClr val="bg1"/>
                </a:solidFill>
                <a:latin typeface="微软雅黑" panose="020B0503020204020204" pitchFamily="34" charset="-122"/>
                <a:ea typeface="微软雅黑" panose="020B0503020204020204" pitchFamily="34" charset="-122"/>
              </a:rPr>
              <a:t>表现良好，预售面积和成交金额同比均有增长。 </a:t>
            </a:r>
            <a:r>
              <a:rPr lang="zh-CN" altLang="en-US" sz="1400" dirty="0" smtClean="0">
                <a:solidFill>
                  <a:schemeClr val="bg1"/>
                </a:solidFill>
                <a:latin typeface="微软雅黑" panose="020B0503020204020204" pitchFamily="34" charset="-122"/>
                <a:ea typeface="微软雅黑" panose="020B0503020204020204" pitchFamily="34" charset="-122"/>
              </a:rPr>
              <a:t>主打产品占</a:t>
            </a:r>
            <a:r>
              <a:rPr lang="zh-CN" altLang="en-US" sz="1400" dirty="0">
                <a:solidFill>
                  <a:schemeClr val="bg1"/>
                </a:solidFill>
                <a:latin typeface="微软雅黑" panose="020B0503020204020204" pitchFamily="34" charset="-122"/>
                <a:ea typeface="微软雅黑" panose="020B0503020204020204" pitchFamily="34" charset="-122"/>
              </a:rPr>
              <a:t>主导地位，</a:t>
            </a:r>
            <a:r>
              <a:rPr lang="zh-CN" altLang="en-US" sz="1400" dirty="0" smtClean="0">
                <a:solidFill>
                  <a:schemeClr val="bg1"/>
                </a:solidFill>
                <a:latin typeface="微软雅黑" panose="020B0503020204020204" pitchFamily="34" charset="-122"/>
                <a:ea typeface="微软雅黑" panose="020B0503020204020204" pitchFamily="34" charset="-122"/>
              </a:rPr>
              <a:t>占总销售额的50</a:t>
            </a:r>
            <a:r>
              <a:rPr lang="zh-CN" altLang="en-US" sz="1400" dirty="0">
                <a:solidFill>
                  <a:schemeClr val="bg1"/>
                </a:solidFill>
                <a:latin typeface="微软雅黑" panose="020B0503020204020204" pitchFamily="34" charset="-122"/>
                <a:ea typeface="微软雅黑" panose="020B0503020204020204" pitchFamily="34" charset="-122"/>
              </a:rPr>
              <a:t>.3%。 </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400" dirty="0" smtClean="0">
                <a:solidFill>
                  <a:schemeClr val="bg1"/>
                </a:solidFill>
                <a:latin typeface="微软雅黑" panose="020B0503020204020204" pitchFamily="34" charset="-122"/>
                <a:ea typeface="微软雅黑" panose="020B0503020204020204" pitchFamily="34" charset="-122"/>
              </a:rPr>
              <a:t>副产品继续</a:t>
            </a:r>
            <a:r>
              <a:rPr lang="zh-CN" altLang="en-US" sz="1400" dirty="0">
                <a:solidFill>
                  <a:schemeClr val="bg1"/>
                </a:solidFill>
                <a:latin typeface="微软雅黑" panose="020B0503020204020204" pitchFamily="34" charset="-122"/>
                <a:ea typeface="微软雅黑" panose="020B0503020204020204" pitchFamily="34" charset="-122"/>
              </a:rPr>
              <a:t>快速发展，全年增长率达39.5%。 产品及营销方式上推陈出新</a:t>
            </a:r>
            <a:r>
              <a:rPr lang="zh-CN" altLang="en-US" sz="1400" dirty="0" smtClean="0">
                <a:solidFill>
                  <a:schemeClr val="bg1"/>
                </a:solidFill>
                <a:latin typeface="微软雅黑" panose="020B0503020204020204" pitchFamily="34" charset="-122"/>
                <a:ea typeface="微软雅黑" panose="020B0503020204020204" pitchFamily="34" charset="-122"/>
              </a:rPr>
              <a:t>，创新产品优势显现。</a:t>
            </a:r>
            <a:r>
              <a:rPr lang="zh-CN" altLang="en-US" sz="1400" dirty="0">
                <a:solidFill>
                  <a:schemeClr val="bg1"/>
                </a:solidFill>
                <a:latin typeface="微软雅黑" panose="020B0503020204020204" pitchFamily="34" charset="-122"/>
                <a:ea typeface="微软雅黑" panose="020B0503020204020204" pitchFamily="34" charset="-122"/>
              </a:rPr>
              <a:t> </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616763" y="4289584"/>
            <a:ext cx="4346713" cy="2015936"/>
          </a:xfrm>
          <a:prstGeom prst="rect">
            <a:avLst/>
          </a:prstGeom>
        </p:spPr>
        <p:txBody>
          <a:bodyPr wrap="square">
            <a:spAutoFit/>
          </a:bodyPr>
          <a:lstStyle/>
          <a:p>
            <a:pPr marL="285750" indent="-285750">
              <a:lnSpc>
                <a:spcPts val="2500"/>
              </a:lnSpc>
              <a:buFont typeface="Wingdings" panose="05000000000000000000" pitchFamily="2" charset="2"/>
              <a:buChar char="l"/>
            </a:pPr>
            <a:r>
              <a:rPr lang="en-US" altLang="zh-CN" sz="1600" b="1" dirty="0" smtClean="0">
                <a:solidFill>
                  <a:schemeClr val="bg1"/>
                </a:solidFill>
                <a:latin typeface="微软雅黑" panose="020B0503020204020204" pitchFamily="34" charset="-122"/>
                <a:ea typeface="微软雅黑" panose="020B0503020204020204" pitchFamily="34" charset="-122"/>
              </a:rPr>
              <a:t>2018</a:t>
            </a:r>
            <a:r>
              <a:rPr lang="zh-CN" altLang="en-US" sz="1600" b="1" dirty="0" smtClean="0">
                <a:solidFill>
                  <a:schemeClr val="bg1"/>
                </a:solidFill>
                <a:latin typeface="微软雅黑" panose="020B0503020204020204" pitchFamily="34" charset="-122"/>
                <a:ea typeface="微软雅黑" panose="020B0503020204020204" pitchFamily="34" charset="-122"/>
              </a:rPr>
              <a:t>年</a:t>
            </a:r>
            <a:r>
              <a:rPr lang="zh-CN" altLang="en-US" sz="1600" b="1" dirty="0">
                <a:solidFill>
                  <a:schemeClr val="bg1"/>
                </a:solidFill>
                <a:latin typeface="微软雅黑" panose="020B0503020204020204" pitchFamily="34" charset="-122"/>
                <a:ea typeface="微软雅黑" panose="020B0503020204020204" pitchFamily="34" charset="-122"/>
              </a:rPr>
              <a:t>趋势</a:t>
            </a:r>
            <a:r>
              <a:rPr lang="zh-CN" altLang="en-US" sz="1600" b="1" dirty="0" smtClean="0">
                <a:solidFill>
                  <a:schemeClr val="bg1"/>
                </a:solidFill>
                <a:latin typeface="微软雅黑" panose="020B0503020204020204" pitchFamily="34" charset="-122"/>
                <a:ea typeface="微软雅黑" panose="020B0503020204020204" pitchFamily="34" charset="-122"/>
              </a:rPr>
              <a:t>预测：</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主打产品比例</a:t>
            </a:r>
            <a:r>
              <a:rPr lang="zh-CN" altLang="en-US" sz="1400" dirty="0">
                <a:solidFill>
                  <a:schemeClr val="bg1"/>
                </a:solidFill>
                <a:latin typeface="微软雅黑" panose="020B0503020204020204" pitchFamily="34" charset="-122"/>
                <a:ea typeface="微软雅黑" panose="020B0503020204020204" pitchFamily="34" charset="-122"/>
              </a:rPr>
              <a:t>继续上升</a:t>
            </a:r>
            <a:r>
              <a:rPr lang="zh-CN" altLang="en-US" sz="1400" dirty="0" smtClean="0">
                <a:solidFill>
                  <a:schemeClr val="bg1"/>
                </a:solidFill>
                <a:latin typeface="微软雅黑" panose="020B0503020204020204" pitchFamily="34" charset="-122"/>
                <a:ea typeface="微软雅黑" panose="020B0503020204020204" pitchFamily="34" charset="-122"/>
              </a:rPr>
              <a:t>，副产品市场</a:t>
            </a:r>
            <a:r>
              <a:rPr lang="zh-CN" altLang="en-US" sz="1400" dirty="0">
                <a:solidFill>
                  <a:schemeClr val="bg1"/>
                </a:solidFill>
                <a:latin typeface="微软雅黑" panose="020B0503020204020204" pitchFamily="34" charset="-122"/>
                <a:ea typeface="微软雅黑" panose="020B0503020204020204" pitchFamily="34" charset="-122"/>
              </a:rPr>
              <a:t>联动效应，进而</a:t>
            </a:r>
            <a:r>
              <a:rPr lang="zh-CN" altLang="en-US" sz="1400" dirty="0" smtClean="0">
                <a:solidFill>
                  <a:schemeClr val="bg1"/>
                </a:solidFill>
                <a:latin typeface="微软雅黑" panose="020B0503020204020204" pitchFamily="34" charset="-122"/>
                <a:ea typeface="微软雅黑" panose="020B0503020204020204" pitchFamily="34" charset="-122"/>
              </a:rPr>
              <a:t>促进成交</a:t>
            </a:r>
            <a:r>
              <a:rPr lang="zh-CN" altLang="en-US" sz="1400" dirty="0">
                <a:solidFill>
                  <a:schemeClr val="bg1"/>
                </a:solidFill>
                <a:latin typeface="微软雅黑" panose="020B0503020204020204" pitchFamily="34" charset="-122"/>
                <a:ea typeface="微软雅黑" panose="020B0503020204020204" pitchFamily="34" charset="-122"/>
              </a:rPr>
              <a:t>。 </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indent="-285750">
              <a:lnSpc>
                <a:spcPts val="2500"/>
              </a:lnSpc>
              <a:buFont typeface="Wingdings" panose="05000000000000000000" pitchFamily="2" charset="2"/>
              <a:buChar char="p"/>
            </a:pPr>
            <a:r>
              <a:rPr lang="en-US" altLang="zh-CN" sz="1400" dirty="0" smtClean="0">
                <a:solidFill>
                  <a:schemeClr val="bg1"/>
                </a:solidFill>
                <a:latin typeface="微软雅黑" panose="020B0503020204020204" pitchFamily="34" charset="-122"/>
                <a:ea typeface="微软雅黑" panose="020B0503020204020204" pitchFamily="34" charset="-122"/>
              </a:rPr>
              <a:t>2018</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zh-CN" altLang="en-US" sz="1400" dirty="0">
                <a:solidFill>
                  <a:schemeClr val="bg1"/>
                </a:solidFill>
                <a:latin typeface="微软雅黑" panose="020B0503020204020204" pitchFamily="34" charset="-122"/>
                <a:ea typeface="微软雅黑" panose="020B0503020204020204" pitchFamily="34" charset="-122"/>
              </a:rPr>
              <a:t>将会</a:t>
            </a:r>
            <a:r>
              <a:rPr lang="zh-CN" altLang="en-US" sz="1400" dirty="0" smtClean="0">
                <a:solidFill>
                  <a:schemeClr val="bg1"/>
                </a:solidFill>
                <a:latin typeface="微软雅黑" panose="020B0503020204020204" pitchFamily="34" charset="-122"/>
                <a:ea typeface="微软雅黑" panose="020B0503020204020204" pitchFamily="34" charset="-122"/>
              </a:rPr>
              <a:t>是科技创新“感受年”</a:t>
            </a:r>
            <a:r>
              <a:rPr lang="zh-CN" altLang="en-US" sz="1400" dirty="0">
                <a:solidFill>
                  <a:schemeClr val="bg1"/>
                </a:solidFill>
                <a:latin typeface="微软雅黑" panose="020B0503020204020204" pitchFamily="34" charset="-122"/>
                <a:ea typeface="微软雅黑" panose="020B0503020204020204" pitchFamily="34" charset="-122"/>
              </a:rPr>
              <a:t>和“创新年”。 供应量持续增加，供求矛盾</a:t>
            </a:r>
            <a:r>
              <a:rPr lang="zh-CN" altLang="en-US" sz="1400" dirty="0" smtClean="0">
                <a:solidFill>
                  <a:schemeClr val="bg1"/>
                </a:solidFill>
                <a:latin typeface="微软雅黑" panose="020B0503020204020204" pitchFamily="34" charset="-122"/>
                <a:ea typeface="微软雅黑" panose="020B0503020204020204" pitchFamily="34" charset="-122"/>
              </a:rPr>
              <a:t>激化。受众人群扩大，市场潜在消费需求</a:t>
            </a:r>
            <a:r>
              <a:rPr lang="zh-CN" altLang="en-US" sz="1400" dirty="0">
                <a:solidFill>
                  <a:schemeClr val="bg1"/>
                </a:solidFill>
                <a:latin typeface="微软雅黑" panose="020B0503020204020204" pitchFamily="34" charset="-122"/>
                <a:ea typeface="微软雅黑" panose="020B0503020204020204" pitchFamily="34" charset="-122"/>
              </a:rPr>
              <a:t>亦将持续增加。 </a:t>
            </a:r>
          </a:p>
        </p:txBody>
      </p:sp>
      <p:sp>
        <p:nvSpPr>
          <p:cNvPr id="10" name="矩形 9"/>
          <p:cNvSpPr/>
          <p:nvPr/>
        </p:nvSpPr>
        <p:spPr>
          <a:xfrm>
            <a:off x="1488998" y="1481797"/>
            <a:ext cx="2236510"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总体市场状况分析</a:t>
            </a:r>
            <a:endParaRPr lang="zh-CN" altLang="en-US" sz="2000" dirty="0">
              <a:solidFill>
                <a:schemeClr val="bg1"/>
              </a:solidFill>
            </a:endParaRPr>
          </a:p>
        </p:txBody>
      </p:sp>
      <p:sp>
        <p:nvSpPr>
          <p:cNvPr id="11" name="矩形 10"/>
          <p:cNvSpPr/>
          <p:nvPr/>
        </p:nvSpPr>
        <p:spPr>
          <a:xfrm>
            <a:off x="1550503" y="1974575"/>
            <a:ext cx="4532244" cy="2067339"/>
          </a:xfrm>
          <a:prstGeom prst="rect">
            <a:avLst/>
          </a:prstGeom>
          <a:noFill/>
          <a:ln w="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50503" y="4260574"/>
            <a:ext cx="4532244" cy="2100469"/>
          </a:xfrm>
          <a:prstGeom prst="rect">
            <a:avLst/>
          </a:prstGeom>
          <a:noFill/>
          <a:ln w="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nvGraphicFramePr>
        <p:xfrm>
          <a:off x="6490844" y="1298713"/>
          <a:ext cx="4839765" cy="2524639"/>
        </p:xfrm>
        <a:graphic>
          <a:graphicData uri="http://schemas.openxmlformats.org/drawingml/2006/chart">
            <c:chart xmlns:c="http://schemas.openxmlformats.org/drawingml/2006/chart" xmlns:r="http://schemas.openxmlformats.org/officeDocument/2006/relationships" r:id="rId3"/>
          </a:graphicData>
        </a:graphic>
      </p:graphicFrame>
      <p:sp>
        <p:nvSpPr>
          <p:cNvPr id="14" name="文本框 13"/>
          <p:cNvSpPr txBox="1"/>
          <p:nvPr/>
        </p:nvSpPr>
        <p:spPr>
          <a:xfrm>
            <a:off x="7622769" y="3840559"/>
            <a:ext cx="2872953" cy="302070"/>
          </a:xfrm>
          <a:prstGeom prst="rect">
            <a:avLst/>
          </a:prstGeom>
          <a:noFill/>
        </p:spPr>
        <p:txBody>
          <a:bodyPr wrap="square" rtlCol="0">
            <a:spAutoFit/>
          </a:bodyPr>
          <a:lstStyle/>
          <a:p>
            <a:pPr algn="ctr">
              <a:lnSpc>
                <a:spcPts val="1800"/>
              </a:lnSpc>
            </a:pPr>
            <a:r>
              <a:rPr lang="zh-CN" altLang="en-US" sz="1200" dirty="0" smtClean="0">
                <a:solidFill>
                  <a:schemeClr val="bg1"/>
                </a:solidFill>
                <a:latin typeface="微软雅黑" panose="020B0503020204020204" pitchFamily="34" charset="-122"/>
                <a:ea typeface="微软雅黑" panose="020B0503020204020204" pitchFamily="34" charset="-122"/>
              </a:rPr>
              <a:t>历年主打产品销售额统计图</a:t>
            </a:r>
            <a:endParaRPr lang="en-US" altLang="zh-CN" sz="12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1838" y="4566253"/>
            <a:ext cx="948980" cy="1860430"/>
          </a:xfrm>
          <a:prstGeom prst="rect">
            <a:avLst/>
          </a:prstGeom>
          <a:effectLst/>
        </p:spPr>
      </p:pic>
      <p:sp>
        <p:nvSpPr>
          <p:cNvPr id="16" name="文本框 15"/>
          <p:cNvSpPr txBox="1"/>
          <p:nvPr/>
        </p:nvSpPr>
        <p:spPr>
          <a:xfrm>
            <a:off x="8033742" y="1100190"/>
            <a:ext cx="1935145" cy="338554"/>
          </a:xfrm>
          <a:prstGeom prst="rect">
            <a:avLst/>
          </a:prstGeom>
          <a:noFill/>
        </p:spPr>
        <p:txBody>
          <a:bodyPr wrap="none" rtlCol="0">
            <a:spAutoFit/>
          </a:bodyPr>
          <a:lstStyle/>
          <a:p>
            <a:pPr marL="107950" algn="ctr"/>
            <a:r>
              <a:rPr lang="zh-CN" altLang="en-US" sz="1600" b="1" dirty="0">
                <a:solidFill>
                  <a:schemeClr val="bg1"/>
                </a:solidFill>
                <a:latin typeface="微软雅黑" panose="020B0503020204020204" pitchFamily="34" charset="-122"/>
                <a:ea typeface="微软雅黑" panose="020B0503020204020204" pitchFamily="34" charset="-122"/>
              </a:rPr>
              <a:t>主</a:t>
            </a:r>
            <a:r>
              <a:rPr lang="zh-CN" altLang="en-US" sz="1600" b="1" dirty="0" smtClean="0">
                <a:solidFill>
                  <a:schemeClr val="bg1"/>
                </a:solidFill>
                <a:latin typeface="微软雅黑" panose="020B0503020204020204" pitchFamily="34" charset="-122"/>
                <a:ea typeface="微软雅黑" panose="020B0503020204020204" pitchFamily="34" charset="-122"/>
              </a:rPr>
              <a:t>打产品销售趋势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727096" y="3901185"/>
            <a:ext cx="2133599" cy="283092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02577" y="4572879"/>
            <a:ext cx="930215" cy="1860430"/>
          </a:xfrm>
          <a:prstGeom prst="rect">
            <a:avLst/>
          </a:prstGeom>
          <a:effectLst/>
        </p:spPr>
      </p:pic>
      <p:sp>
        <p:nvSpPr>
          <p:cNvPr id="22" name="文本框 21"/>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par>
                                <p:cTn id="24" presetID="42"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500"/>
                            </p:stCondLst>
                            <p:childTnLst>
                              <p:par>
                                <p:cTn id="40" presetID="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0-#ppt_h/2"/>
                                          </p:val>
                                        </p:tav>
                                        <p:tav tm="100000">
                                          <p:val>
                                            <p:strVal val="#ppt_y"/>
                                          </p:val>
                                        </p:tav>
                                      </p:tavLst>
                                    </p:anim>
                                  </p:childTnLst>
                                </p:cTn>
                              </p:par>
                            </p:childTnLst>
                          </p:cTn>
                        </p:par>
                        <p:par>
                          <p:cTn id="44" fill="hold">
                            <p:stCondLst>
                              <p:cond delay="1000"/>
                            </p:stCondLst>
                            <p:childTnLst>
                              <p:par>
                                <p:cTn id="45" presetID="2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1000"/>
                                        <p:tgtEl>
                                          <p:spTgt spid="13"/>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2000"/>
                                  </p:stCondLst>
                                  <p:childTnLst>
                                    <p:animEffect transition="out" filter="fade">
                                      <p:cBhvr>
                                        <p:cTn id="55" dur="500"/>
                                        <p:tgtEl>
                                          <p:spTgt spid="22"/>
                                        </p:tgtEl>
                                      </p:cBhvr>
                                    </p:animEffect>
                                    <p:set>
                                      <p:cBhvr>
                                        <p:cTn id="56"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Graphic spid="13" grpId="0">
        <p:bldAsOne/>
      </p:bldGraphic>
      <p:bldP spid="14" grpId="0"/>
      <p:bldP spid="16"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6366808"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目前市场占有率现状</a:t>
            </a:r>
            <a:r>
              <a:rPr lang="en-US" altLang="zh-CN" sz="4000" b="1" dirty="0" smtClean="0">
                <a:solidFill>
                  <a:schemeClr val="bg1"/>
                </a:solidFill>
                <a:latin typeface="微软雅黑" panose="020B0503020204020204" pitchFamily="34" charset="-122"/>
                <a:ea typeface="微软雅黑" panose="020B0503020204020204" pitchFamily="34" charset="-122"/>
              </a:rPr>
              <a:t>(1/2)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2544094"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Current market share status</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aphicFrame>
        <p:nvGraphicFramePr>
          <p:cNvPr id="8" name="图表 7"/>
          <p:cNvGraphicFramePr/>
          <p:nvPr/>
        </p:nvGraphicFramePr>
        <p:xfrm>
          <a:off x="4694830" y="1761131"/>
          <a:ext cx="6808658" cy="3957281"/>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p:cNvSpPr txBox="1"/>
          <p:nvPr/>
        </p:nvSpPr>
        <p:spPr>
          <a:xfrm>
            <a:off x="7337521" y="1682252"/>
            <a:ext cx="2140330" cy="369332"/>
          </a:xfrm>
          <a:prstGeom prst="rect">
            <a:avLst/>
          </a:prstGeom>
          <a:noFill/>
        </p:spPr>
        <p:txBody>
          <a:bodyPr wrap="none" rtlCol="0">
            <a:spAutoFit/>
          </a:bodyPr>
          <a:lstStyle/>
          <a:p>
            <a:pPr marL="107950" algn="ctr"/>
            <a:r>
              <a:rPr lang="zh-CN" altLang="en-US" dirty="0" smtClean="0">
                <a:solidFill>
                  <a:schemeClr val="bg1"/>
                </a:solidFill>
                <a:latin typeface="微软雅黑" panose="020B0503020204020204" pitchFamily="34" charset="-122"/>
                <a:ea typeface="微软雅黑" panose="020B0503020204020204" pitchFamily="34" charset="-122"/>
              </a:rPr>
              <a:t>市场占有率走势图</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95467" y="2398789"/>
            <a:ext cx="3303191" cy="3323987"/>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a:t>
            </a:r>
          </a:p>
        </p:txBody>
      </p:sp>
      <p:sp>
        <p:nvSpPr>
          <p:cNvPr id="11" name="文本框 10"/>
          <p:cNvSpPr txBox="1"/>
          <p:nvPr/>
        </p:nvSpPr>
        <p:spPr>
          <a:xfrm>
            <a:off x="5199797" y="5854890"/>
            <a:ext cx="6305266" cy="553998"/>
          </a:xfrm>
          <a:prstGeom prst="rect">
            <a:avLst/>
          </a:prstGeom>
          <a:noFill/>
        </p:spPr>
        <p:txBody>
          <a:bodyPr wrap="square" rtlCol="0">
            <a:spAutoFit/>
          </a:bodyPr>
          <a:lstStyle/>
          <a:p>
            <a:pPr>
              <a:lnSpc>
                <a:spcPts val="1800"/>
              </a:lnSpc>
            </a:pPr>
            <a:r>
              <a:rPr lang="zh-CN" altLang="en-US" sz="1200" dirty="0" smtClean="0">
                <a:solidFill>
                  <a:schemeClr val="bg1"/>
                </a:solidFill>
                <a:latin typeface="微软雅黑" panose="020B0503020204020204" pitchFamily="34" charset="-122"/>
                <a:ea typeface="微软雅黑" panose="020B0503020204020204" pitchFamily="34" charset="-122"/>
              </a:rPr>
              <a:t>注释：</a:t>
            </a: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r>
              <a:rPr lang="zh-CN" altLang="en-US" sz="1200" dirty="0" smtClean="0">
                <a:solidFill>
                  <a:schemeClr val="bg1"/>
                </a:solidFill>
                <a:latin typeface="微软雅黑" panose="020B0503020204020204" pitchFamily="34" charset="-122"/>
                <a:ea typeface="微软雅黑" panose="020B0503020204020204" pitchFamily="34" charset="-122"/>
              </a:rPr>
              <a:t>此</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ts val="1800"/>
              </a:lnSpc>
            </a:pPr>
            <a:r>
              <a:rPr lang="en-US" altLang="zh-CN" sz="1200" dirty="0">
                <a:solidFill>
                  <a:schemeClr val="bg1"/>
                </a:solidFill>
                <a:latin typeface="微软雅黑" panose="020B0503020204020204" pitchFamily="34" charset="-122"/>
                <a:ea typeface="微软雅黑" panose="020B0503020204020204" pitchFamily="34" charset="-122"/>
              </a:rPr>
              <a:t> </a:t>
            </a:r>
            <a:r>
              <a:rPr lang="en-US" altLang="zh-CN" sz="1200" dirty="0" smtClean="0">
                <a:solidFill>
                  <a:schemeClr val="bg1"/>
                </a:solidFill>
                <a:latin typeface="微软雅黑" panose="020B0503020204020204" pitchFamily="34" charset="-122"/>
                <a:ea typeface="微软雅黑" panose="020B0503020204020204" pitchFamily="34" charset="-122"/>
              </a:rPr>
              <a:t>         </a:t>
            </a:r>
            <a:r>
              <a:rPr lang="zh-CN" altLang="en-US" sz="1200" dirty="0" smtClean="0">
                <a:solidFill>
                  <a:schemeClr val="bg1"/>
                </a:solidFill>
                <a:latin typeface="微软雅黑" panose="020B0503020204020204" pitchFamily="34" charset="-122"/>
                <a:ea typeface="微软雅黑" panose="020B0503020204020204" pitchFamily="34" charset="-122"/>
              </a:rPr>
              <a:t>处</a:t>
            </a:r>
            <a:r>
              <a:rPr lang="zh-CN" altLang="en-US" sz="1200" dirty="0">
                <a:solidFill>
                  <a:schemeClr val="bg1"/>
                </a:solidFill>
                <a:latin typeface="微软雅黑" panose="020B0503020204020204" pitchFamily="34" charset="-122"/>
                <a:ea typeface="微软雅黑" panose="020B0503020204020204" pitchFamily="34" charset="-122"/>
              </a:rPr>
              <a:t>添加内容点击此处添加内容点击此处添加内容点击此处添加内容</a:t>
            </a: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961322" y="1895062"/>
            <a:ext cx="1338828" cy="369332"/>
          </a:xfrm>
          <a:prstGeom prst="rect">
            <a:avLst/>
          </a:prstGeom>
          <a:noFill/>
        </p:spPr>
        <p:txBody>
          <a:bodyPr wrap="non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市场占有率</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build="p"/>
      <p:bldP spid="11" grpId="0"/>
      <p:bldP spid="12"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3494644" y="2806379"/>
          <a:ext cx="5285247" cy="3523497"/>
        </p:xfrm>
        <a:graphic>
          <a:graphicData uri="http://schemas.openxmlformats.org/drawingml/2006/chart">
            <c:chart xmlns:c="http://schemas.openxmlformats.org/drawingml/2006/chart" xmlns:r="http://schemas.openxmlformats.org/officeDocument/2006/relationships" r:id="rId3"/>
          </a:graphicData>
        </a:graphic>
      </p:graphicFrame>
      <p:sp>
        <p:nvSpPr>
          <p:cNvPr id="3" name="KSO_Shape"/>
          <p:cNvSpPr/>
          <p:nvPr/>
        </p:nvSpPr>
        <p:spPr bwMode="auto">
          <a:xfrm flipH="1">
            <a:off x="2729906" y="2537293"/>
            <a:ext cx="2426731"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4" name="矩形 3"/>
          <p:cNvSpPr/>
          <p:nvPr/>
        </p:nvSpPr>
        <p:spPr>
          <a:xfrm>
            <a:off x="2831790" y="2758591"/>
            <a:ext cx="2338116" cy="27699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a:t>
            </a:r>
            <a:r>
              <a:rPr lang="zh-CN" altLang="en-US" sz="1200" dirty="0" smtClean="0">
                <a:solidFill>
                  <a:schemeClr val="bg1"/>
                </a:solidFill>
                <a:latin typeface="微软雅黑" panose="020B0503020204020204" pitchFamily="34" charset="-122"/>
                <a:ea typeface="微软雅黑" panose="020B0503020204020204" pitchFamily="34" charset="-122"/>
              </a:rPr>
              <a:t>添加内容</a:t>
            </a:r>
            <a:r>
              <a:rPr lang="zh-CN" altLang="en-US" sz="1200" dirty="0">
                <a:solidFill>
                  <a:schemeClr val="bg1"/>
                </a:solidFill>
                <a:latin typeface="微软雅黑" panose="020B0503020204020204" pitchFamily="34" charset="-122"/>
                <a:ea typeface="微软雅黑" panose="020B0503020204020204" pitchFamily="34" charset="-122"/>
              </a:rPr>
              <a:t>点击。</a:t>
            </a:r>
            <a:endParaRPr lang="zh-CN" altLang="en-US" sz="1200" dirty="0">
              <a:solidFill>
                <a:schemeClr val="bg1"/>
              </a:solidFill>
            </a:endParaRPr>
          </a:p>
        </p:txBody>
      </p:sp>
      <p:sp>
        <p:nvSpPr>
          <p:cNvPr id="5" name="KSO_Shape"/>
          <p:cNvSpPr/>
          <p:nvPr/>
        </p:nvSpPr>
        <p:spPr bwMode="auto">
          <a:xfrm flipH="1">
            <a:off x="1835411" y="3713389"/>
            <a:ext cx="2426731"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6" name="矩形 5"/>
          <p:cNvSpPr/>
          <p:nvPr/>
        </p:nvSpPr>
        <p:spPr>
          <a:xfrm>
            <a:off x="1991159" y="3950920"/>
            <a:ext cx="1723549"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zh-CN" altLang="en-US" sz="1200" dirty="0">
              <a:solidFill>
                <a:schemeClr val="bg1"/>
              </a:solidFill>
            </a:endParaRPr>
          </a:p>
        </p:txBody>
      </p:sp>
      <p:sp>
        <p:nvSpPr>
          <p:cNvPr id="7" name="KSO_Shape"/>
          <p:cNvSpPr/>
          <p:nvPr/>
        </p:nvSpPr>
        <p:spPr bwMode="auto">
          <a:xfrm>
            <a:off x="7992514" y="3418538"/>
            <a:ext cx="2483050"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8" name="矩形 7"/>
          <p:cNvSpPr/>
          <p:nvPr/>
        </p:nvSpPr>
        <p:spPr>
          <a:xfrm>
            <a:off x="8210656" y="3656067"/>
            <a:ext cx="1723549"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zh-CN" altLang="en-US" sz="1200" dirty="0">
              <a:solidFill>
                <a:schemeClr val="bg1"/>
              </a:solidFill>
            </a:endParaRPr>
          </a:p>
        </p:txBody>
      </p:sp>
      <p:sp>
        <p:nvSpPr>
          <p:cNvPr id="9" name="KSO_Shape"/>
          <p:cNvSpPr/>
          <p:nvPr/>
        </p:nvSpPr>
        <p:spPr bwMode="auto">
          <a:xfrm>
            <a:off x="5746340" y="2351769"/>
            <a:ext cx="2483050" cy="848873"/>
          </a:xfrm>
          <a:custGeom>
            <a:avLst/>
            <a:gdLst>
              <a:gd name="connsiteX0" fmla="*/ 1787696 w 1905000"/>
              <a:gd name="connsiteY0" fmla="*/ 0 h 1412875"/>
              <a:gd name="connsiteX1" fmla="*/ 1792359 w 1905000"/>
              <a:gd name="connsiteY1" fmla="*/ 0 h 1412875"/>
              <a:gd name="connsiteX2" fmla="*/ 1796940 w 1905000"/>
              <a:gd name="connsiteY2" fmla="*/ 82 h 1412875"/>
              <a:gd name="connsiteX3" fmla="*/ 1801276 w 1905000"/>
              <a:gd name="connsiteY3" fmla="*/ 245 h 1412875"/>
              <a:gd name="connsiteX4" fmla="*/ 1805611 w 1905000"/>
              <a:gd name="connsiteY4" fmla="*/ 572 h 1412875"/>
              <a:gd name="connsiteX5" fmla="*/ 1809783 w 1905000"/>
              <a:gd name="connsiteY5" fmla="*/ 900 h 1412875"/>
              <a:gd name="connsiteX6" fmla="*/ 1813955 w 1905000"/>
              <a:gd name="connsiteY6" fmla="*/ 1472 h 1412875"/>
              <a:gd name="connsiteX7" fmla="*/ 1818045 w 1905000"/>
              <a:gd name="connsiteY7" fmla="*/ 1962 h 1412875"/>
              <a:gd name="connsiteX8" fmla="*/ 1821890 w 1905000"/>
              <a:gd name="connsiteY8" fmla="*/ 2617 h 1412875"/>
              <a:gd name="connsiteX9" fmla="*/ 1825734 w 1905000"/>
              <a:gd name="connsiteY9" fmla="*/ 3271 h 1412875"/>
              <a:gd name="connsiteX10" fmla="*/ 1829497 w 1905000"/>
              <a:gd name="connsiteY10" fmla="*/ 4170 h 1412875"/>
              <a:gd name="connsiteX11" fmla="*/ 1833096 w 1905000"/>
              <a:gd name="connsiteY11" fmla="*/ 5069 h 1412875"/>
              <a:gd name="connsiteX12" fmla="*/ 1836614 w 1905000"/>
              <a:gd name="connsiteY12" fmla="*/ 6051 h 1412875"/>
              <a:gd name="connsiteX13" fmla="*/ 1840131 w 1905000"/>
              <a:gd name="connsiteY13" fmla="*/ 7195 h 1412875"/>
              <a:gd name="connsiteX14" fmla="*/ 1843485 w 1905000"/>
              <a:gd name="connsiteY14" fmla="*/ 8340 h 1412875"/>
              <a:gd name="connsiteX15" fmla="*/ 1846757 w 1905000"/>
              <a:gd name="connsiteY15" fmla="*/ 9648 h 1412875"/>
              <a:gd name="connsiteX16" fmla="*/ 1849866 w 1905000"/>
              <a:gd name="connsiteY16" fmla="*/ 10956 h 1412875"/>
              <a:gd name="connsiteX17" fmla="*/ 1853056 w 1905000"/>
              <a:gd name="connsiteY17" fmla="*/ 12428 h 1412875"/>
              <a:gd name="connsiteX18" fmla="*/ 1856001 w 1905000"/>
              <a:gd name="connsiteY18" fmla="*/ 13982 h 1412875"/>
              <a:gd name="connsiteX19" fmla="*/ 1858864 w 1905000"/>
              <a:gd name="connsiteY19" fmla="*/ 15617 h 1412875"/>
              <a:gd name="connsiteX20" fmla="*/ 1861727 w 1905000"/>
              <a:gd name="connsiteY20" fmla="*/ 17334 h 1412875"/>
              <a:gd name="connsiteX21" fmla="*/ 1864427 w 1905000"/>
              <a:gd name="connsiteY21" fmla="*/ 19133 h 1412875"/>
              <a:gd name="connsiteX22" fmla="*/ 1867044 w 1905000"/>
              <a:gd name="connsiteY22" fmla="*/ 21095 h 1412875"/>
              <a:gd name="connsiteX23" fmla="*/ 1869580 w 1905000"/>
              <a:gd name="connsiteY23" fmla="*/ 23057 h 1412875"/>
              <a:gd name="connsiteX24" fmla="*/ 1872034 w 1905000"/>
              <a:gd name="connsiteY24" fmla="*/ 25102 h 1412875"/>
              <a:gd name="connsiteX25" fmla="*/ 1874325 w 1905000"/>
              <a:gd name="connsiteY25" fmla="*/ 27227 h 1412875"/>
              <a:gd name="connsiteX26" fmla="*/ 1876533 w 1905000"/>
              <a:gd name="connsiteY26" fmla="*/ 29517 h 1412875"/>
              <a:gd name="connsiteX27" fmla="*/ 1878742 w 1905000"/>
              <a:gd name="connsiteY27" fmla="*/ 31888 h 1412875"/>
              <a:gd name="connsiteX28" fmla="*/ 1880787 w 1905000"/>
              <a:gd name="connsiteY28" fmla="*/ 34341 h 1412875"/>
              <a:gd name="connsiteX29" fmla="*/ 1882832 w 1905000"/>
              <a:gd name="connsiteY29" fmla="*/ 36876 h 1412875"/>
              <a:gd name="connsiteX30" fmla="*/ 1884632 w 1905000"/>
              <a:gd name="connsiteY30" fmla="*/ 39492 h 1412875"/>
              <a:gd name="connsiteX31" fmla="*/ 1886513 w 1905000"/>
              <a:gd name="connsiteY31" fmla="*/ 42108 h 1412875"/>
              <a:gd name="connsiteX32" fmla="*/ 1888231 w 1905000"/>
              <a:gd name="connsiteY32" fmla="*/ 44888 h 1412875"/>
              <a:gd name="connsiteX33" fmla="*/ 1889867 w 1905000"/>
              <a:gd name="connsiteY33" fmla="*/ 47750 h 1412875"/>
              <a:gd name="connsiteX34" fmla="*/ 1891421 w 1905000"/>
              <a:gd name="connsiteY34" fmla="*/ 50694 h 1412875"/>
              <a:gd name="connsiteX35" fmla="*/ 1892812 w 1905000"/>
              <a:gd name="connsiteY35" fmla="*/ 53801 h 1412875"/>
              <a:gd name="connsiteX36" fmla="*/ 1894284 w 1905000"/>
              <a:gd name="connsiteY36" fmla="*/ 56908 h 1412875"/>
              <a:gd name="connsiteX37" fmla="*/ 1895511 w 1905000"/>
              <a:gd name="connsiteY37" fmla="*/ 60096 h 1412875"/>
              <a:gd name="connsiteX38" fmla="*/ 1896738 w 1905000"/>
              <a:gd name="connsiteY38" fmla="*/ 63449 h 1412875"/>
              <a:gd name="connsiteX39" fmla="*/ 1897883 w 1905000"/>
              <a:gd name="connsiteY39" fmla="*/ 66801 h 1412875"/>
              <a:gd name="connsiteX40" fmla="*/ 1898947 w 1905000"/>
              <a:gd name="connsiteY40" fmla="*/ 70235 h 1412875"/>
              <a:gd name="connsiteX41" fmla="*/ 1899847 w 1905000"/>
              <a:gd name="connsiteY41" fmla="*/ 73914 h 1412875"/>
              <a:gd name="connsiteX42" fmla="*/ 1900746 w 1905000"/>
              <a:gd name="connsiteY42" fmla="*/ 77512 h 1412875"/>
              <a:gd name="connsiteX43" fmla="*/ 1901565 w 1905000"/>
              <a:gd name="connsiteY43" fmla="*/ 81191 h 1412875"/>
              <a:gd name="connsiteX44" fmla="*/ 1902301 w 1905000"/>
              <a:gd name="connsiteY44" fmla="*/ 85034 h 1412875"/>
              <a:gd name="connsiteX45" fmla="*/ 1902873 w 1905000"/>
              <a:gd name="connsiteY45" fmla="*/ 88959 h 1412875"/>
              <a:gd name="connsiteX46" fmla="*/ 1903364 w 1905000"/>
              <a:gd name="connsiteY46" fmla="*/ 92965 h 1412875"/>
              <a:gd name="connsiteX47" fmla="*/ 1903937 w 1905000"/>
              <a:gd name="connsiteY47" fmla="*/ 96972 h 1412875"/>
              <a:gd name="connsiteX48" fmla="*/ 1904264 w 1905000"/>
              <a:gd name="connsiteY48" fmla="*/ 101223 h 1412875"/>
              <a:gd name="connsiteX49" fmla="*/ 1904591 w 1905000"/>
              <a:gd name="connsiteY49" fmla="*/ 105393 h 1412875"/>
              <a:gd name="connsiteX50" fmla="*/ 1904755 w 1905000"/>
              <a:gd name="connsiteY50" fmla="*/ 109727 h 1412875"/>
              <a:gd name="connsiteX51" fmla="*/ 1904918 w 1905000"/>
              <a:gd name="connsiteY51" fmla="*/ 114224 h 1412875"/>
              <a:gd name="connsiteX52" fmla="*/ 1905000 w 1905000"/>
              <a:gd name="connsiteY52" fmla="*/ 118639 h 1412875"/>
              <a:gd name="connsiteX53" fmla="*/ 1905000 w 1905000"/>
              <a:gd name="connsiteY53" fmla="*/ 123218 h 1412875"/>
              <a:gd name="connsiteX54" fmla="*/ 1904837 w 1905000"/>
              <a:gd name="connsiteY54" fmla="*/ 127960 h 1412875"/>
              <a:gd name="connsiteX55" fmla="*/ 1904673 w 1905000"/>
              <a:gd name="connsiteY55" fmla="*/ 132621 h 1412875"/>
              <a:gd name="connsiteX56" fmla="*/ 1904428 w 1905000"/>
              <a:gd name="connsiteY56" fmla="*/ 137445 h 1412875"/>
              <a:gd name="connsiteX57" fmla="*/ 1904182 w 1905000"/>
              <a:gd name="connsiteY57" fmla="*/ 142351 h 1412875"/>
              <a:gd name="connsiteX58" fmla="*/ 1903773 w 1905000"/>
              <a:gd name="connsiteY58" fmla="*/ 147420 h 1412875"/>
              <a:gd name="connsiteX59" fmla="*/ 1903201 w 1905000"/>
              <a:gd name="connsiteY59" fmla="*/ 152489 h 1412875"/>
              <a:gd name="connsiteX60" fmla="*/ 1902628 w 1905000"/>
              <a:gd name="connsiteY60" fmla="*/ 157640 h 1412875"/>
              <a:gd name="connsiteX61" fmla="*/ 1848312 w 1905000"/>
              <a:gd name="connsiteY61" fmla="*/ 952791 h 1412875"/>
              <a:gd name="connsiteX62" fmla="*/ 1846839 w 1905000"/>
              <a:gd name="connsiteY62" fmla="*/ 969553 h 1412875"/>
              <a:gd name="connsiteX63" fmla="*/ 1845612 w 1905000"/>
              <a:gd name="connsiteY63" fmla="*/ 985660 h 1412875"/>
              <a:gd name="connsiteX64" fmla="*/ 1843322 w 1905000"/>
              <a:gd name="connsiteY64" fmla="*/ 1015504 h 1412875"/>
              <a:gd name="connsiteX65" fmla="*/ 1842258 w 1905000"/>
              <a:gd name="connsiteY65" fmla="*/ 1029404 h 1412875"/>
              <a:gd name="connsiteX66" fmla="*/ 1841113 w 1905000"/>
              <a:gd name="connsiteY66" fmla="*/ 1042568 h 1412875"/>
              <a:gd name="connsiteX67" fmla="*/ 1839968 w 1905000"/>
              <a:gd name="connsiteY67" fmla="*/ 1055078 h 1412875"/>
              <a:gd name="connsiteX68" fmla="*/ 1838659 w 1905000"/>
              <a:gd name="connsiteY68" fmla="*/ 1066852 h 1412875"/>
              <a:gd name="connsiteX69" fmla="*/ 1838005 w 1905000"/>
              <a:gd name="connsiteY69" fmla="*/ 1072493 h 1412875"/>
              <a:gd name="connsiteX70" fmla="*/ 1837268 w 1905000"/>
              <a:gd name="connsiteY70" fmla="*/ 1077971 h 1412875"/>
              <a:gd name="connsiteX71" fmla="*/ 1836450 w 1905000"/>
              <a:gd name="connsiteY71" fmla="*/ 1083286 h 1412875"/>
              <a:gd name="connsiteX72" fmla="*/ 1835632 w 1905000"/>
              <a:gd name="connsiteY72" fmla="*/ 1088437 h 1412875"/>
              <a:gd name="connsiteX73" fmla="*/ 1834814 w 1905000"/>
              <a:gd name="connsiteY73" fmla="*/ 1093507 h 1412875"/>
              <a:gd name="connsiteX74" fmla="*/ 1833833 w 1905000"/>
              <a:gd name="connsiteY74" fmla="*/ 1098331 h 1412875"/>
              <a:gd name="connsiteX75" fmla="*/ 1832851 w 1905000"/>
              <a:gd name="connsiteY75" fmla="*/ 1102991 h 1412875"/>
              <a:gd name="connsiteX76" fmla="*/ 1831788 w 1905000"/>
              <a:gd name="connsiteY76" fmla="*/ 1107488 h 1412875"/>
              <a:gd name="connsiteX77" fmla="*/ 1830642 w 1905000"/>
              <a:gd name="connsiteY77" fmla="*/ 1111903 h 1412875"/>
              <a:gd name="connsiteX78" fmla="*/ 1829415 w 1905000"/>
              <a:gd name="connsiteY78" fmla="*/ 1116155 h 1412875"/>
              <a:gd name="connsiteX79" fmla="*/ 1828107 w 1905000"/>
              <a:gd name="connsiteY79" fmla="*/ 1120162 h 1412875"/>
              <a:gd name="connsiteX80" fmla="*/ 1826716 w 1905000"/>
              <a:gd name="connsiteY80" fmla="*/ 1124168 h 1412875"/>
              <a:gd name="connsiteX81" fmla="*/ 1825243 w 1905000"/>
              <a:gd name="connsiteY81" fmla="*/ 1127847 h 1412875"/>
              <a:gd name="connsiteX82" fmla="*/ 1823689 w 1905000"/>
              <a:gd name="connsiteY82" fmla="*/ 1131445 h 1412875"/>
              <a:gd name="connsiteX83" fmla="*/ 1821971 w 1905000"/>
              <a:gd name="connsiteY83" fmla="*/ 1134961 h 1412875"/>
              <a:gd name="connsiteX84" fmla="*/ 1820172 w 1905000"/>
              <a:gd name="connsiteY84" fmla="*/ 1138313 h 1412875"/>
              <a:gd name="connsiteX85" fmla="*/ 1818290 w 1905000"/>
              <a:gd name="connsiteY85" fmla="*/ 1141420 h 1412875"/>
              <a:gd name="connsiteX86" fmla="*/ 1816245 w 1905000"/>
              <a:gd name="connsiteY86" fmla="*/ 1144445 h 1412875"/>
              <a:gd name="connsiteX87" fmla="*/ 1814118 w 1905000"/>
              <a:gd name="connsiteY87" fmla="*/ 1147389 h 1412875"/>
              <a:gd name="connsiteX88" fmla="*/ 1811828 w 1905000"/>
              <a:gd name="connsiteY88" fmla="*/ 1150087 h 1412875"/>
              <a:gd name="connsiteX89" fmla="*/ 1809374 w 1905000"/>
              <a:gd name="connsiteY89" fmla="*/ 1152785 h 1412875"/>
              <a:gd name="connsiteX90" fmla="*/ 1806838 w 1905000"/>
              <a:gd name="connsiteY90" fmla="*/ 1155238 h 1412875"/>
              <a:gd name="connsiteX91" fmla="*/ 1804139 w 1905000"/>
              <a:gd name="connsiteY91" fmla="*/ 1157609 h 1412875"/>
              <a:gd name="connsiteX92" fmla="*/ 1801276 w 1905000"/>
              <a:gd name="connsiteY92" fmla="*/ 1159817 h 1412875"/>
              <a:gd name="connsiteX93" fmla="*/ 1798331 w 1905000"/>
              <a:gd name="connsiteY93" fmla="*/ 1161943 h 1412875"/>
              <a:gd name="connsiteX94" fmla="*/ 1795222 w 1905000"/>
              <a:gd name="connsiteY94" fmla="*/ 1163823 h 1412875"/>
              <a:gd name="connsiteX95" fmla="*/ 1791868 w 1905000"/>
              <a:gd name="connsiteY95" fmla="*/ 1165704 h 1412875"/>
              <a:gd name="connsiteX96" fmla="*/ 1788351 w 1905000"/>
              <a:gd name="connsiteY96" fmla="*/ 1167421 h 1412875"/>
              <a:gd name="connsiteX97" fmla="*/ 1784752 w 1905000"/>
              <a:gd name="connsiteY97" fmla="*/ 1168974 h 1412875"/>
              <a:gd name="connsiteX98" fmla="*/ 1780907 w 1905000"/>
              <a:gd name="connsiteY98" fmla="*/ 1170446 h 1412875"/>
              <a:gd name="connsiteX99" fmla="*/ 1776899 w 1905000"/>
              <a:gd name="connsiteY99" fmla="*/ 1171754 h 1412875"/>
              <a:gd name="connsiteX100" fmla="*/ 1772727 w 1905000"/>
              <a:gd name="connsiteY100" fmla="*/ 1172981 h 1412875"/>
              <a:gd name="connsiteX101" fmla="*/ 1768309 w 1905000"/>
              <a:gd name="connsiteY101" fmla="*/ 1174044 h 1412875"/>
              <a:gd name="connsiteX102" fmla="*/ 1763729 w 1905000"/>
              <a:gd name="connsiteY102" fmla="*/ 1175025 h 1412875"/>
              <a:gd name="connsiteX103" fmla="*/ 1758902 w 1905000"/>
              <a:gd name="connsiteY103" fmla="*/ 1175924 h 1412875"/>
              <a:gd name="connsiteX104" fmla="*/ 1753994 w 1905000"/>
              <a:gd name="connsiteY104" fmla="*/ 1176660 h 1412875"/>
              <a:gd name="connsiteX105" fmla="*/ 1748759 w 1905000"/>
              <a:gd name="connsiteY105" fmla="*/ 1177232 h 1412875"/>
              <a:gd name="connsiteX106" fmla="*/ 1743360 w 1905000"/>
              <a:gd name="connsiteY106" fmla="*/ 1177723 h 1412875"/>
              <a:gd name="connsiteX107" fmla="*/ 1737716 w 1905000"/>
              <a:gd name="connsiteY107" fmla="*/ 1178214 h 1412875"/>
              <a:gd name="connsiteX108" fmla="*/ 1731744 w 1905000"/>
              <a:gd name="connsiteY108" fmla="*/ 1178459 h 1412875"/>
              <a:gd name="connsiteX109" fmla="*/ 1725691 w 1905000"/>
              <a:gd name="connsiteY109" fmla="*/ 1178704 h 1412875"/>
              <a:gd name="connsiteX110" fmla="*/ 1719392 w 1905000"/>
              <a:gd name="connsiteY110" fmla="*/ 1178704 h 1412875"/>
              <a:gd name="connsiteX111" fmla="*/ 1712766 w 1905000"/>
              <a:gd name="connsiteY111" fmla="*/ 1178704 h 1412875"/>
              <a:gd name="connsiteX112" fmla="*/ 1705976 w 1905000"/>
              <a:gd name="connsiteY112" fmla="*/ 1178622 h 1412875"/>
              <a:gd name="connsiteX113" fmla="*/ 1698860 w 1905000"/>
              <a:gd name="connsiteY113" fmla="*/ 1178377 h 1412875"/>
              <a:gd name="connsiteX114" fmla="*/ 1691498 w 1905000"/>
              <a:gd name="connsiteY114" fmla="*/ 1178050 h 1412875"/>
              <a:gd name="connsiteX115" fmla="*/ 1683890 w 1905000"/>
              <a:gd name="connsiteY115" fmla="*/ 1177560 h 1412875"/>
              <a:gd name="connsiteX116" fmla="*/ 1676119 w 1905000"/>
              <a:gd name="connsiteY116" fmla="*/ 1176987 h 1412875"/>
              <a:gd name="connsiteX117" fmla="*/ 552326 w 1905000"/>
              <a:gd name="connsiteY117" fmla="*/ 1152949 h 1412875"/>
              <a:gd name="connsiteX118" fmla="*/ 550690 w 1905000"/>
              <a:gd name="connsiteY118" fmla="*/ 1155320 h 1412875"/>
              <a:gd name="connsiteX119" fmla="*/ 548236 w 1905000"/>
              <a:gd name="connsiteY119" fmla="*/ 1158345 h 1412875"/>
              <a:gd name="connsiteX120" fmla="*/ 545045 w 1905000"/>
              <a:gd name="connsiteY120" fmla="*/ 1162188 h 1412875"/>
              <a:gd name="connsiteX121" fmla="*/ 541037 w 1905000"/>
              <a:gd name="connsiteY121" fmla="*/ 1166767 h 1412875"/>
              <a:gd name="connsiteX122" fmla="*/ 536047 w 1905000"/>
              <a:gd name="connsiteY122" fmla="*/ 1172163 h 1412875"/>
              <a:gd name="connsiteX123" fmla="*/ 530158 w 1905000"/>
              <a:gd name="connsiteY123" fmla="*/ 1178459 h 1412875"/>
              <a:gd name="connsiteX124" fmla="*/ 526804 w 1905000"/>
              <a:gd name="connsiteY124" fmla="*/ 1181811 h 1412875"/>
              <a:gd name="connsiteX125" fmla="*/ 523123 w 1905000"/>
              <a:gd name="connsiteY125" fmla="*/ 1185409 h 1412875"/>
              <a:gd name="connsiteX126" fmla="*/ 519278 w 1905000"/>
              <a:gd name="connsiteY126" fmla="*/ 1189252 h 1412875"/>
              <a:gd name="connsiteX127" fmla="*/ 515024 w 1905000"/>
              <a:gd name="connsiteY127" fmla="*/ 1193258 h 1412875"/>
              <a:gd name="connsiteX128" fmla="*/ 510525 w 1905000"/>
              <a:gd name="connsiteY128" fmla="*/ 1197510 h 1412875"/>
              <a:gd name="connsiteX129" fmla="*/ 505699 w 1905000"/>
              <a:gd name="connsiteY129" fmla="*/ 1201925 h 1412875"/>
              <a:gd name="connsiteX130" fmla="*/ 500545 w 1905000"/>
              <a:gd name="connsiteY130" fmla="*/ 1206586 h 1412875"/>
              <a:gd name="connsiteX131" fmla="*/ 495146 w 1905000"/>
              <a:gd name="connsiteY131" fmla="*/ 1211410 h 1412875"/>
              <a:gd name="connsiteX132" fmla="*/ 489338 w 1905000"/>
              <a:gd name="connsiteY132" fmla="*/ 1216479 h 1412875"/>
              <a:gd name="connsiteX133" fmla="*/ 483121 w 1905000"/>
              <a:gd name="connsiteY133" fmla="*/ 1221712 h 1412875"/>
              <a:gd name="connsiteX134" fmla="*/ 476659 w 1905000"/>
              <a:gd name="connsiteY134" fmla="*/ 1227190 h 1412875"/>
              <a:gd name="connsiteX135" fmla="*/ 469706 w 1905000"/>
              <a:gd name="connsiteY135" fmla="*/ 1232914 h 1412875"/>
              <a:gd name="connsiteX136" fmla="*/ 462589 w 1905000"/>
              <a:gd name="connsiteY136" fmla="*/ 1238800 h 1412875"/>
              <a:gd name="connsiteX137" fmla="*/ 454900 w 1905000"/>
              <a:gd name="connsiteY137" fmla="*/ 1244851 h 1412875"/>
              <a:gd name="connsiteX138" fmla="*/ 446883 w 1905000"/>
              <a:gd name="connsiteY138" fmla="*/ 1251229 h 1412875"/>
              <a:gd name="connsiteX139" fmla="*/ 438540 w 1905000"/>
              <a:gd name="connsiteY139" fmla="*/ 1257770 h 1412875"/>
              <a:gd name="connsiteX140" fmla="*/ 429623 w 1905000"/>
              <a:gd name="connsiteY140" fmla="*/ 1264556 h 1412875"/>
              <a:gd name="connsiteX141" fmla="*/ 420461 w 1905000"/>
              <a:gd name="connsiteY141" fmla="*/ 1271506 h 1412875"/>
              <a:gd name="connsiteX142" fmla="*/ 410727 w 1905000"/>
              <a:gd name="connsiteY142" fmla="*/ 1278701 h 1412875"/>
              <a:gd name="connsiteX143" fmla="*/ 400665 w 1905000"/>
              <a:gd name="connsiteY143" fmla="*/ 1286142 h 1412875"/>
              <a:gd name="connsiteX144" fmla="*/ 395675 w 1905000"/>
              <a:gd name="connsiteY144" fmla="*/ 1289657 h 1412875"/>
              <a:gd name="connsiteX145" fmla="*/ 390522 w 1905000"/>
              <a:gd name="connsiteY145" fmla="*/ 1293173 h 1412875"/>
              <a:gd name="connsiteX146" fmla="*/ 385123 w 1905000"/>
              <a:gd name="connsiteY146" fmla="*/ 1296689 h 1412875"/>
              <a:gd name="connsiteX147" fmla="*/ 379560 w 1905000"/>
              <a:gd name="connsiteY147" fmla="*/ 1300123 h 1412875"/>
              <a:gd name="connsiteX148" fmla="*/ 373834 w 1905000"/>
              <a:gd name="connsiteY148" fmla="*/ 1303557 h 1412875"/>
              <a:gd name="connsiteX149" fmla="*/ 367863 w 1905000"/>
              <a:gd name="connsiteY149" fmla="*/ 1306910 h 1412875"/>
              <a:gd name="connsiteX150" fmla="*/ 361809 w 1905000"/>
              <a:gd name="connsiteY150" fmla="*/ 1310262 h 1412875"/>
              <a:gd name="connsiteX151" fmla="*/ 355674 w 1905000"/>
              <a:gd name="connsiteY151" fmla="*/ 1313532 h 1412875"/>
              <a:gd name="connsiteX152" fmla="*/ 349294 w 1905000"/>
              <a:gd name="connsiteY152" fmla="*/ 1316721 h 1412875"/>
              <a:gd name="connsiteX153" fmla="*/ 342831 w 1905000"/>
              <a:gd name="connsiteY153" fmla="*/ 1319910 h 1412875"/>
              <a:gd name="connsiteX154" fmla="*/ 336369 w 1905000"/>
              <a:gd name="connsiteY154" fmla="*/ 1323099 h 1412875"/>
              <a:gd name="connsiteX155" fmla="*/ 329580 w 1905000"/>
              <a:gd name="connsiteY155" fmla="*/ 1326206 h 1412875"/>
              <a:gd name="connsiteX156" fmla="*/ 322790 w 1905000"/>
              <a:gd name="connsiteY156" fmla="*/ 1329231 h 1412875"/>
              <a:gd name="connsiteX157" fmla="*/ 316000 w 1905000"/>
              <a:gd name="connsiteY157" fmla="*/ 1332256 h 1412875"/>
              <a:gd name="connsiteX158" fmla="*/ 308965 w 1905000"/>
              <a:gd name="connsiteY158" fmla="*/ 1335200 h 1412875"/>
              <a:gd name="connsiteX159" fmla="*/ 302012 w 1905000"/>
              <a:gd name="connsiteY159" fmla="*/ 1338143 h 1412875"/>
              <a:gd name="connsiteX160" fmla="*/ 294896 w 1905000"/>
              <a:gd name="connsiteY160" fmla="*/ 1341005 h 1412875"/>
              <a:gd name="connsiteX161" fmla="*/ 287697 w 1905000"/>
              <a:gd name="connsiteY161" fmla="*/ 1343785 h 1412875"/>
              <a:gd name="connsiteX162" fmla="*/ 280580 w 1905000"/>
              <a:gd name="connsiteY162" fmla="*/ 1346565 h 1412875"/>
              <a:gd name="connsiteX163" fmla="*/ 273382 w 1905000"/>
              <a:gd name="connsiteY163" fmla="*/ 1349345 h 1412875"/>
              <a:gd name="connsiteX164" fmla="*/ 266020 w 1905000"/>
              <a:gd name="connsiteY164" fmla="*/ 1351961 h 1412875"/>
              <a:gd name="connsiteX165" fmla="*/ 258821 w 1905000"/>
              <a:gd name="connsiteY165" fmla="*/ 1354660 h 1412875"/>
              <a:gd name="connsiteX166" fmla="*/ 244178 w 1905000"/>
              <a:gd name="connsiteY166" fmla="*/ 1359729 h 1412875"/>
              <a:gd name="connsiteX167" fmla="*/ 229700 w 1905000"/>
              <a:gd name="connsiteY167" fmla="*/ 1364635 h 1412875"/>
              <a:gd name="connsiteX168" fmla="*/ 215139 w 1905000"/>
              <a:gd name="connsiteY168" fmla="*/ 1369377 h 1412875"/>
              <a:gd name="connsiteX169" fmla="*/ 200905 w 1905000"/>
              <a:gd name="connsiteY169" fmla="*/ 1373792 h 1412875"/>
              <a:gd name="connsiteX170" fmla="*/ 186835 w 1905000"/>
              <a:gd name="connsiteY170" fmla="*/ 1378126 h 1412875"/>
              <a:gd name="connsiteX171" fmla="*/ 173093 w 1905000"/>
              <a:gd name="connsiteY171" fmla="*/ 1382214 h 1412875"/>
              <a:gd name="connsiteX172" fmla="*/ 159759 w 1905000"/>
              <a:gd name="connsiteY172" fmla="*/ 1385975 h 1412875"/>
              <a:gd name="connsiteX173" fmla="*/ 146834 w 1905000"/>
              <a:gd name="connsiteY173" fmla="*/ 1389573 h 1412875"/>
              <a:gd name="connsiteX174" fmla="*/ 134319 w 1905000"/>
              <a:gd name="connsiteY174" fmla="*/ 1392925 h 1412875"/>
              <a:gd name="connsiteX175" fmla="*/ 122539 w 1905000"/>
              <a:gd name="connsiteY175" fmla="*/ 1396032 h 1412875"/>
              <a:gd name="connsiteX176" fmla="*/ 111414 w 1905000"/>
              <a:gd name="connsiteY176" fmla="*/ 1398894 h 1412875"/>
              <a:gd name="connsiteX177" fmla="*/ 100944 w 1905000"/>
              <a:gd name="connsiteY177" fmla="*/ 1401510 h 1412875"/>
              <a:gd name="connsiteX178" fmla="*/ 91291 w 1905000"/>
              <a:gd name="connsiteY178" fmla="*/ 1403881 h 1412875"/>
              <a:gd name="connsiteX179" fmla="*/ 74685 w 1905000"/>
              <a:gd name="connsiteY179" fmla="*/ 1407724 h 1412875"/>
              <a:gd name="connsiteX180" fmla="*/ 62169 w 1905000"/>
              <a:gd name="connsiteY180" fmla="*/ 1410586 h 1412875"/>
              <a:gd name="connsiteX181" fmla="*/ 54153 w 1905000"/>
              <a:gd name="connsiteY181" fmla="*/ 1412303 h 1412875"/>
              <a:gd name="connsiteX182" fmla="*/ 51453 w 1905000"/>
              <a:gd name="connsiteY182" fmla="*/ 1412875 h 1412875"/>
              <a:gd name="connsiteX183" fmla="*/ 60206 w 1905000"/>
              <a:gd name="connsiteY183" fmla="*/ 1408133 h 1412875"/>
              <a:gd name="connsiteX184" fmla="*/ 68795 w 1905000"/>
              <a:gd name="connsiteY184" fmla="*/ 1403391 h 1412875"/>
              <a:gd name="connsiteX185" fmla="*/ 77139 w 1905000"/>
              <a:gd name="connsiteY185" fmla="*/ 1398812 h 1412875"/>
              <a:gd name="connsiteX186" fmla="*/ 85319 w 1905000"/>
              <a:gd name="connsiteY186" fmla="*/ 1394233 h 1412875"/>
              <a:gd name="connsiteX187" fmla="*/ 93254 w 1905000"/>
              <a:gd name="connsiteY187" fmla="*/ 1389654 h 1412875"/>
              <a:gd name="connsiteX188" fmla="*/ 101025 w 1905000"/>
              <a:gd name="connsiteY188" fmla="*/ 1385239 h 1412875"/>
              <a:gd name="connsiteX189" fmla="*/ 108633 w 1905000"/>
              <a:gd name="connsiteY189" fmla="*/ 1380742 h 1412875"/>
              <a:gd name="connsiteX190" fmla="*/ 115913 w 1905000"/>
              <a:gd name="connsiteY190" fmla="*/ 1376327 h 1412875"/>
              <a:gd name="connsiteX191" fmla="*/ 123194 w 1905000"/>
              <a:gd name="connsiteY191" fmla="*/ 1371993 h 1412875"/>
              <a:gd name="connsiteX192" fmla="*/ 130229 w 1905000"/>
              <a:gd name="connsiteY192" fmla="*/ 1367660 h 1412875"/>
              <a:gd name="connsiteX193" fmla="*/ 136936 w 1905000"/>
              <a:gd name="connsiteY193" fmla="*/ 1363490 h 1412875"/>
              <a:gd name="connsiteX194" fmla="*/ 143644 w 1905000"/>
              <a:gd name="connsiteY194" fmla="*/ 1359238 h 1412875"/>
              <a:gd name="connsiteX195" fmla="*/ 150025 w 1905000"/>
              <a:gd name="connsiteY195" fmla="*/ 1355068 h 1412875"/>
              <a:gd name="connsiteX196" fmla="*/ 156242 w 1905000"/>
              <a:gd name="connsiteY196" fmla="*/ 1351062 h 1412875"/>
              <a:gd name="connsiteX197" fmla="*/ 162377 w 1905000"/>
              <a:gd name="connsiteY197" fmla="*/ 1346974 h 1412875"/>
              <a:gd name="connsiteX198" fmla="*/ 168266 w 1905000"/>
              <a:gd name="connsiteY198" fmla="*/ 1342967 h 1412875"/>
              <a:gd name="connsiteX199" fmla="*/ 173993 w 1905000"/>
              <a:gd name="connsiteY199" fmla="*/ 1338961 h 1412875"/>
              <a:gd name="connsiteX200" fmla="*/ 179555 w 1905000"/>
              <a:gd name="connsiteY200" fmla="*/ 1335118 h 1412875"/>
              <a:gd name="connsiteX201" fmla="*/ 184954 w 1905000"/>
              <a:gd name="connsiteY201" fmla="*/ 1331275 h 1412875"/>
              <a:gd name="connsiteX202" fmla="*/ 190189 w 1905000"/>
              <a:gd name="connsiteY202" fmla="*/ 1327432 h 1412875"/>
              <a:gd name="connsiteX203" fmla="*/ 195261 w 1905000"/>
              <a:gd name="connsiteY203" fmla="*/ 1323753 h 1412875"/>
              <a:gd name="connsiteX204" fmla="*/ 200169 w 1905000"/>
              <a:gd name="connsiteY204" fmla="*/ 1319910 h 1412875"/>
              <a:gd name="connsiteX205" fmla="*/ 204914 w 1905000"/>
              <a:gd name="connsiteY205" fmla="*/ 1316312 h 1412875"/>
              <a:gd name="connsiteX206" fmla="*/ 209495 w 1905000"/>
              <a:gd name="connsiteY206" fmla="*/ 1312715 h 1412875"/>
              <a:gd name="connsiteX207" fmla="*/ 213912 w 1905000"/>
              <a:gd name="connsiteY207" fmla="*/ 1309117 h 1412875"/>
              <a:gd name="connsiteX208" fmla="*/ 218165 w 1905000"/>
              <a:gd name="connsiteY208" fmla="*/ 1305601 h 1412875"/>
              <a:gd name="connsiteX209" fmla="*/ 222337 w 1905000"/>
              <a:gd name="connsiteY209" fmla="*/ 1302086 h 1412875"/>
              <a:gd name="connsiteX210" fmla="*/ 226264 w 1905000"/>
              <a:gd name="connsiteY210" fmla="*/ 1298651 h 1412875"/>
              <a:gd name="connsiteX211" fmla="*/ 230109 w 1905000"/>
              <a:gd name="connsiteY211" fmla="*/ 1295217 h 1412875"/>
              <a:gd name="connsiteX212" fmla="*/ 233790 w 1905000"/>
              <a:gd name="connsiteY212" fmla="*/ 1291947 h 1412875"/>
              <a:gd name="connsiteX213" fmla="*/ 237307 w 1905000"/>
              <a:gd name="connsiteY213" fmla="*/ 1288595 h 1412875"/>
              <a:gd name="connsiteX214" fmla="*/ 240743 w 1905000"/>
              <a:gd name="connsiteY214" fmla="*/ 1285406 h 1412875"/>
              <a:gd name="connsiteX215" fmla="*/ 243933 w 1905000"/>
              <a:gd name="connsiteY215" fmla="*/ 1282135 h 1412875"/>
              <a:gd name="connsiteX216" fmla="*/ 247042 w 1905000"/>
              <a:gd name="connsiteY216" fmla="*/ 1278946 h 1412875"/>
              <a:gd name="connsiteX217" fmla="*/ 249986 w 1905000"/>
              <a:gd name="connsiteY217" fmla="*/ 1275839 h 1412875"/>
              <a:gd name="connsiteX218" fmla="*/ 252849 w 1905000"/>
              <a:gd name="connsiteY218" fmla="*/ 1272732 h 1412875"/>
              <a:gd name="connsiteX219" fmla="*/ 255549 w 1905000"/>
              <a:gd name="connsiteY219" fmla="*/ 1269707 h 1412875"/>
              <a:gd name="connsiteX220" fmla="*/ 258167 w 1905000"/>
              <a:gd name="connsiteY220" fmla="*/ 1266764 h 1412875"/>
              <a:gd name="connsiteX221" fmla="*/ 260621 w 1905000"/>
              <a:gd name="connsiteY221" fmla="*/ 1263738 h 1412875"/>
              <a:gd name="connsiteX222" fmla="*/ 262993 w 1905000"/>
              <a:gd name="connsiteY222" fmla="*/ 1260795 h 1412875"/>
              <a:gd name="connsiteX223" fmla="*/ 265202 w 1905000"/>
              <a:gd name="connsiteY223" fmla="*/ 1257933 h 1412875"/>
              <a:gd name="connsiteX224" fmla="*/ 267328 w 1905000"/>
              <a:gd name="connsiteY224" fmla="*/ 1255153 h 1412875"/>
              <a:gd name="connsiteX225" fmla="*/ 269373 w 1905000"/>
              <a:gd name="connsiteY225" fmla="*/ 1252373 h 1412875"/>
              <a:gd name="connsiteX226" fmla="*/ 271173 w 1905000"/>
              <a:gd name="connsiteY226" fmla="*/ 1249593 h 1412875"/>
              <a:gd name="connsiteX227" fmla="*/ 272973 w 1905000"/>
              <a:gd name="connsiteY227" fmla="*/ 1246895 h 1412875"/>
              <a:gd name="connsiteX228" fmla="*/ 274527 w 1905000"/>
              <a:gd name="connsiteY228" fmla="*/ 1244279 h 1412875"/>
              <a:gd name="connsiteX229" fmla="*/ 276081 w 1905000"/>
              <a:gd name="connsiteY229" fmla="*/ 1241662 h 1412875"/>
              <a:gd name="connsiteX230" fmla="*/ 277554 w 1905000"/>
              <a:gd name="connsiteY230" fmla="*/ 1239046 h 1412875"/>
              <a:gd name="connsiteX231" fmla="*/ 278862 w 1905000"/>
              <a:gd name="connsiteY231" fmla="*/ 1236511 h 1412875"/>
              <a:gd name="connsiteX232" fmla="*/ 280089 w 1905000"/>
              <a:gd name="connsiteY232" fmla="*/ 1234058 h 1412875"/>
              <a:gd name="connsiteX233" fmla="*/ 281235 w 1905000"/>
              <a:gd name="connsiteY233" fmla="*/ 1231687 h 1412875"/>
              <a:gd name="connsiteX234" fmla="*/ 282216 w 1905000"/>
              <a:gd name="connsiteY234" fmla="*/ 1229234 h 1412875"/>
              <a:gd name="connsiteX235" fmla="*/ 283198 w 1905000"/>
              <a:gd name="connsiteY235" fmla="*/ 1226863 h 1412875"/>
              <a:gd name="connsiteX236" fmla="*/ 284016 w 1905000"/>
              <a:gd name="connsiteY236" fmla="*/ 1224492 h 1412875"/>
              <a:gd name="connsiteX237" fmla="*/ 284752 w 1905000"/>
              <a:gd name="connsiteY237" fmla="*/ 1222202 h 1412875"/>
              <a:gd name="connsiteX238" fmla="*/ 285407 w 1905000"/>
              <a:gd name="connsiteY238" fmla="*/ 1219913 h 1412875"/>
              <a:gd name="connsiteX239" fmla="*/ 285979 w 1905000"/>
              <a:gd name="connsiteY239" fmla="*/ 1217705 h 1412875"/>
              <a:gd name="connsiteX240" fmla="*/ 286470 w 1905000"/>
              <a:gd name="connsiteY240" fmla="*/ 1215580 h 1412875"/>
              <a:gd name="connsiteX241" fmla="*/ 286879 w 1905000"/>
              <a:gd name="connsiteY241" fmla="*/ 1213454 h 1412875"/>
              <a:gd name="connsiteX242" fmla="*/ 287206 w 1905000"/>
              <a:gd name="connsiteY242" fmla="*/ 1211328 h 1412875"/>
              <a:gd name="connsiteX243" fmla="*/ 287370 w 1905000"/>
              <a:gd name="connsiteY243" fmla="*/ 1209202 h 1412875"/>
              <a:gd name="connsiteX244" fmla="*/ 287533 w 1905000"/>
              <a:gd name="connsiteY244" fmla="*/ 1207158 h 1412875"/>
              <a:gd name="connsiteX245" fmla="*/ 287697 w 1905000"/>
              <a:gd name="connsiteY245" fmla="*/ 1205277 h 1412875"/>
              <a:gd name="connsiteX246" fmla="*/ 287697 w 1905000"/>
              <a:gd name="connsiteY246" fmla="*/ 1203315 h 1412875"/>
              <a:gd name="connsiteX247" fmla="*/ 287615 w 1905000"/>
              <a:gd name="connsiteY247" fmla="*/ 1201353 h 1412875"/>
              <a:gd name="connsiteX248" fmla="*/ 287533 w 1905000"/>
              <a:gd name="connsiteY248" fmla="*/ 1199554 h 1412875"/>
              <a:gd name="connsiteX249" fmla="*/ 287370 w 1905000"/>
              <a:gd name="connsiteY249" fmla="*/ 1197673 h 1412875"/>
              <a:gd name="connsiteX250" fmla="*/ 287124 w 1905000"/>
              <a:gd name="connsiteY250" fmla="*/ 1195875 h 1412875"/>
              <a:gd name="connsiteX251" fmla="*/ 286797 w 1905000"/>
              <a:gd name="connsiteY251" fmla="*/ 1194158 h 1412875"/>
              <a:gd name="connsiteX252" fmla="*/ 286470 w 1905000"/>
              <a:gd name="connsiteY252" fmla="*/ 1192359 h 1412875"/>
              <a:gd name="connsiteX253" fmla="*/ 286061 w 1905000"/>
              <a:gd name="connsiteY253" fmla="*/ 1190642 h 1412875"/>
              <a:gd name="connsiteX254" fmla="*/ 285652 w 1905000"/>
              <a:gd name="connsiteY254" fmla="*/ 1189006 h 1412875"/>
              <a:gd name="connsiteX255" fmla="*/ 284998 w 1905000"/>
              <a:gd name="connsiteY255" fmla="*/ 1187371 h 1412875"/>
              <a:gd name="connsiteX256" fmla="*/ 284507 w 1905000"/>
              <a:gd name="connsiteY256" fmla="*/ 1185736 h 1412875"/>
              <a:gd name="connsiteX257" fmla="*/ 283852 w 1905000"/>
              <a:gd name="connsiteY257" fmla="*/ 1184264 h 1412875"/>
              <a:gd name="connsiteX258" fmla="*/ 283198 w 1905000"/>
              <a:gd name="connsiteY258" fmla="*/ 1182711 h 1412875"/>
              <a:gd name="connsiteX259" fmla="*/ 282462 w 1905000"/>
              <a:gd name="connsiteY259" fmla="*/ 1181239 h 1412875"/>
              <a:gd name="connsiteX260" fmla="*/ 281725 w 1905000"/>
              <a:gd name="connsiteY260" fmla="*/ 1179767 h 1412875"/>
              <a:gd name="connsiteX261" fmla="*/ 280171 w 1905000"/>
              <a:gd name="connsiteY261" fmla="*/ 1176987 h 1412875"/>
              <a:gd name="connsiteX262" fmla="*/ 278372 w 1905000"/>
              <a:gd name="connsiteY262" fmla="*/ 1174371 h 1412875"/>
              <a:gd name="connsiteX263" fmla="*/ 276490 w 1905000"/>
              <a:gd name="connsiteY263" fmla="*/ 1171836 h 1412875"/>
              <a:gd name="connsiteX264" fmla="*/ 274445 w 1905000"/>
              <a:gd name="connsiteY264" fmla="*/ 1169383 h 1412875"/>
              <a:gd name="connsiteX265" fmla="*/ 272482 w 1905000"/>
              <a:gd name="connsiteY265" fmla="*/ 1167176 h 1412875"/>
              <a:gd name="connsiteX266" fmla="*/ 270355 w 1905000"/>
              <a:gd name="connsiteY266" fmla="*/ 1165050 h 1412875"/>
              <a:gd name="connsiteX267" fmla="*/ 268146 w 1905000"/>
              <a:gd name="connsiteY267" fmla="*/ 1163006 h 1412875"/>
              <a:gd name="connsiteX268" fmla="*/ 265856 w 1905000"/>
              <a:gd name="connsiteY268" fmla="*/ 1161125 h 1412875"/>
              <a:gd name="connsiteX269" fmla="*/ 263647 w 1905000"/>
              <a:gd name="connsiteY269" fmla="*/ 1159408 h 1412875"/>
              <a:gd name="connsiteX270" fmla="*/ 261439 w 1905000"/>
              <a:gd name="connsiteY270" fmla="*/ 1157691 h 1412875"/>
              <a:gd name="connsiteX271" fmla="*/ 259230 w 1905000"/>
              <a:gd name="connsiteY271" fmla="*/ 1156137 h 1412875"/>
              <a:gd name="connsiteX272" fmla="*/ 257021 w 1905000"/>
              <a:gd name="connsiteY272" fmla="*/ 1154829 h 1412875"/>
              <a:gd name="connsiteX273" fmla="*/ 254894 w 1905000"/>
              <a:gd name="connsiteY273" fmla="*/ 1153439 h 1412875"/>
              <a:gd name="connsiteX274" fmla="*/ 252768 w 1905000"/>
              <a:gd name="connsiteY274" fmla="*/ 1152295 h 1412875"/>
              <a:gd name="connsiteX275" fmla="*/ 250886 w 1905000"/>
              <a:gd name="connsiteY275" fmla="*/ 1151313 h 1412875"/>
              <a:gd name="connsiteX276" fmla="*/ 247205 w 1905000"/>
              <a:gd name="connsiteY276" fmla="*/ 1149433 h 1412875"/>
              <a:gd name="connsiteX277" fmla="*/ 244097 w 1905000"/>
              <a:gd name="connsiteY277" fmla="*/ 1148043 h 1412875"/>
              <a:gd name="connsiteX278" fmla="*/ 241724 w 1905000"/>
              <a:gd name="connsiteY278" fmla="*/ 1147062 h 1412875"/>
              <a:gd name="connsiteX279" fmla="*/ 239679 w 1905000"/>
              <a:gd name="connsiteY279" fmla="*/ 1146326 h 1412875"/>
              <a:gd name="connsiteX280" fmla="*/ 202950 w 1905000"/>
              <a:gd name="connsiteY280" fmla="*/ 1145508 h 1412875"/>
              <a:gd name="connsiteX281" fmla="*/ 195016 w 1905000"/>
              <a:gd name="connsiteY281" fmla="*/ 1145426 h 1412875"/>
              <a:gd name="connsiteX282" fmla="*/ 187163 w 1905000"/>
              <a:gd name="connsiteY282" fmla="*/ 1145263 h 1412875"/>
              <a:gd name="connsiteX283" fmla="*/ 179555 w 1905000"/>
              <a:gd name="connsiteY283" fmla="*/ 1145018 h 1412875"/>
              <a:gd name="connsiteX284" fmla="*/ 172029 w 1905000"/>
              <a:gd name="connsiteY284" fmla="*/ 1144527 h 1412875"/>
              <a:gd name="connsiteX285" fmla="*/ 164667 w 1905000"/>
              <a:gd name="connsiteY285" fmla="*/ 1143955 h 1412875"/>
              <a:gd name="connsiteX286" fmla="*/ 157632 w 1905000"/>
              <a:gd name="connsiteY286" fmla="*/ 1143219 h 1412875"/>
              <a:gd name="connsiteX287" fmla="*/ 154115 w 1905000"/>
              <a:gd name="connsiteY287" fmla="*/ 1142646 h 1412875"/>
              <a:gd name="connsiteX288" fmla="*/ 150597 w 1905000"/>
              <a:gd name="connsiteY288" fmla="*/ 1142238 h 1412875"/>
              <a:gd name="connsiteX289" fmla="*/ 147162 w 1905000"/>
              <a:gd name="connsiteY289" fmla="*/ 1141665 h 1412875"/>
              <a:gd name="connsiteX290" fmla="*/ 143808 w 1905000"/>
              <a:gd name="connsiteY290" fmla="*/ 1141093 h 1412875"/>
              <a:gd name="connsiteX291" fmla="*/ 140454 w 1905000"/>
              <a:gd name="connsiteY291" fmla="*/ 1140439 h 1412875"/>
              <a:gd name="connsiteX292" fmla="*/ 137182 w 1905000"/>
              <a:gd name="connsiteY292" fmla="*/ 1139703 h 1412875"/>
              <a:gd name="connsiteX293" fmla="*/ 133910 w 1905000"/>
              <a:gd name="connsiteY293" fmla="*/ 1138967 h 1412875"/>
              <a:gd name="connsiteX294" fmla="*/ 130719 w 1905000"/>
              <a:gd name="connsiteY294" fmla="*/ 1138149 h 1412875"/>
              <a:gd name="connsiteX295" fmla="*/ 127611 w 1905000"/>
              <a:gd name="connsiteY295" fmla="*/ 1137250 h 1412875"/>
              <a:gd name="connsiteX296" fmla="*/ 124421 w 1905000"/>
              <a:gd name="connsiteY296" fmla="*/ 1136269 h 1412875"/>
              <a:gd name="connsiteX297" fmla="*/ 121394 w 1905000"/>
              <a:gd name="connsiteY297" fmla="*/ 1135370 h 1412875"/>
              <a:gd name="connsiteX298" fmla="*/ 118367 w 1905000"/>
              <a:gd name="connsiteY298" fmla="*/ 1134225 h 1412875"/>
              <a:gd name="connsiteX299" fmla="*/ 115422 w 1905000"/>
              <a:gd name="connsiteY299" fmla="*/ 1133162 h 1412875"/>
              <a:gd name="connsiteX300" fmla="*/ 112559 w 1905000"/>
              <a:gd name="connsiteY300" fmla="*/ 1131854 h 1412875"/>
              <a:gd name="connsiteX301" fmla="*/ 109696 w 1905000"/>
              <a:gd name="connsiteY301" fmla="*/ 1130627 h 1412875"/>
              <a:gd name="connsiteX302" fmla="*/ 106833 w 1905000"/>
              <a:gd name="connsiteY302" fmla="*/ 1129319 h 1412875"/>
              <a:gd name="connsiteX303" fmla="*/ 104134 w 1905000"/>
              <a:gd name="connsiteY303" fmla="*/ 1127929 h 1412875"/>
              <a:gd name="connsiteX304" fmla="*/ 101434 w 1905000"/>
              <a:gd name="connsiteY304" fmla="*/ 1126376 h 1412875"/>
              <a:gd name="connsiteX305" fmla="*/ 98735 w 1905000"/>
              <a:gd name="connsiteY305" fmla="*/ 1124904 h 1412875"/>
              <a:gd name="connsiteX306" fmla="*/ 96117 w 1905000"/>
              <a:gd name="connsiteY306" fmla="*/ 1123269 h 1412875"/>
              <a:gd name="connsiteX307" fmla="*/ 93418 w 1905000"/>
              <a:gd name="connsiteY307" fmla="*/ 1121388 h 1412875"/>
              <a:gd name="connsiteX308" fmla="*/ 90800 w 1905000"/>
              <a:gd name="connsiteY308" fmla="*/ 1119589 h 1412875"/>
              <a:gd name="connsiteX309" fmla="*/ 88182 w 1905000"/>
              <a:gd name="connsiteY309" fmla="*/ 1117545 h 1412875"/>
              <a:gd name="connsiteX310" fmla="*/ 85565 w 1905000"/>
              <a:gd name="connsiteY310" fmla="*/ 1115337 h 1412875"/>
              <a:gd name="connsiteX311" fmla="*/ 82947 w 1905000"/>
              <a:gd name="connsiteY311" fmla="*/ 1113048 h 1412875"/>
              <a:gd name="connsiteX312" fmla="*/ 80493 w 1905000"/>
              <a:gd name="connsiteY312" fmla="*/ 1110759 h 1412875"/>
              <a:gd name="connsiteX313" fmla="*/ 78039 w 1905000"/>
              <a:gd name="connsiteY313" fmla="*/ 1108306 h 1412875"/>
              <a:gd name="connsiteX314" fmla="*/ 75667 w 1905000"/>
              <a:gd name="connsiteY314" fmla="*/ 1105689 h 1412875"/>
              <a:gd name="connsiteX315" fmla="*/ 73376 w 1905000"/>
              <a:gd name="connsiteY315" fmla="*/ 1103073 h 1412875"/>
              <a:gd name="connsiteX316" fmla="*/ 71249 w 1905000"/>
              <a:gd name="connsiteY316" fmla="*/ 1100211 h 1412875"/>
              <a:gd name="connsiteX317" fmla="*/ 69041 w 1905000"/>
              <a:gd name="connsiteY317" fmla="*/ 1097349 h 1412875"/>
              <a:gd name="connsiteX318" fmla="*/ 66914 w 1905000"/>
              <a:gd name="connsiteY318" fmla="*/ 1094242 h 1412875"/>
              <a:gd name="connsiteX319" fmla="*/ 64951 w 1905000"/>
              <a:gd name="connsiteY319" fmla="*/ 1091054 h 1412875"/>
              <a:gd name="connsiteX320" fmla="*/ 62906 w 1905000"/>
              <a:gd name="connsiteY320" fmla="*/ 1087783 h 1412875"/>
              <a:gd name="connsiteX321" fmla="*/ 61106 w 1905000"/>
              <a:gd name="connsiteY321" fmla="*/ 1084431 h 1412875"/>
              <a:gd name="connsiteX322" fmla="*/ 59306 w 1905000"/>
              <a:gd name="connsiteY322" fmla="*/ 1080833 h 1412875"/>
              <a:gd name="connsiteX323" fmla="*/ 57507 w 1905000"/>
              <a:gd name="connsiteY323" fmla="*/ 1077236 h 1412875"/>
              <a:gd name="connsiteX324" fmla="*/ 55871 w 1905000"/>
              <a:gd name="connsiteY324" fmla="*/ 1073474 h 1412875"/>
              <a:gd name="connsiteX325" fmla="*/ 54317 w 1905000"/>
              <a:gd name="connsiteY325" fmla="*/ 1069550 h 1412875"/>
              <a:gd name="connsiteX326" fmla="*/ 52844 w 1905000"/>
              <a:gd name="connsiteY326" fmla="*/ 1065543 h 1412875"/>
              <a:gd name="connsiteX327" fmla="*/ 51372 w 1905000"/>
              <a:gd name="connsiteY327" fmla="*/ 1061292 h 1412875"/>
              <a:gd name="connsiteX328" fmla="*/ 49981 w 1905000"/>
              <a:gd name="connsiteY328" fmla="*/ 1057040 h 1412875"/>
              <a:gd name="connsiteX329" fmla="*/ 48672 w 1905000"/>
              <a:gd name="connsiteY329" fmla="*/ 1052543 h 1412875"/>
              <a:gd name="connsiteX330" fmla="*/ 47445 w 1905000"/>
              <a:gd name="connsiteY330" fmla="*/ 1047882 h 1412875"/>
              <a:gd name="connsiteX331" fmla="*/ 46300 w 1905000"/>
              <a:gd name="connsiteY331" fmla="*/ 1043140 h 1412875"/>
              <a:gd name="connsiteX332" fmla="*/ 45237 w 1905000"/>
              <a:gd name="connsiteY332" fmla="*/ 1038316 h 1412875"/>
              <a:gd name="connsiteX333" fmla="*/ 44255 w 1905000"/>
              <a:gd name="connsiteY333" fmla="*/ 1033247 h 1412875"/>
              <a:gd name="connsiteX334" fmla="*/ 43355 w 1905000"/>
              <a:gd name="connsiteY334" fmla="*/ 1028096 h 1412875"/>
              <a:gd name="connsiteX335" fmla="*/ 42537 w 1905000"/>
              <a:gd name="connsiteY335" fmla="*/ 1022699 h 1412875"/>
              <a:gd name="connsiteX336" fmla="*/ 41801 w 1905000"/>
              <a:gd name="connsiteY336" fmla="*/ 1017221 h 1412875"/>
              <a:gd name="connsiteX337" fmla="*/ 41065 w 1905000"/>
              <a:gd name="connsiteY337" fmla="*/ 1011579 h 1412875"/>
              <a:gd name="connsiteX338" fmla="*/ 40492 w 1905000"/>
              <a:gd name="connsiteY338" fmla="*/ 1005692 h 1412875"/>
              <a:gd name="connsiteX339" fmla="*/ 40001 w 1905000"/>
              <a:gd name="connsiteY339" fmla="*/ 999724 h 1412875"/>
              <a:gd name="connsiteX340" fmla="*/ 39510 w 1905000"/>
              <a:gd name="connsiteY340" fmla="*/ 993591 h 1412875"/>
              <a:gd name="connsiteX341" fmla="*/ 573 w 1905000"/>
              <a:gd name="connsiteY341" fmla="*/ 313155 h 1412875"/>
              <a:gd name="connsiteX342" fmla="*/ 409 w 1905000"/>
              <a:gd name="connsiteY342" fmla="*/ 309721 h 1412875"/>
              <a:gd name="connsiteX343" fmla="*/ 246 w 1905000"/>
              <a:gd name="connsiteY343" fmla="*/ 306450 h 1412875"/>
              <a:gd name="connsiteX344" fmla="*/ 82 w 1905000"/>
              <a:gd name="connsiteY344" fmla="*/ 303180 h 1412875"/>
              <a:gd name="connsiteX345" fmla="*/ 0 w 1905000"/>
              <a:gd name="connsiteY345" fmla="*/ 299991 h 1412875"/>
              <a:gd name="connsiteX346" fmla="*/ 0 w 1905000"/>
              <a:gd name="connsiteY346" fmla="*/ 296884 h 1412875"/>
              <a:gd name="connsiteX347" fmla="*/ 82 w 1905000"/>
              <a:gd name="connsiteY347" fmla="*/ 293695 h 1412875"/>
              <a:gd name="connsiteX348" fmla="*/ 164 w 1905000"/>
              <a:gd name="connsiteY348" fmla="*/ 290670 h 1412875"/>
              <a:gd name="connsiteX349" fmla="*/ 327 w 1905000"/>
              <a:gd name="connsiteY349" fmla="*/ 287644 h 1412875"/>
              <a:gd name="connsiteX350" fmla="*/ 491 w 1905000"/>
              <a:gd name="connsiteY350" fmla="*/ 284701 h 1412875"/>
              <a:gd name="connsiteX351" fmla="*/ 736 w 1905000"/>
              <a:gd name="connsiteY351" fmla="*/ 281839 h 1412875"/>
              <a:gd name="connsiteX352" fmla="*/ 1064 w 1905000"/>
              <a:gd name="connsiteY352" fmla="*/ 279059 h 1412875"/>
              <a:gd name="connsiteX353" fmla="*/ 1473 w 1905000"/>
              <a:gd name="connsiteY353" fmla="*/ 276279 h 1412875"/>
              <a:gd name="connsiteX354" fmla="*/ 1882 w 1905000"/>
              <a:gd name="connsiteY354" fmla="*/ 273499 h 1412875"/>
              <a:gd name="connsiteX355" fmla="*/ 2291 w 1905000"/>
              <a:gd name="connsiteY355" fmla="*/ 270801 h 1412875"/>
              <a:gd name="connsiteX356" fmla="*/ 2781 w 1905000"/>
              <a:gd name="connsiteY356" fmla="*/ 268185 h 1412875"/>
              <a:gd name="connsiteX357" fmla="*/ 3354 w 1905000"/>
              <a:gd name="connsiteY357" fmla="*/ 265650 h 1412875"/>
              <a:gd name="connsiteX358" fmla="*/ 3927 w 1905000"/>
              <a:gd name="connsiteY358" fmla="*/ 263115 h 1412875"/>
              <a:gd name="connsiteX359" fmla="*/ 4663 w 1905000"/>
              <a:gd name="connsiteY359" fmla="*/ 260581 h 1412875"/>
              <a:gd name="connsiteX360" fmla="*/ 5317 w 1905000"/>
              <a:gd name="connsiteY360" fmla="*/ 258128 h 1412875"/>
              <a:gd name="connsiteX361" fmla="*/ 6053 w 1905000"/>
              <a:gd name="connsiteY361" fmla="*/ 255757 h 1412875"/>
              <a:gd name="connsiteX362" fmla="*/ 6953 w 1905000"/>
              <a:gd name="connsiteY362" fmla="*/ 253467 h 1412875"/>
              <a:gd name="connsiteX363" fmla="*/ 7771 w 1905000"/>
              <a:gd name="connsiteY363" fmla="*/ 251260 h 1412875"/>
              <a:gd name="connsiteX364" fmla="*/ 8589 w 1905000"/>
              <a:gd name="connsiteY364" fmla="*/ 248970 h 1412875"/>
              <a:gd name="connsiteX365" fmla="*/ 9653 w 1905000"/>
              <a:gd name="connsiteY365" fmla="*/ 246763 h 1412875"/>
              <a:gd name="connsiteX366" fmla="*/ 10553 w 1905000"/>
              <a:gd name="connsiteY366" fmla="*/ 244637 h 1412875"/>
              <a:gd name="connsiteX367" fmla="*/ 11616 w 1905000"/>
              <a:gd name="connsiteY367" fmla="*/ 242511 h 1412875"/>
              <a:gd name="connsiteX368" fmla="*/ 12679 w 1905000"/>
              <a:gd name="connsiteY368" fmla="*/ 240549 h 1412875"/>
              <a:gd name="connsiteX369" fmla="*/ 13825 w 1905000"/>
              <a:gd name="connsiteY369" fmla="*/ 238586 h 1412875"/>
              <a:gd name="connsiteX370" fmla="*/ 14970 w 1905000"/>
              <a:gd name="connsiteY370" fmla="*/ 236624 h 1412875"/>
              <a:gd name="connsiteX371" fmla="*/ 16197 w 1905000"/>
              <a:gd name="connsiteY371" fmla="*/ 234743 h 1412875"/>
              <a:gd name="connsiteX372" fmla="*/ 17506 w 1905000"/>
              <a:gd name="connsiteY372" fmla="*/ 232945 h 1412875"/>
              <a:gd name="connsiteX373" fmla="*/ 18733 w 1905000"/>
              <a:gd name="connsiteY373" fmla="*/ 231146 h 1412875"/>
              <a:gd name="connsiteX374" fmla="*/ 20042 w 1905000"/>
              <a:gd name="connsiteY374" fmla="*/ 229347 h 1412875"/>
              <a:gd name="connsiteX375" fmla="*/ 21432 w 1905000"/>
              <a:gd name="connsiteY375" fmla="*/ 227712 h 1412875"/>
              <a:gd name="connsiteX376" fmla="*/ 22905 w 1905000"/>
              <a:gd name="connsiteY376" fmla="*/ 226076 h 1412875"/>
              <a:gd name="connsiteX377" fmla="*/ 24295 w 1905000"/>
              <a:gd name="connsiteY377" fmla="*/ 224523 h 1412875"/>
              <a:gd name="connsiteX378" fmla="*/ 25849 w 1905000"/>
              <a:gd name="connsiteY378" fmla="*/ 222888 h 1412875"/>
              <a:gd name="connsiteX379" fmla="*/ 27404 w 1905000"/>
              <a:gd name="connsiteY379" fmla="*/ 221334 h 1412875"/>
              <a:gd name="connsiteX380" fmla="*/ 28958 w 1905000"/>
              <a:gd name="connsiteY380" fmla="*/ 219944 h 1412875"/>
              <a:gd name="connsiteX381" fmla="*/ 30594 w 1905000"/>
              <a:gd name="connsiteY381" fmla="*/ 218554 h 1412875"/>
              <a:gd name="connsiteX382" fmla="*/ 32230 w 1905000"/>
              <a:gd name="connsiteY382" fmla="*/ 217164 h 1412875"/>
              <a:gd name="connsiteX383" fmla="*/ 34030 w 1905000"/>
              <a:gd name="connsiteY383" fmla="*/ 215856 h 1412875"/>
              <a:gd name="connsiteX384" fmla="*/ 35666 w 1905000"/>
              <a:gd name="connsiteY384" fmla="*/ 214630 h 1412875"/>
              <a:gd name="connsiteX385" fmla="*/ 37465 w 1905000"/>
              <a:gd name="connsiteY385" fmla="*/ 213321 h 1412875"/>
              <a:gd name="connsiteX386" fmla="*/ 39347 w 1905000"/>
              <a:gd name="connsiteY386" fmla="*/ 212177 h 1412875"/>
              <a:gd name="connsiteX387" fmla="*/ 41146 w 1905000"/>
              <a:gd name="connsiteY387" fmla="*/ 211114 h 1412875"/>
              <a:gd name="connsiteX388" fmla="*/ 43028 w 1905000"/>
              <a:gd name="connsiteY388" fmla="*/ 209969 h 1412875"/>
              <a:gd name="connsiteX389" fmla="*/ 44991 w 1905000"/>
              <a:gd name="connsiteY389" fmla="*/ 208988 h 1412875"/>
              <a:gd name="connsiteX390" fmla="*/ 46954 w 1905000"/>
              <a:gd name="connsiteY390" fmla="*/ 207925 h 1412875"/>
              <a:gd name="connsiteX391" fmla="*/ 48918 w 1905000"/>
              <a:gd name="connsiteY391" fmla="*/ 207026 h 1412875"/>
              <a:gd name="connsiteX392" fmla="*/ 50963 w 1905000"/>
              <a:gd name="connsiteY392" fmla="*/ 206126 h 1412875"/>
              <a:gd name="connsiteX393" fmla="*/ 53008 w 1905000"/>
              <a:gd name="connsiteY393" fmla="*/ 205227 h 1412875"/>
              <a:gd name="connsiteX394" fmla="*/ 55135 w 1905000"/>
              <a:gd name="connsiteY394" fmla="*/ 204409 h 1412875"/>
              <a:gd name="connsiteX395" fmla="*/ 57180 w 1905000"/>
              <a:gd name="connsiteY395" fmla="*/ 203673 h 1412875"/>
              <a:gd name="connsiteX396" fmla="*/ 59388 w 1905000"/>
              <a:gd name="connsiteY396" fmla="*/ 203019 h 1412875"/>
              <a:gd name="connsiteX397" fmla="*/ 61597 w 1905000"/>
              <a:gd name="connsiteY397" fmla="*/ 202283 h 1412875"/>
              <a:gd name="connsiteX398" fmla="*/ 63887 w 1905000"/>
              <a:gd name="connsiteY398" fmla="*/ 201629 h 1412875"/>
              <a:gd name="connsiteX399" fmla="*/ 66096 w 1905000"/>
              <a:gd name="connsiteY399" fmla="*/ 201057 h 1412875"/>
              <a:gd name="connsiteX400" fmla="*/ 70677 w 1905000"/>
              <a:gd name="connsiteY400" fmla="*/ 199994 h 1412875"/>
              <a:gd name="connsiteX401" fmla="*/ 75421 w 1905000"/>
              <a:gd name="connsiteY401" fmla="*/ 199094 h 1412875"/>
              <a:gd name="connsiteX402" fmla="*/ 80329 w 1905000"/>
              <a:gd name="connsiteY402" fmla="*/ 198440 h 1412875"/>
              <a:gd name="connsiteX403" fmla="*/ 1583110 w 1905000"/>
              <a:gd name="connsiteY403" fmla="*/ 21586 h 1412875"/>
              <a:gd name="connsiteX404" fmla="*/ 1609287 w 1905000"/>
              <a:gd name="connsiteY404" fmla="*/ 18397 h 1412875"/>
              <a:gd name="connsiteX405" fmla="*/ 1632764 w 1905000"/>
              <a:gd name="connsiteY405" fmla="*/ 15535 h 1412875"/>
              <a:gd name="connsiteX406" fmla="*/ 1654687 w 1905000"/>
              <a:gd name="connsiteY406" fmla="*/ 12755 h 1412875"/>
              <a:gd name="connsiteX407" fmla="*/ 1675628 w 1905000"/>
              <a:gd name="connsiteY407" fmla="*/ 10221 h 1412875"/>
              <a:gd name="connsiteX408" fmla="*/ 1696569 w 1905000"/>
              <a:gd name="connsiteY408" fmla="*/ 7768 h 1412875"/>
              <a:gd name="connsiteX409" fmla="*/ 1707367 w 1905000"/>
              <a:gd name="connsiteY409" fmla="*/ 6541 h 1412875"/>
              <a:gd name="connsiteX410" fmla="*/ 1718410 w 1905000"/>
              <a:gd name="connsiteY410" fmla="*/ 5397 h 1412875"/>
              <a:gd name="connsiteX411" fmla="*/ 1730026 w 1905000"/>
              <a:gd name="connsiteY411" fmla="*/ 4252 h 1412875"/>
              <a:gd name="connsiteX412" fmla="*/ 1742051 w 1905000"/>
              <a:gd name="connsiteY412" fmla="*/ 3107 h 1412875"/>
              <a:gd name="connsiteX413" fmla="*/ 1754812 w 1905000"/>
              <a:gd name="connsiteY413" fmla="*/ 2044 h 1412875"/>
              <a:gd name="connsiteX414" fmla="*/ 1768228 w 1905000"/>
              <a:gd name="connsiteY414" fmla="*/ 900 h 1412875"/>
              <a:gd name="connsiteX415" fmla="*/ 1773299 w 1905000"/>
              <a:gd name="connsiteY415" fmla="*/ 572 h 1412875"/>
              <a:gd name="connsiteX416" fmla="*/ 1778207 w 1905000"/>
              <a:gd name="connsiteY416" fmla="*/ 245 h 1412875"/>
              <a:gd name="connsiteX417" fmla="*/ 1782952 w 1905000"/>
              <a:gd name="connsiteY417" fmla="*/ 82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905000" h="1412875">
                <a:moveTo>
                  <a:pt x="1787696" y="0"/>
                </a:moveTo>
                <a:lnTo>
                  <a:pt x="1792359" y="0"/>
                </a:lnTo>
                <a:lnTo>
                  <a:pt x="1796940" y="82"/>
                </a:lnTo>
                <a:lnTo>
                  <a:pt x="1801276" y="245"/>
                </a:lnTo>
                <a:lnTo>
                  <a:pt x="1805611" y="572"/>
                </a:lnTo>
                <a:lnTo>
                  <a:pt x="1809783" y="900"/>
                </a:lnTo>
                <a:lnTo>
                  <a:pt x="1813955" y="1472"/>
                </a:lnTo>
                <a:lnTo>
                  <a:pt x="1818045" y="1962"/>
                </a:lnTo>
                <a:lnTo>
                  <a:pt x="1821890" y="2617"/>
                </a:lnTo>
                <a:lnTo>
                  <a:pt x="1825734" y="3271"/>
                </a:lnTo>
                <a:lnTo>
                  <a:pt x="1829497" y="4170"/>
                </a:lnTo>
                <a:lnTo>
                  <a:pt x="1833096" y="5069"/>
                </a:lnTo>
                <a:lnTo>
                  <a:pt x="1836614" y="6051"/>
                </a:lnTo>
                <a:lnTo>
                  <a:pt x="1840131" y="7195"/>
                </a:lnTo>
                <a:lnTo>
                  <a:pt x="1843485" y="8340"/>
                </a:lnTo>
                <a:lnTo>
                  <a:pt x="1846757" y="9648"/>
                </a:lnTo>
                <a:lnTo>
                  <a:pt x="1849866" y="10956"/>
                </a:lnTo>
                <a:lnTo>
                  <a:pt x="1853056" y="12428"/>
                </a:lnTo>
                <a:lnTo>
                  <a:pt x="1856001" y="13982"/>
                </a:lnTo>
                <a:lnTo>
                  <a:pt x="1858864" y="15617"/>
                </a:lnTo>
                <a:lnTo>
                  <a:pt x="1861727" y="17334"/>
                </a:lnTo>
                <a:lnTo>
                  <a:pt x="1864427" y="19133"/>
                </a:lnTo>
                <a:lnTo>
                  <a:pt x="1867044" y="21095"/>
                </a:lnTo>
                <a:lnTo>
                  <a:pt x="1869580" y="23057"/>
                </a:lnTo>
                <a:lnTo>
                  <a:pt x="1872034" y="25102"/>
                </a:lnTo>
                <a:lnTo>
                  <a:pt x="1874325" y="27227"/>
                </a:lnTo>
                <a:lnTo>
                  <a:pt x="1876533" y="29517"/>
                </a:lnTo>
                <a:lnTo>
                  <a:pt x="1878742" y="31888"/>
                </a:lnTo>
                <a:lnTo>
                  <a:pt x="1880787" y="34341"/>
                </a:lnTo>
                <a:lnTo>
                  <a:pt x="1882832" y="36876"/>
                </a:lnTo>
                <a:lnTo>
                  <a:pt x="1884632" y="39492"/>
                </a:lnTo>
                <a:lnTo>
                  <a:pt x="1886513" y="42108"/>
                </a:lnTo>
                <a:lnTo>
                  <a:pt x="1888231" y="44888"/>
                </a:lnTo>
                <a:lnTo>
                  <a:pt x="1889867" y="47750"/>
                </a:lnTo>
                <a:lnTo>
                  <a:pt x="1891421" y="50694"/>
                </a:lnTo>
                <a:lnTo>
                  <a:pt x="1892812" y="53801"/>
                </a:lnTo>
                <a:lnTo>
                  <a:pt x="1894284" y="56908"/>
                </a:lnTo>
                <a:lnTo>
                  <a:pt x="1895511" y="60096"/>
                </a:lnTo>
                <a:lnTo>
                  <a:pt x="1896738" y="63449"/>
                </a:lnTo>
                <a:lnTo>
                  <a:pt x="1897883" y="66801"/>
                </a:lnTo>
                <a:lnTo>
                  <a:pt x="1898947" y="70235"/>
                </a:lnTo>
                <a:lnTo>
                  <a:pt x="1899847" y="73914"/>
                </a:lnTo>
                <a:lnTo>
                  <a:pt x="1900746" y="77512"/>
                </a:lnTo>
                <a:lnTo>
                  <a:pt x="1901565" y="81191"/>
                </a:lnTo>
                <a:lnTo>
                  <a:pt x="1902301" y="85034"/>
                </a:lnTo>
                <a:lnTo>
                  <a:pt x="1902873" y="88959"/>
                </a:lnTo>
                <a:lnTo>
                  <a:pt x="1903364" y="92965"/>
                </a:lnTo>
                <a:lnTo>
                  <a:pt x="1903937" y="96972"/>
                </a:lnTo>
                <a:lnTo>
                  <a:pt x="1904264" y="101223"/>
                </a:lnTo>
                <a:lnTo>
                  <a:pt x="1904591" y="105393"/>
                </a:lnTo>
                <a:lnTo>
                  <a:pt x="1904755" y="109727"/>
                </a:lnTo>
                <a:lnTo>
                  <a:pt x="1904918" y="114224"/>
                </a:lnTo>
                <a:lnTo>
                  <a:pt x="1905000" y="118639"/>
                </a:lnTo>
                <a:lnTo>
                  <a:pt x="1905000" y="123218"/>
                </a:lnTo>
                <a:lnTo>
                  <a:pt x="1904837" y="127960"/>
                </a:lnTo>
                <a:lnTo>
                  <a:pt x="1904673" y="132621"/>
                </a:lnTo>
                <a:lnTo>
                  <a:pt x="1904428" y="137445"/>
                </a:lnTo>
                <a:lnTo>
                  <a:pt x="1904182" y="142351"/>
                </a:lnTo>
                <a:lnTo>
                  <a:pt x="1903773" y="147420"/>
                </a:lnTo>
                <a:lnTo>
                  <a:pt x="1903201" y="152489"/>
                </a:lnTo>
                <a:lnTo>
                  <a:pt x="1902628" y="157640"/>
                </a:lnTo>
                <a:lnTo>
                  <a:pt x="1848312" y="952791"/>
                </a:lnTo>
                <a:lnTo>
                  <a:pt x="1846839" y="969553"/>
                </a:lnTo>
                <a:lnTo>
                  <a:pt x="1845612" y="985660"/>
                </a:lnTo>
                <a:lnTo>
                  <a:pt x="1843322" y="1015504"/>
                </a:lnTo>
                <a:lnTo>
                  <a:pt x="1842258" y="1029404"/>
                </a:lnTo>
                <a:lnTo>
                  <a:pt x="1841113" y="1042568"/>
                </a:lnTo>
                <a:lnTo>
                  <a:pt x="1839968" y="1055078"/>
                </a:lnTo>
                <a:lnTo>
                  <a:pt x="1838659" y="1066852"/>
                </a:lnTo>
                <a:lnTo>
                  <a:pt x="1838005" y="1072493"/>
                </a:lnTo>
                <a:lnTo>
                  <a:pt x="1837268" y="1077971"/>
                </a:lnTo>
                <a:lnTo>
                  <a:pt x="1836450" y="1083286"/>
                </a:lnTo>
                <a:lnTo>
                  <a:pt x="1835632" y="1088437"/>
                </a:lnTo>
                <a:lnTo>
                  <a:pt x="1834814" y="1093507"/>
                </a:lnTo>
                <a:lnTo>
                  <a:pt x="1833833" y="1098331"/>
                </a:lnTo>
                <a:lnTo>
                  <a:pt x="1832851" y="1102991"/>
                </a:lnTo>
                <a:lnTo>
                  <a:pt x="1831788" y="1107488"/>
                </a:lnTo>
                <a:lnTo>
                  <a:pt x="1830642" y="1111903"/>
                </a:lnTo>
                <a:lnTo>
                  <a:pt x="1829415" y="1116155"/>
                </a:lnTo>
                <a:lnTo>
                  <a:pt x="1828107" y="1120162"/>
                </a:lnTo>
                <a:lnTo>
                  <a:pt x="1826716" y="1124168"/>
                </a:lnTo>
                <a:lnTo>
                  <a:pt x="1825243" y="1127847"/>
                </a:lnTo>
                <a:lnTo>
                  <a:pt x="1823689" y="1131445"/>
                </a:lnTo>
                <a:lnTo>
                  <a:pt x="1821971" y="1134961"/>
                </a:lnTo>
                <a:lnTo>
                  <a:pt x="1820172" y="1138313"/>
                </a:lnTo>
                <a:lnTo>
                  <a:pt x="1818290" y="1141420"/>
                </a:lnTo>
                <a:lnTo>
                  <a:pt x="1816245" y="1144445"/>
                </a:lnTo>
                <a:lnTo>
                  <a:pt x="1814118" y="1147389"/>
                </a:lnTo>
                <a:lnTo>
                  <a:pt x="1811828" y="1150087"/>
                </a:lnTo>
                <a:lnTo>
                  <a:pt x="1809374" y="1152785"/>
                </a:lnTo>
                <a:lnTo>
                  <a:pt x="1806838" y="1155238"/>
                </a:lnTo>
                <a:lnTo>
                  <a:pt x="1804139" y="1157609"/>
                </a:lnTo>
                <a:lnTo>
                  <a:pt x="1801276" y="1159817"/>
                </a:lnTo>
                <a:lnTo>
                  <a:pt x="1798331" y="1161943"/>
                </a:lnTo>
                <a:lnTo>
                  <a:pt x="1795222" y="1163823"/>
                </a:lnTo>
                <a:lnTo>
                  <a:pt x="1791868" y="1165704"/>
                </a:lnTo>
                <a:lnTo>
                  <a:pt x="1788351" y="1167421"/>
                </a:lnTo>
                <a:lnTo>
                  <a:pt x="1784752" y="1168974"/>
                </a:lnTo>
                <a:lnTo>
                  <a:pt x="1780907" y="1170446"/>
                </a:lnTo>
                <a:lnTo>
                  <a:pt x="1776899" y="1171754"/>
                </a:lnTo>
                <a:lnTo>
                  <a:pt x="1772727" y="1172981"/>
                </a:lnTo>
                <a:lnTo>
                  <a:pt x="1768309" y="1174044"/>
                </a:lnTo>
                <a:lnTo>
                  <a:pt x="1763729" y="1175025"/>
                </a:lnTo>
                <a:lnTo>
                  <a:pt x="1758902" y="1175924"/>
                </a:lnTo>
                <a:lnTo>
                  <a:pt x="1753994" y="1176660"/>
                </a:lnTo>
                <a:lnTo>
                  <a:pt x="1748759" y="1177232"/>
                </a:lnTo>
                <a:lnTo>
                  <a:pt x="1743360" y="1177723"/>
                </a:lnTo>
                <a:lnTo>
                  <a:pt x="1737716" y="1178214"/>
                </a:lnTo>
                <a:lnTo>
                  <a:pt x="1731744" y="1178459"/>
                </a:lnTo>
                <a:lnTo>
                  <a:pt x="1725691" y="1178704"/>
                </a:lnTo>
                <a:lnTo>
                  <a:pt x="1719392" y="1178704"/>
                </a:lnTo>
                <a:lnTo>
                  <a:pt x="1712766" y="1178704"/>
                </a:lnTo>
                <a:lnTo>
                  <a:pt x="1705976" y="1178622"/>
                </a:lnTo>
                <a:lnTo>
                  <a:pt x="1698860" y="1178377"/>
                </a:lnTo>
                <a:lnTo>
                  <a:pt x="1691498" y="1178050"/>
                </a:lnTo>
                <a:lnTo>
                  <a:pt x="1683890" y="1177560"/>
                </a:lnTo>
                <a:lnTo>
                  <a:pt x="1676119" y="1176987"/>
                </a:lnTo>
                <a:lnTo>
                  <a:pt x="552326" y="1152949"/>
                </a:lnTo>
                <a:lnTo>
                  <a:pt x="550690" y="1155320"/>
                </a:lnTo>
                <a:lnTo>
                  <a:pt x="548236" y="1158345"/>
                </a:lnTo>
                <a:lnTo>
                  <a:pt x="545045" y="1162188"/>
                </a:lnTo>
                <a:lnTo>
                  <a:pt x="541037" y="1166767"/>
                </a:lnTo>
                <a:lnTo>
                  <a:pt x="536047" y="1172163"/>
                </a:lnTo>
                <a:lnTo>
                  <a:pt x="530158" y="1178459"/>
                </a:lnTo>
                <a:lnTo>
                  <a:pt x="526804" y="1181811"/>
                </a:lnTo>
                <a:lnTo>
                  <a:pt x="523123" y="1185409"/>
                </a:lnTo>
                <a:lnTo>
                  <a:pt x="519278" y="1189252"/>
                </a:lnTo>
                <a:lnTo>
                  <a:pt x="515024" y="1193258"/>
                </a:lnTo>
                <a:lnTo>
                  <a:pt x="510525" y="1197510"/>
                </a:lnTo>
                <a:lnTo>
                  <a:pt x="505699" y="1201925"/>
                </a:lnTo>
                <a:lnTo>
                  <a:pt x="500545" y="1206586"/>
                </a:lnTo>
                <a:lnTo>
                  <a:pt x="495146" y="1211410"/>
                </a:lnTo>
                <a:lnTo>
                  <a:pt x="489338" y="1216479"/>
                </a:lnTo>
                <a:lnTo>
                  <a:pt x="483121" y="1221712"/>
                </a:lnTo>
                <a:lnTo>
                  <a:pt x="476659" y="1227190"/>
                </a:lnTo>
                <a:lnTo>
                  <a:pt x="469706" y="1232914"/>
                </a:lnTo>
                <a:lnTo>
                  <a:pt x="462589" y="1238800"/>
                </a:lnTo>
                <a:lnTo>
                  <a:pt x="454900" y="1244851"/>
                </a:lnTo>
                <a:lnTo>
                  <a:pt x="446883" y="1251229"/>
                </a:lnTo>
                <a:lnTo>
                  <a:pt x="438540" y="1257770"/>
                </a:lnTo>
                <a:lnTo>
                  <a:pt x="429623" y="1264556"/>
                </a:lnTo>
                <a:lnTo>
                  <a:pt x="420461" y="1271506"/>
                </a:lnTo>
                <a:lnTo>
                  <a:pt x="410727" y="1278701"/>
                </a:lnTo>
                <a:lnTo>
                  <a:pt x="400665" y="1286142"/>
                </a:lnTo>
                <a:lnTo>
                  <a:pt x="395675" y="1289657"/>
                </a:lnTo>
                <a:lnTo>
                  <a:pt x="390522" y="1293173"/>
                </a:lnTo>
                <a:lnTo>
                  <a:pt x="385123" y="1296689"/>
                </a:lnTo>
                <a:lnTo>
                  <a:pt x="379560" y="1300123"/>
                </a:lnTo>
                <a:lnTo>
                  <a:pt x="373834" y="1303557"/>
                </a:lnTo>
                <a:lnTo>
                  <a:pt x="367863" y="1306910"/>
                </a:lnTo>
                <a:lnTo>
                  <a:pt x="361809" y="1310262"/>
                </a:lnTo>
                <a:lnTo>
                  <a:pt x="355674" y="1313532"/>
                </a:lnTo>
                <a:lnTo>
                  <a:pt x="349294" y="1316721"/>
                </a:lnTo>
                <a:lnTo>
                  <a:pt x="342831" y="1319910"/>
                </a:lnTo>
                <a:lnTo>
                  <a:pt x="336369" y="1323099"/>
                </a:lnTo>
                <a:lnTo>
                  <a:pt x="329580" y="1326206"/>
                </a:lnTo>
                <a:lnTo>
                  <a:pt x="322790" y="1329231"/>
                </a:lnTo>
                <a:lnTo>
                  <a:pt x="316000" y="1332256"/>
                </a:lnTo>
                <a:lnTo>
                  <a:pt x="308965" y="1335200"/>
                </a:lnTo>
                <a:lnTo>
                  <a:pt x="302012" y="1338143"/>
                </a:lnTo>
                <a:lnTo>
                  <a:pt x="294896" y="1341005"/>
                </a:lnTo>
                <a:lnTo>
                  <a:pt x="287697" y="1343785"/>
                </a:lnTo>
                <a:lnTo>
                  <a:pt x="280580" y="1346565"/>
                </a:lnTo>
                <a:lnTo>
                  <a:pt x="273382" y="1349345"/>
                </a:lnTo>
                <a:lnTo>
                  <a:pt x="266020" y="1351961"/>
                </a:lnTo>
                <a:lnTo>
                  <a:pt x="258821" y="1354660"/>
                </a:lnTo>
                <a:lnTo>
                  <a:pt x="244178" y="1359729"/>
                </a:lnTo>
                <a:lnTo>
                  <a:pt x="229700" y="1364635"/>
                </a:lnTo>
                <a:lnTo>
                  <a:pt x="215139" y="1369377"/>
                </a:lnTo>
                <a:lnTo>
                  <a:pt x="200905" y="1373792"/>
                </a:lnTo>
                <a:lnTo>
                  <a:pt x="186835" y="1378126"/>
                </a:lnTo>
                <a:lnTo>
                  <a:pt x="173093" y="1382214"/>
                </a:lnTo>
                <a:lnTo>
                  <a:pt x="159759" y="1385975"/>
                </a:lnTo>
                <a:lnTo>
                  <a:pt x="146834" y="1389573"/>
                </a:lnTo>
                <a:lnTo>
                  <a:pt x="134319" y="1392925"/>
                </a:lnTo>
                <a:lnTo>
                  <a:pt x="122539" y="1396032"/>
                </a:lnTo>
                <a:lnTo>
                  <a:pt x="111414" y="1398894"/>
                </a:lnTo>
                <a:lnTo>
                  <a:pt x="100944" y="1401510"/>
                </a:lnTo>
                <a:lnTo>
                  <a:pt x="91291" y="1403881"/>
                </a:lnTo>
                <a:lnTo>
                  <a:pt x="74685" y="1407724"/>
                </a:lnTo>
                <a:lnTo>
                  <a:pt x="62169" y="1410586"/>
                </a:lnTo>
                <a:lnTo>
                  <a:pt x="54153" y="1412303"/>
                </a:lnTo>
                <a:lnTo>
                  <a:pt x="51453" y="1412875"/>
                </a:lnTo>
                <a:lnTo>
                  <a:pt x="60206" y="1408133"/>
                </a:lnTo>
                <a:lnTo>
                  <a:pt x="68795" y="1403391"/>
                </a:lnTo>
                <a:lnTo>
                  <a:pt x="77139" y="1398812"/>
                </a:lnTo>
                <a:lnTo>
                  <a:pt x="85319" y="1394233"/>
                </a:lnTo>
                <a:lnTo>
                  <a:pt x="93254" y="1389654"/>
                </a:lnTo>
                <a:lnTo>
                  <a:pt x="101025" y="1385239"/>
                </a:lnTo>
                <a:lnTo>
                  <a:pt x="108633" y="1380742"/>
                </a:lnTo>
                <a:lnTo>
                  <a:pt x="115913" y="1376327"/>
                </a:lnTo>
                <a:lnTo>
                  <a:pt x="123194" y="1371993"/>
                </a:lnTo>
                <a:lnTo>
                  <a:pt x="130229" y="1367660"/>
                </a:lnTo>
                <a:lnTo>
                  <a:pt x="136936" y="1363490"/>
                </a:lnTo>
                <a:lnTo>
                  <a:pt x="143644" y="1359238"/>
                </a:lnTo>
                <a:lnTo>
                  <a:pt x="150025" y="1355068"/>
                </a:lnTo>
                <a:lnTo>
                  <a:pt x="156242" y="1351062"/>
                </a:lnTo>
                <a:lnTo>
                  <a:pt x="162377" y="1346974"/>
                </a:lnTo>
                <a:lnTo>
                  <a:pt x="168266" y="1342967"/>
                </a:lnTo>
                <a:lnTo>
                  <a:pt x="173993" y="1338961"/>
                </a:lnTo>
                <a:lnTo>
                  <a:pt x="179555" y="1335118"/>
                </a:lnTo>
                <a:lnTo>
                  <a:pt x="184954" y="1331275"/>
                </a:lnTo>
                <a:lnTo>
                  <a:pt x="190189" y="1327432"/>
                </a:lnTo>
                <a:lnTo>
                  <a:pt x="195261" y="1323753"/>
                </a:lnTo>
                <a:lnTo>
                  <a:pt x="200169" y="1319910"/>
                </a:lnTo>
                <a:lnTo>
                  <a:pt x="204914" y="1316312"/>
                </a:lnTo>
                <a:lnTo>
                  <a:pt x="209495" y="1312715"/>
                </a:lnTo>
                <a:lnTo>
                  <a:pt x="213912" y="1309117"/>
                </a:lnTo>
                <a:lnTo>
                  <a:pt x="218165" y="1305601"/>
                </a:lnTo>
                <a:lnTo>
                  <a:pt x="222337" y="1302086"/>
                </a:lnTo>
                <a:lnTo>
                  <a:pt x="226264" y="1298651"/>
                </a:lnTo>
                <a:lnTo>
                  <a:pt x="230109" y="1295217"/>
                </a:lnTo>
                <a:lnTo>
                  <a:pt x="233790" y="1291947"/>
                </a:lnTo>
                <a:lnTo>
                  <a:pt x="237307" y="1288595"/>
                </a:lnTo>
                <a:lnTo>
                  <a:pt x="240743" y="1285406"/>
                </a:lnTo>
                <a:lnTo>
                  <a:pt x="243933" y="1282135"/>
                </a:lnTo>
                <a:lnTo>
                  <a:pt x="247042" y="1278946"/>
                </a:lnTo>
                <a:lnTo>
                  <a:pt x="249986" y="1275839"/>
                </a:lnTo>
                <a:lnTo>
                  <a:pt x="252849" y="1272732"/>
                </a:lnTo>
                <a:lnTo>
                  <a:pt x="255549" y="1269707"/>
                </a:lnTo>
                <a:lnTo>
                  <a:pt x="258167" y="1266764"/>
                </a:lnTo>
                <a:lnTo>
                  <a:pt x="260621" y="1263738"/>
                </a:lnTo>
                <a:lnTo>
                  <a:pt x="262993" y="1260795"/>
                </a:lnTo>
                <a:lnTo>
                  <a:pt x="265202" y="1257933"/>
                </a:lnTo>
                <a:lnTo>
                  <a:pt x="267328" y="1255153"/>
                </a:lnTo>
                <a:lnTo>
                  <a:pt x="269373" y="1252373"/>
                </a:lnTo>
                <a:lnTo>
                  <a:pt x="271173" y="1249593"/>
                </a:lnTo>
                <a:lnTo>
                  <a:pt x="272973" y="1246895"/>
                </a:lnTo>
                <a:lnTo>
                  <a:pt x="274527" y="1244279"/>
                </a:lnTo>
                <a:lnTo>
                  <a:pt x="276081" y="1241662"/>
                </a:lnTo>
                <a:lnTo>
                  <a:pt x="277554" y="1239046"/>
                </a:lnTo>
                <a:lnTo>
                  <a:pt x="278862" y="1236511"/>
                </a:lnTo>
                <a:lnTo>
                  <a:pt x="280089" y="1234058"/>
                </a:lnTo>
                <a:lnTo>
                  <a:pt x="281235" y="1231687"/>
                </a:lnTo>
                <a:lnTo>
                  <a:pt x="282216" y="1229234"/>
                </a:lnTo>
                <a:lnTo>
                  <a:pt x="283198" y="1226863"/>
                </a:lnTo>
                <a:lnTo>
                  <a:pt x="284016" y="1224492"/>
                </a:lnTo>
                <a:lnTo>
                  <a:pt x="284752" y="1222202"/>
                </a:lnTo>
                <a:lnTo>
                  <a:pt x="285407" y="1219913"/>
                </a:lnTo>
                <a:lnTo>
                  <a:pt x="285979" y="1217705"/>
                </a:lnTo>
                <a:lnTo>
                  <a:pt x="286470" y="1215580"/>
                </a:lnTo>
                <a:lnTo>
                  <a:pt x="286879" y="1213454"/>
                </a:lnTo>
                <a:lnTo>
                  <a:pt x="287206" y="1211328"/>
                </a:lnTo>
                <a:lnTo>
                  <a:pt x="287370" y="1209202"/>
                </a:lnTo>
                <a:lnTo>
                  <a:pt x="287533" y="1207158"/>
                </a:lnTo>
                <a:lnTo>
                  <a:pt x="287697" y="1205277"/>
                </a:lnTo>
                <a:lnTo>
                  <a:pt x="287697" y="1203315"/>
                </a:lnTo>
                <a:lnTo>
                  <a:pt x="287615" y="1201353"/>
                </a:lnTo>
                <a:lnTo>
                  <a:pt x="287533" y="1199554"/>
                </a:lnTo>
                <a:lnTo>
                  <a:pt x="287370" y="1197673"/>
                </a:lnTo>
                <a:lnTo>
                  <a:pt x="287124" y="1195875"/>
                </a:lnTo>
                <a:lnTo>
                  <a:pt x="286797" y="1194158"/>
                </a:lnTo>
                <a:lnTo>
                  <a:pt x="286470" y="1192359"/>
                </a:lnTo>
                <a:lnTo>
                  <a:pt x="286061" y="1190642"/>
                </a:lnTo>
                <a:lnTo>
                  <a:pt x="285652" y="1189006"/>
                </a:lnTo>
                <a:lnTo>
                  <a:pt x="284998" y="1187371"/>
                </a:lnTo>
                <a:lnTo>
                  <a:pt x="284507" y="1185736"/>
                </a:lnTo>
                <a:lnTo>
                  <a:pt x="283852" y="1184264"/>
                </a:lnTo>
                <a:lnTo>
                  <a:pt x="283198" y="1182711"/>
                </a:lnTo>
                <a:lnTo>
                  <a:pt x="282462" y="1181239"/>
                </a:lnTo>
                <a:lnTo>
                  <a:pt x="281725" y="1179767"/>
                </a:lnTo>
                <a:lnTo>
                  <a:pt x="280171" y="1176987"/>
                </a:lnTo>
                <a:lnTo>
                  <a:pt x="278372" y="1174371"/>
                </a:lnTo>
                <a:lnTo>
                  <a:pt x="276490" y="1171836"/>
                </a:lnTo>
                <a:lnTo>
                  <a:pt x="274445" y="1169383"/>
                </a:lnTo>
                <a:lnTo>
                  <a:pt x="272482" y="1167176"/>
                </a:lnTo>
                <a:lnTo>
                  <a:pt x="270355" y="1165050"/>
                </a:lnTo>
                <a:lnTo>
                  <a:pt x="268146" y="1163006"/>
                </a:lnTo>
                <a:lnTo>
                  <a:pt x="265856" y="1161125"/>
                </a:lnTo>
                <a:lnTo>
                  <a:pt x="263647" y="1159408"/>
                </a:lnTo>
                <a:lnTo>
                  <a:pt x="261439" y="1157691"/>
                </a:lnTo>
                <a:lnTo>
                  <a:pt x="259230" y="1156137"/>
                </a:lnTo>
                <a:lnTo>
                  <a:pt x="257021" y="1154829"/>
                </a:lnTo>
                <a:lnTo>
                  <a:pt x="254894" y="1153439"/>
                </a:lnTo>
                <a:lnTo>
                  <a:pt x="252768" y="1152295"/>
                </a:lnTo>
                <a:lnTo>
                  <a:pt x="250886" y="1151313"/>
                </a:lnTo>
                <a:lnTo>
                  <a:pt x="247205" y="1149433"/>
                </a:lnTo>
                <a:lnTo>
                  <a:pt x="244097" y="1148043"/>
                </a:lnTo>
                <a:lnTo>
                  <a:pt x="241724" y="1147062"/>
                </a:lnTo>
                <a:lnTo>
                  <a:pt x="239679" y="1146326"/>
                </a:lnTo>
                <a:lnTo>
                  <a:pt x="202950" y="1145508"/>
                </a:lnTo>
                <a:lnTo>
                  <a:pt x="195016" y="1145426"/>
                </a:lnTo>
                <a:lnTo>
                  <a:pt x="187163" y="1145263"/>
                </a:lnTo>
                <a:lnTo>
                  <a:pt x="179555" y="1145018"/>
                </a:lnTo>
                <a:lnTo>
                  <a:pt x="172029" y="1144527"/>
                </a:lnTo>
                <a:lnTo>
                  <a:pt x="164667" y="1143955"/>
                </a:lnTo>
                <a:lnTo>
                  <a:pt x="157632" y="1143219"/>
                </a:lnTo>
                <a:lnTo>
                  <a:pt x="154115" y="1142646"/>
                </a:lnTo>
                <a:lnTo>
                  <a:pt x="150597" y="1142238"/>
                </a:lnTo>
                <a:lnTo>
                  <a:pt x="147162" y="1141665"/>
                </a:lnTo>
                <a:lnTo>
                  <a:pt x="143808" y="1141093"/>
                </a:lnTo>
                <a:lnTo>
                  <a:pt x="140454" y="1140439"/>
                </a:lnTo>
                <a:lnTo>
                  <a:pt x="137182" y="1139703"/>
                </a:lnTo>
                <a:lnTo>
                  <a:pt x="133910" y="1138967"/>
                </a:lnTo>
                <a:lnTo>
                  <a:pt x="130719" y="1138149"/>
                </a:lnTo>
                <a:lnTo>
                  <a:pt x="127611" y="1137250"/>
                </a:lnTo>
                <a:lnTo>
                  <a:pt x="124421" y="1136269"/>
                </a:lnTo>
                <a:lnTo>
                  <a:pt x="121394" y="1135370"/>
                </a:lnTo>
                <a:lnTo>
                  <a:pt x="118367" y="1134225"/>
                </a:lnTo>
                <a:lnTo>
                  <a:pt x="115422" y="1133162"/>
                </a:lnTo>
                <a:lnTo>
                  <a:pt x="112559" y="1131854"/>
                </a:lnTo>
                <a:lnTo>
                  <a:pt x="109696" y="1130627"/>
                </a:lnTo>
                <a:lnTo>
                  <a:pt x="106833" y="1129319"/>
                </a:lnTo>
                <a:lnTo>
                  <a:pt x="104134" y="1127929"/>
                </a:lnTo>
                <a:lnTo>
                  <a:pt x="101434" y="1126376"/>
                </a:lnTo>
                <a:lnTo>
                  <a:pt x="98735" y="1124904"/>
                </a:lnTo>
                <a:lnTo>
                  <a:pt x="96117" y="1123269"/>
                </a:lnTo>
                <a:lnTo>
                  <a:pt x="93418" y="1121388"/>
                </a:lnTo>
                <a:lnTo>
                  <a:pt x="90800" y="1119589"/>
                </a:lnTo>
                <a:lnTo>
                  <a:pt x="88182" y="1117545"/>
                </a:lnTo>
                <a:lnTo>
                  <a:pt x="85565" y="1115337"/>
                </a:lnTo>
                <a:lnTo>
                  <a:pt x="82947" y="1113048"/>
                </a:lnTo>
                <a:lnTo>
                  <a:pt x="80493" y="1110759"/>
                </a:lnTo>
                <a:lnTo>
                  <a:pt x="78039" y="1108306"/>
                </a:lnTo>
                <a:lnTo>
                  <a:pt x="75667" y="1105689"/>
                </a:lnTo>
                <a:lnTo>
                  <a:pt x="73376" y="1103073"/>
                </a:lnTo>
                <a:lnTo>
                  <a:pt x="71249" y="1100211"/>
                </a:lnTo>
                <a:lnTo>
                  <a:pt x="69041" y="1097349"/>
                </a:lnTo>
                <a:lnTo>
                  <a:pt x="66914" y="1094242"/>
                </a:lnTo>
                <a:lnTo>
                  <a:pt x="64951" y="1091054"/>
                </a:lnTo>
                <a:lnTo>
                  <a:pt x="62906" y="1087783"/>
                </a:lnTo>
                <a:lnTo>
                  <a:pt x="61106" y="1084431"/>
                </a:lnTo>
                <a:lnTo>
                  <a:pt x="59306" y="1080833"/>
                </a:lnTo>
                <a:lnTo>
                  <a:pt x="57507" y="1077236"/>
                </a:lnTo>
                <a:lnTo>
                  <a:pt x="55871" y="1073474"/>
                </a:lnTo>
                <a:lnTo>
                  <a:pt x="54317" y="1069550"/>
                </a:lnTo>
                <a:lnTo>
                  <a:pt x="52844" y="1065543"/>
                </a:lnTo>
                <a:lnTo>
                  <a:pt x="51372" y="1061292"/>
                </a:lnTo>
                <a:lnTo>
                  <a:pt x="49981" y="1057040"/>
                </a:lnTo>
                <a:lnTo>
                  <a:pt x="48672" y="1052543"/>
                </a:lnTo>
                <a:lnTo>
                  <a:pt x="47445" y="1047882"/>
                </a:lnTo>
                <a:lnTo>
                  <a:pt x="46300" y="1043140"/>
                </a:lnTo>
                <a:lnTo>
                  <a:pt x="45237" y="1038316"/>
                </a:lnTo>
                <a:lnTo>
                  <a:pt x="44255" y="1033247"/>
                </a:lnTo>
                <a:lnTo>
                  <a:pt x="43355" y="1028096"/>
                </a:lnTo>
                <a:lnTo>
                  <a:pt x="42537" y="1022699"/>
                </a:lnTo>
                <a:lnTo>
                  <a:pt x="41801" y="1017221"/>
                </a:lnTo>
                <a:lnTo>
                  <a:pt x="41065" y="1011579"/>
                </a:lnTo>
                <a:lnTo>
                  <a:pt x="40492" y="1005692"/>
                </a:lnTo>
                <a:lnTo>
                  <a:pt x="40001" y="999724"/>
                </a:lnTo>
                <a:lnTo>
                  <a:pt x="39510" y="993591"/>
                </a:lnTo>
                <a:lnTo>
                  <a:pt x="573" y="313155"/>
                </a:lnTo>
                <a:lnTo>
                  <a:pt x="409" y="309721"/>
                </a:lnTo>
                <a:lnTo>
                  <a:pt x="246" y="306450"/>
                </a:lnTo>
                <a:lnTo>
                  <a:pt x="82" y="303180"/>
                </a:lnTo>
                <a:lnTo>
                  <a:pt x="0" y="299991"/>
                </a:lnTo>
                <a:lnTo>
                  <a:pt x="0" y="296884"/>
                </a:lnTo>
                <a:lnTo>
                  <a:pt x="82" y="293695"/>
                </a:lnTo>
                <a:lnTo>
                  <a:pt x="164" y="290670"/>
                </a:lnTo>
                <a:lnTo>
                  <a:pt x="327" y="287644"/>
                </a:lnTo>
                <a:lnTo>
                  <a:pt x="491" y="284701"/>
                </a:lnTo>
                <a:lnTo>
                  <a:pt x="736" y="281839"/>
                </a:lnTo>
                <a:lnTo>
                  <a:pt x="1064" y="279059"/>
                </a:lnTo>
                <a:lnTo>
                  <a:pt x="1473" y="276279"/>
                </a:lnTo>
                <a:lnTo>
                  <a:pt x="1882" y="273499"/>
                </a:lnTo>
                <a:lnTo>
                  <a:pt x="2291" y="270801"/>
                </a:lnTo>
                <a:lnTo>
                  <a:pt x="2781" y="268185"/>
                </a:lnTo>
                <a:lnTo>
                  <a:pt x="3354" y="265650"/>
                </a:lnTo>
                <a:lnTo>
                  <a:pt x="3927" y="263115"/>
                </a:lnTo>
                <a:lnTo>
                  <a:pt x="4663" y="260581"/>
                </a:lnTo>
                <a:lnTo>
                  <a:pt x="5317" y="258128"/>
                </a:lnTo>
                <a:lnTo>
                  <a:pt x="6053" y="255757"/>
                </a:lnTo>
                <a:lnTo>
                  <a:pt x="6953" y="253467"/>
                </a:lnTo>
                <a:lnTo>
                  <a:pt x="7771" y="251260"/>
                </a:lnTo>
                <a:lnTo>
                  <a:pt x="8589" y="248970"/>
                </a:lnTo>
                <a:lnTo>
                  <a:pt x="9653" y="246763"/>
                </a:lnTo>
                <a:lnTo>
                  <a:pt x="10553" y="244637"/>
                </a:lnTo>
                <a:lnTo>
                  <a:pt x="11616" y="242511"/>
                </a:lnTo>
                <a:lnTo>
                  <a:pt x="12679" y="240549"/>
                </a:lnTo>
                <a:lnTo>
                  <a:pt x="13825" y="238586"/>
                </a:lnTo>
                <a:lnTo>
                  <a:pt x="14970" y="236624"/>
                </a:lnTo>
                <a:lnTo>
                  <a:pt x="16197" y="234743"/>
                </a:lnTo>
                <a:lnTo>
                  <a:pt x="17506" y="232945"/>
                </a:lnTo>
                <a:lnTo>
                  <a:pt x="18733" y="231146"/>
                </a:lnTo>
                <a:lnTo>
                  <a:pt x="20042" y="229347"/>
                </a:lnTo>
                <a:lnTo>
                  <a:pt x="21432" y="227712"/>
                </a:lnTo>
                <a:lnTo>
                  <a:pt x="22905" y="226076"/>
                </a:lnTo>
                <a:lnTo>
                  <a:pt x="24295" y="224523"/>
                </a:lnTo>
                <a:lnTo>
                  <a:pt x="25849" y="222888"/>
                </a:lnTo>
                <a:lnTo>
                  <a:pt x="27404" y="221334"/>
                </a:lnTo>
                <a:lnTo>
                  <a:pt x="28958" y="219944"/>
                </a:lnTo>
                <a:lnTo>
                  <a:pt x="30594" y="218554"/>
                </a:lnTo>
                <a:lnTo>
                  <a:pt x="32230" y="217164"/>
                </a:lnTo>
                <a:lnTo>
                  <a:pt x="34030" y="215856"/>
                </a:lnTo>
                <a:lnTo>
                  <a:pt x="35666" y="214630"/>
                </a:lnTo>
                <a:lnTo>
                  <a:pt x="37465" y="213321"/>
                </a:lnTo>
                <a:lnTo>
                  <a:pt x="39347" y="212177"/>
                </a:lnTo>
                <a:lnTo>
                  <a:pt x="41146" y="211114"/>
                </a:lnTo>
                <a:lnTo>
                  <a:pt x="43028" y="209969"/>
                </a:lnTo>
                <a:lnTo>
                  <a:pt x="44991" y="208988"/>
                </a:lnTo>
                <a:lnTo>
                  <a:pt x="46954" y="207925"/>
                </a:lnTo>
                <a:lnTo>
                  <a:pt x="48918" y="207026"/>
                </a:lnTo>
                <a:lnTo>
                  <a:pt x="50963" y="206126"/>
                </a:lnTo>
                <a:lnTo>
                  <a:pt x="53008" y="205227"/>
                </a:lnTo>
                <a:lnTo>
                  <a:pt x="55135" y="204409"/>
                </a:lnTo>
                <a:lnTo>
                  <a:pt x="57180" y="203673"/>
                </a:lnTo>
                <a:lnTo>
                  <a:pt x="59388" y="203019"/>
                </a:lnTo>
                <a:lnTo>
                  <a:pt x="61597" y="202283"/>
                </a:lnTo>
                <a:lnTo>
                  <a:pt x="63887" y="201629"/>
                </a:lnTo>
                <a:lnTo>
                  <a:pt x="66096" y="201057"/>
                </a:lnTo>
                <a:lnTo>
                  <a:pt x="70677" y="199994"/>
                </a:lnTo>
                <a:lnTo>
                  <a:pt x="75421" y="199094"/>
                </a:lnTo>
                <a:lnTo>
                  <a:pt x="80329" y="198440"/>
                </a:lnTo>
                <a:lnTo>
                  <a:pt x="1583110" y="21586"/>
                </a:lnTo>
                <a:lnTo>
                  <a:pt x="1609287" y="18397"/>
                </a:lnTo>
                <a:lnTo>
                  <a:pt x="1632764" y="15535"/>
                </a:lnTo>
                <a:lnTo>
                  <a:pt x="1654687" y="12755"/>
                </a:lnTo>
                <a:lnTo>
                  <a:pt x="1675628" y="10221"/>
                </a:lnTo>
                <a:lnTo>
                  <a:pt x="1696569" y="7768"/>
                </a:lnTo>
                <a:lnTo>
                  <a:pt x="1707367" y="6541"/>
                </a:lnTo>
                <a:lnTo>
                  <a:pt x="1718410" y="5397"/>
                </a:lnTo>
                <a:lnTo>
                  <a:pt x="1730026" y="4252"/>
                </a:lnTo>
                <a:lnTo>
                  <a:pt x="1742051" y="3107"/>
                </a:lnTo>
                <a:lnTo>
                  <a:pt x="1754812" y="2044"/>
                </a:lnTo>
                <a:lnTo>
                  <a:pt x="1768228" y="900"/>
                </a:lnTo>
                <a:lnTo>
                  <a:pt x="1773299" y="572"/>
                </a:lnTo>
                <a:lnTo>
                  <a:pt x="1778207" y="245"/>
                </a:lnTo>
                <a:lnTo>
                  <a:pt x="1782952" y="82"/>
                </a:lnTo>
                <a:close/>
              </a:path>
            </a:pathLst>
          </a:custGeom>
          <a:solidFill>
            <a:schemeClr val="bg1">
              <a:alpha val="40000"/>
            </a:schemeClr>
          </a:solid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9" rIns="91437" bIns="45719" numCol="1" spcCol="0" rtlCol="0" fromWordArt="0" anchor="ctr" anchorCtr="0" forceAA="0" compatLnSpc="1">
            <a:noAutofit/>
          </a:bodyPr>
          <a:lstStyle/>
          <a:p>
            <a:pPr algn="ctr"/>
            <a:endParaRPr lang="zh-CN" altLang="en-US" sz="3800" dirty="0">
              <a:solidFill>
                <a:schemeClr val="bg1"/>
              </a:solidFill>
            </a:endParaRPr>
          </a:p>
        </p:txBody>
      </p:sp>
      <p:sp>
        <p:nvSpPr>
          <p:cNvPr id="10" name="矩形 9"/>
          <p:cNvSpPr/>
          <p:nvPr/>
        </p:nvSpPr>
        <p:spPr>
          <a:xfrm>
            <a:off x="6094455" y="2615561"/>
            <a:ext cx="1723549"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点击此处添加内容点击</a:t>
            </a:r>
            <a:endParaRPr lang="zh-CN" altLang="en-US" sz="1200" dirty="0">
              <a:solidFill>
                <a:schemeClr val="bg1"/>
              </a:solidFill>
            </a:endParaRPr>
          </a:p>
        </p:txBody>
      </p:sp>
      <p:sp>
        <p:nvSpPr>
          <p:cNvPr id="11" name="文本框 10"/>
          <p:cNvSpPr txBox="1"/>
          <p:nvPr/>
        </p:nvSpPr>
        <p:spPr>
          <a:xfrm>
            <a:off x="8852600" y="4167260"/>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60%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2" name="文本框 11"/>
          <p:cNvSpPr txBox="1"/>
          <p:nvPr/>
        </p:nvSpPr>
        <p:spPr>
          <a:xfrm>
            <a:off x="2180334" y="4415733"/>
            <a:ext cx="1301959"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22%</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3" name="文本框 12"/>
          <p:cNvSpPr txBox="1"/>
          <p:nvPr/>
        </p:nvSpPr>
        <p:spPr>
          <a:xfrm>
            <a:off x="1374486" y="2444532"/>
            <a:ext cx="1204177"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10%</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4" name="文本框 13"/>
          <p:cNvSpPr txBox="1"/>
          <p:nvPr/>
        </p:nvSpPr>
        <p:spPr>
          <a:xfrm>
            <a:off x="8395089" y="2252382"/>
            <a:ext cx="984565" cy="830997"/>
          </a:xfrm>
          <a:prstGeom prst="rect">
            <a:avLst/>
          </a:prstGeom>
          <a:noFill/>
        </p:spPr>
        <p:txBody>
          <a:bodyPr wrap="none" rtlCol="0">
            <a:spAutoFit/>
          </a:bodyPr>
          <a:lstStyle/>
          <a:p>
            <a:pPr algn="ctr"/>
            <a:r>
              <a:rPr lang="en-US" altLang="zh-CN" sz="4800" dirty="0">
                <a:solidFill>
                  <a:schemeClr val="bg1"/>
                </a:solidFill>
                <a:latin typeface="Segoe UI Light" panose="020B0502040204020203" pitchFamily="34" charset="0"/>
                <a:cs typeface="Segoe UI Light" panose="020B0502040204020203" pitchFamily="34" charset="0"/>
              </a:rPr>
              <a:t>8%</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15" name="矩形 14"/>
          <p:cNvSpPr/>
          <p:nvPr/>
        </p:nvSpPr>
        <p:spPr>
          <a:xfrm>
            <a:off x="1184421" y="353101"/>
            <a:ext cx="6366808" cy="707886"/>
          </a:xfrm>
          <a:prstGeom prst="rect">
            <a:avLst/>
          </a:prstGeom>
        </p:spPr>
        <p:txBody>
          <a:bodyPr wrap="none">
            <a:spAutoFit/>
          </a:bodyPr>
          <a:lstStyle/>
          <a:p>
            <a:pPr marL="288290"/>
            <a:r>
              <a:rPr lang="zh-CN" altLang="en-US" sz="4000" b="1" dirty="0" smtClean="0">
                <a:solidFill>
                  <a:schemeClr val="bg1"/>
                </a:solidFill>
                <a:latin typeface="微软雅黑" panose="020B0503020204020204" pitchFamily="34" charset="-122"/>
                <a:ea typeface="微软雅黑" panose="020B0503020204020204" pitchFamily="34" charset="-122"/>
              </a:rPr>
              <a:t>目前市场占有率现状</a:t>
            </a:r>
            <a:r>
              <a:rPr lang="en-US" altLang="zh-CN" sz="4000" b="1" dirty="0" smtClean="0">
                <a:solidFill>
                  <a:schemeClr val="bg1"/>
                </a:solidFill>
                <a:latin typeface="微软雅黑" panose="020B0503020204020204" pitchFamily="34" charset="-122"/>
                <a:ea typeface="微软雅黑" panose="020B0503020204020204" pitchFamily="34" charset="-122"/>
              </a:rPr>
              <a:t>(2/2</a:t>
            </a:r>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21027" y="0"/>
            <a:ext cx="602974" cy="1729408"/>
            <a:chOff x="947530" y="0"/>
            <a:chExt cx="602974" cy="1729408"/>
          </a:xfrm>
        </p:grpSpPr>
        <p:cxnSp>
          <p:nvCxnSpPr>
            <p:cNvPr id="17" name="直接连接符 16"/>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2 )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20" name="矩形 19"/>
          <p:cNvSpPr/>
          <p:nvPr/>
        </p:nvSpPr>
        <p:spPr>
          <a:xfrm>
            <a:off x="1507095" y="964960"/>
            <a:ext cx="2544094" cy="338554"/>
          </a:xfrm>
          <a:prstGeom prst="rect">
            <a:avLst/>
          </a:prstGeom>
        </p:spPr>
        <p:txBody>
          <a:bodyPr wrap="none">
            <a:spAutoFit/>
          </a:bodyPr>
          <a:lstStyle/>
          <a:p>
            <a:r>
              <a:rPr lang="en-US" altLang="zh-CN" sz="1600" dirty="0">
                <a:solidFill>
                  <a:schemeClr val="bg1"/>
                </a:solidFill>
                <a:latin typeface="Segoe UI Light" panose="020B0502040204020203" pitchFamily="34" charset="0"/>
                <a:cs typeface="Segoe UI Light" panose="020B0502040204020203" pitchFamily="34" charset="0"/>
              </a:rPr>
              <a:t>Current market share status</a:t>
            </a:r>
            <a:endParaRPr lang="zh-CN" altLang="en-US" sz="1600" dirty="0">
              <a:solidFill>
                <a:schemeClr val="bg1"/>
              </a:solidFill>
              <a:latin typeface="Segoe UI Light" panose="020B0502040204020203" pitchFamily="34" charset="0"/>
              <a:cs typeface="Segoe UI Light" panose="020B0502040204020203" pitchFamily="34" charset="0"/>
            </a:endParaRPr>
          </a:p>
        </p:txBody>
      </p:sp>
      <p:sp>
        <p:nvSpPr>
          <p:cNvPr id="24" name="圆角矩形 23"/>
          <p:cNvSpPr/>
          <p:nvPr/>
        </p:nvSpPr>
        <p:spPr>
          <a:xfrm>
            <a:off x="2746974" y="1306334"/>
            <a:ext cx="6978316" cy="987855"/>
          </a:xfrm>
          <a:prstGeom prst="roundRect">
            <a:avLst/>
          </a:prstGeom>
          <a:ln w="28575">
            <a:noFill/>
          </a:ln>
        </p:spPr>
        <p:txBody>
          <a:bodyPr wrap="square" anchor="ctr">
            <a:no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内容点击</a:t>
            </a:r>
            <a:r>
              <a:rPr lang="zh-CN" altLang="en-US" sz="1200" dirty="0">
                <a:solidFill>
                  <a:schemeClr val="bg1"/>
                </a:solidFill>
                <a:latin typeface="微软雅黑" panose="020B0503020204020204" pitchFamily="34" charset="-122"/>
                <a:ea typeface="微软雅黑" panose="020B0503020204020204" pitchFamily="34" charset="-122"/>
              </a:rPr>
              <a:t>此处添加内容点击此处添加内容点击此处添加内容点击。</a:t>
            </a:r>
            <a:endParaRPr lang="zh-CN" altLang="en-US" sz="1200" dirty="0">
              <a:solidFill>
                <a:schemeClr val="bg1"/>
              </a:solidFill>
            </a:endParaRPr>
          </a:p>
        </p:txBody>
      </p:sp>
      <p:sp>
        <p:nvSpPr>
          <p:cNvPr id="25" name="文本框 24"/>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ppt_w</p:attrName>
                                        </p:attrNameLst>
                                      </p:cBhvr>
                                      <p:tavLst>
                                        <p:tav tm="0">
                                          <p:val>
                                            <p:fltVal val="0"/>
                                          </p:val>
                                        </p:tav>
                                        <p:tav tm="100000">
                                          <p:val>
                                            <p:strVal val="#ppt_w"/>
                                          </p:val>
                                        </p:tav>
                                      </p:tavLst>
                                    </p:anim>
                                    <p:anim calcmode="lin" valueType="num">
                                      <p:cBhvr>
                                        <p:cTn id="61" dur="500" fill="hold"/>
                                        <p:tgtEl>
                                          <p:spTgt spid="6"/>
                                        </p:tgtEl>
                                        <p:attrNameLst>
                                          <p:attrName>ppt_h</p:attrName>
                                        </p:attrNameLst>
                                      </p:cBhvr>
                                      <p:tavLst>
                                        <p:tav tm="0">
                                          <p:val>
                                            <p:fltVal val="0"/>
                                          </p:val>
                                        </p:tav>
                                        <p:tav tm="100000">
                                          <p:val>
                                            <p:strVal val="#ppt_h"/>
                                          </p:val>
                                        </p:tav>
                                      </p:tavLst>
                                    </p:anim>
                                    <p:animEffect transition="in" filter="fade">
                                      <p:cBhvr>
                                        <p:cTn id="62" dur="500"/>
                                        <p:tgtEl>
                                          <p:spTgt spid="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p:cTn id="82" dur="500" fill="hold"/>
                                        <p:tgtEl>
                                          <p:spTgt spid="11"/>
                                        </p:tgtEl>
                                        <p:attrNameLst>
                                          <p:attrName>ppt_w</p:attrName>
                                        </p:attrNameLst>
                                      </p:cBhvr>
                                      <p:tavLst>
                                        <p:tav tm="0">
                                          <p:val>
                                            <p:fltVal val="0"/>
                                          </p:val>
                                        </p:tav>
                                        <p:tav tm="100000">
                                          <p:val>
                                            <p:strVal val="#ppt_w"/>
                                          </p:val>
                                        </p:tav>
                                      </p:tavLst>
                                    </p:anim>
                                    <p:anim calcmode="lin" valueType="num">
                                      <p:cBhvr>
                                        <p:cTn id="83" dur="500" fill="hold"/>
                                        <p:tgtEl>
                                          <p:spTgt spid="11"/>
                                        </p:tgtEl>
                                        <p:attrNameLst>
                                          <p:attrName>ppt_h</p:attrName>
                                        </p:attrNameLst>
                                      </p:cBhvr>
                                      <p:tavLst>
                                        <p:tav tm="0">
                                          <p:val>
                                            <p:fltVal val="0"/>
                                          </p:val>
                                        </p:tav>
                                        <p:tav tm="100000">
                                          <p:val>
                                            <p:strVal val="#ppt_h"/>
                                          </p:val>
                                        </p:tav>
                                      </p:tavLst>
                                    </p:anim>
                                    <p:animEffect transition="in" filter="fade">
                                      <p:cBhvr>
                                        <p:cTn id="84" dur="500"/>
                                        <p:tgtEl>
                                          <p:spTgt spid="11"/>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0" nodeType="clickEffect">
                                  <p:stCondLst>
                                    <p:cond delay="2000"/>
                                  </p:stCondLst>
                                  <p:childTnLst>
                                    <p:animEffect transition="out" filter="fade">
                                      <p:cBhvr>
                                        <p:cTn id="88" dur="500"/>
                                        <p:tgtEl>
                                          <p:spTgt spid="25"/>
                                        </p:tgtEl>
                                      </p:cBhvr>
                                    </p:animEffect>
                                    <p:set>
                                      <p:cBhvr>
                                        <p:cTn id="89"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animBg="1"/>
      <p:bldP spid="6" grpId="0"/>
      <p:bldP spid="7" grpId="0" animBg="1"/>
      <p:bldP spid="8" grpId="0"/>
      <p:bldP spid="9" grpId="0" animBg="1"/>
      <p:bldP spid="10" grpId="0"/>
      <p:bldP spid="11" grpId="0"/>
      <p:bldP spid="12" grpId="0"/>
      <p:bldP spid="13" grpId="0"/>
      <p:bldP spid="14"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4421" y="353101"/>
            <a:ext cx="5340886" cy="707886"/>
          </a:xfrm>
          <a:prstGeom prst="rect">
            <a:avLst/>
          </a:prstGeom>
        </p:spPr>
        <p:txBody>
          <a:bodyPr wrap="none">
            <a:spAutoFit/>
          </a:bodyPr>
          <a:lstStyle/>
          <a:p>
            <a:pPr marL="288290"/>
            <a:r>
              <a:rPr lang="zh-CN" altLang="en-US" sz="4000" b="1" dirty="0">
                <a:solidFill>
                  <a:schemeClr val="bg1"/>
                </a:solidFill>
                <a:latin typeface="微软雅黑" panose="020B0503020204020204" pitchFamily="34" charset="-122"/>
                <a:ea typeface="微软雅黑" panose="020B0503020204020204" pitchFamily="34" charset="-122"/>
              </a:rPr>
              <a:t>本季度</a:t>
            </a:r>
            <a:r>
              <a:rPr lang="zh-CN" altLang="en-US" sz="4000" b="1" dirty="0" smtClean="0">
                <a:solidFill>
                  <a:schemeClr val="bg1"/>
                </a:solidFill>
                <a:latin typeface="微软雅黑" panose="020B0503020204020204" pitchFamily="34" charset="-122"/>
                <a:ea typeface="微软雅黑" panose="020B0503020204020204" pitchFamily="34" charset="-122"/>
              </a:rPr>
              <a:t>销售情况</a:t>
            </a:r>
            <a:r>
              <a:rPr lang="en-US" altLang="zh-CN" sz="4000" b="1" dirty="0" smtClean="0">
                <a:solidFill>
                  <a:schemeClr val="bg1"/>
                </a:solidFill>
                <a:latin typeface="微软雅黑" panose="020B0503020204020204" pitchFamily="34" charset="-122"/>
                <a:ea typeface="微软雅黑" panose="020B0503020204020204" pitchFamily="34" charset="-122"/>
              </a:rPr>
              <a:t>(1/3)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21027" y="0"/>
            <a:ext cx="602974" cy="1729408"/>
            <a:chOff x="947530" y="0"/>
            <a:chExt cx="602974" cy="1729408"/>
          </a:xfrm>
        </p:grpSpPr>
        <p:cxnSp>
          <p:nvCxnSpPr>
            <p:cNvPr id="4" name="直接连接符 3"/>
            <p:cNvCxnSpPr/>
            <p:nvPr/>
          </p:nvCxnSpPr>
          <p:spPr>
            <a:xfrm flipH="1">
              <a:off x="1139687" y="0"/>
              <a:ext cx="410817" cy="1325217"/>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47530" y="404191"/>
              <a:ext cx="410817" cy="1325217"/>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1549" y="291546"/>
            <a:ext cx="843501" cy="830997"/>
          </a:xfrm>
          <a:prstGeom prst="rect">
            <a:avLst/>
          </a:prstGeom>
          <a:noFill/>
        </p:spPr>
        <p:txBody>
          <a:bodyPr wrap="none" rtlCol="0">
            <a:spAutoFit/>
          </a:bodyPr>
          <a:lstStyle/>
          <a:p>
            <a:r>
              <a:rPr lang="en-US" altLang="zh-CN" sz="4800" dirty="0" smtClean="0">
                <a:solidFill>
                  <a:schemeClr val="bg1"/>
                </a:solidFill>
                <a:latin typeface="Segoe UI Light" panose="020B0502040204020203" pitchFamily="34" charset="0"/>
                <a:cs typeface="Segoe UI Light" panose="020B0502040204020203" pitchFamily="34" charset="0"/>
              </a:rPr>
              <a:t>3 )</a:t>
            </a:r>
            <a:endParaRPr lang="zh-CN" altLang="en-US" sz="4800" dirty="0">
              <a:solidFill>
                <a:schemeClr val="bg1"/>
              </a:solidFill>
              <a:latin typeface="Segoe UI Light" panose="020B0502040204020203" pitchFamily="34" charset="0"/>
              <a:cs typeface="Segoe UI Light" panose="020B0502040204020203" pitchFamily="34" charset="0"/>
            </a:endParaRPr>
          </a:p>
        </p:txBody>
      </p:sp>
      <p:sp>
        <p:nvSpPr>
          <p:cNvPr id="7" name="矩形 6"/>
          <p:cNvSpPr/>
          <p:nvPr/>
        </p:nvSpPr>
        <p:spPr>
          <a:xfrm>
            <a:off x="1507095" y="964960"/>
            <a:ext cx="2957861" cy="338554"/>
          </a:xfrm>
          <a:prstGeom prst="rect">
            <a:avLst/>
          </a:prstGeom>
        </p:spPr>
        <p:txBody>
          <a:bodyPr wrap="none">
            <a:spAutoFit/>
          </a:bodyPr>
          <a:lstStyle/>
          <a:p>
            <a:r>
              <a:rPr lang="en-US" altLang="zh-CN" sz="1600" dirty="0" smtClean="0">
                <a:solidFill>
                  <a:schemeClr val="bg1"/>
                </a:solidFill>
                <a:latin typeface="Segoe UI Light" panose="020B0502040204020203" pitchFamily="34" charset="0"/>
                <a:cs typeface="Segoe UI Light" panose="020B0502040204020203" pitchFamily="34" charset="0"/>
              </a:rPr>
              <a:t>2018-QS </a:t>
            </a:r>
            <a:r>
              <a:rPr lang="zh-CN" altLang="en-US" sz="1600" dirty="0" smtClean="0">
                <a:solidFill>
                  <a:schemeClr val="bg1"/>
                </a:solidFill>
                <a:latin typeface="Segoe UI Light" panose="020B0502040204020203" pitchFamily="34" charset="0"/>
                <a:cs typeface="Segoe UI Light" panose="020B0502040204020203" pitchFamily="34" charset="0"/>
              </a:rPr>
              <a:t>Sales </a:t>
            </a:r>
            <a:r>
              <a:rPr lang="en-US" altLang="zh-CN" sz="1600" dirty="0" smtClean="0">
                <a:solidFill>
                  <a:schemeClr val="bg1"/>
                </a:solidFill>
                <a:latin typeface="Segoe UI Light" panose="020B0502040204020203" pitchFamily="34" charset="0"/>
                <a:cs typeface="Segoe UI Light" panose="020B0502040204020203" pitchFamily="34" charset="0"/>
              </a:rPr>
              <a:t>G</a:t>
            </a:r>
            <a:r>
              <a:rPr lang="zh-CN" altLang="en-US" sz="1600" dirty="0" smtClean="0">
                <a:solidFill>
                  <a:schemeClr val="bg1"/>
                </a:solidFill>
                <a:latin typeface="Segoe UI Light" panose="020B0502040204020203" pitchFamily="34" charset="0"/>
                <a:cs typeface="Segoe UI Light" panose="020B0502040204020203" pitchFamily="34" charset="0"/>
              </a:rPr>
              <a:t>eneral </a:t>
            </a:r>
            <a:r>
              <a:rPr lang="en-US" altLang="zh-CN" sz="1600" dirty="0" smtClean="0">
                <a:solidFill>
                  <a:schemeClr val="bg1"/>
                </a:solidFill>
                <a:latin typeface="Segoe UI Light" panose="020B0502040204020203" pitchFamily="34" charset="0"/>
                <a:cs typeface="Segoe UI Light" panose="020B0502040204020203" pitchFamily="34" charset="0"/>
              </a:rPr>
              <a:t>S</a:t>
            </a:r>
            <a:r>
              <a:rPr lang="zh-CN" altLang="en-US" sz="1600" dirty="0" smtClean="0">
                <a:solidFill>
                  <a:schemeClr val="bg1"/>
                </a:solidFill>
                <a:latin typeface="Segoe UI Light" panose="020B0502040204020203" pitchFamily="34" charset="0"/>
                <a:cs typeface="Segoe UI Light" panose="020B0502040204020203" pitchFamily="34" charset="0"/>
              </a:rPr>
              <a:t>ituation</a:t>
            </a:r>
            <a:endParaRPr lang="zh-CN" altLang="en-US" sz="1600" dirty="0">
              <a:solidFill>
                <a:schemeClr val="bg1"/>
              </a:solidFill>
              <a:latin typeface="Segoe UI Light" panose="020B0502040204020203" pitchFamily="34" charset="0"/>
              <a:cs typeface="Segoe UI Light" panose="020B0502040204020203" pitchFamily="34" charset="0"/>
            </a:endParaRPr>
          </a:p>
        </p:txBody>
      </p:sp>
      <p:grpSp>
        <p:nvGrpSpPr>
          <p:cNvPr id="8" name="组合 7"/>
          <p:cNvGrpSpPr/>
          <p:nvPr/>
        </p:nvGrpSpPr>
        <p:grpSpPr>
          <a:xfrm>
            <a:off x="3106584" y="2752327"/>
            <a:ext cx="4227394" cy="196528"/>
            <a:chOff x="982639" y="1707107"/>
            <a:chExt cx="4697104" cy="218364"/>
          </a:xfrm>
        </p:grpSpPr>
        <p:sp>
          <p:nvSpPr>
            <p:cNvPr id="9" name="矩形 8"/>
            <p:cNvSpPr/>
            <p:nvPr/>
          </p:nvSpPr>
          <p:spPr>
            <a:xfrm>
              <a:off x="982639" y="1707107"/>
              <a:ext cx="2347415"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0" name="矩形 9"/>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11" name="组合 10"/>
          <p:cNvGrpSpPr/>
          <p:nvPr/>
        </p:nvGrpSpPr>
        <p:grpSpPr>
          <a:xfrm>
            <a:off x="3106584" y="5185996"/>
            <a:ext cx="4227395" cy="196528"/>
            <a:chOff x="982638" y="1707107"/>
            <a:chExt cx="4697105" cy="218364"/>
          </a:xfrm>
        </p:grpSpPr>
        <p:sp>
          <p:nvSpPr>
            <p:cNvPr id="12" name="矩形 11"/>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3" name="矩形 12"/>
            <p:cNvSpPr/>
            <p:nvPr/>
          </p:nvSpPr>
          <p:spPr>
            <a:xfrm>
              <a:off x="982638" y="1707107"/>
              <a:ext cx="255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14" name="组合 13"/>
          <p:cNvGrpSpPr/>
          <p:nvPr/>
        </p:nvGrpSpPr>
        <p:grpSpPr>
          <a:xfrm>
            <a:off x="3106584" y="3360745"/>
            <a:ext cx="4227395" cy="196528"/>
            <a:chOff x="982638" y="1707107"/>
            <a:chExt cx="4697105" cy="218364"/>
          </a:xfrm>
        </p:grpSpPr>
        <p:sp>
          <p:nvSpPr>
            <p:cNvPr id="15" name="矩形 14"/>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6" name="矩形 15"/>
            <p:cNvSpPr/>
            <p:nvPr/>
          </p:nvSpPr>
          <p:spPr>
            <a:xfrm>
              <a:off x="982638" y="1707107"/>
              <a:ext cx="3060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17" name="组合 16"/>
          <p:cNvGrpSpPr/>
          <p:nvPr/>
        </p:nvGrpSpPr>
        <p:grpSpPr>
          <a:xfrm>
            <a:off x="3106585" y="3969162"/>
            <a:ext cx="4233725" cy="196528"/>
            <a:chOff x="982639" y="1707107"/>
            <a:chExt cx="4704139" cy="218364"/>
          </a:xfrm>
        </p:grpSpPr>
        <p:sp>
          <p:nvSpPr>
            <p:cNvPr id="18" name="矩形 17"/>
            <p:cNvSpPr/>
            <p:nvPr/>
          </p:nvSpPr>
          <p:spPr>
            <a:xfrm>
              <a:off x="982639" y="1707107"/>
              <a:ext cx="201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19" name="矩形 18"/>
            <p:cNvSpPr/>
            <p:nvPr/>
          </p:nvSpPr>
          <p:spPr>
            <a:xfrm>
              <a:off x="3004778" y="1707107"/>
              <a:ext cx="2682000"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20" name="组合 19"/>
          <p:cNvGrpSpPr/>
          <p:nvPr/>
        </p:nvGrpSpPr>
        <p:grpSpPr>
          <a:xfrm>
            <a:off x="3106584" y="4577579"/>
            <a:ext cx="4227395" cy="196528"/>
            <a:chOff x="982638" y="1707107"/>
            <a:chExt cx="4697105" cy="218364"/>
          </a:xfrm>
        </p:grpSpPr>
        <p:sp>
          <p:nvSpPr>
            <p:cNvPr id="21" name="矩形 20"/>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22" name="矩形 21"/>
            <p:cNvSpPr/>
            <p:nvPr/>
          </p:nvSpPr>
          <p:spPr>
            <a:xfrm>
              <a:off x="982638" y="1707107"/>
              <a:ext cx="381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grpSp>
        <p:nvGrpSpPr>
          <p:cNvPr id="23" name="组合 22"/>
          <p:cNvGrpSpPr/>
          <p:nvPr/>
        </p:nvGrpSpPr>
        <p:grpSpPr>
          <a:xfrm>
            <a:off x="3106584" y="5794414"/>
            <a:ext cx="4227395" cy="196528"/>
            <a:chOff x="982638" y="1707107"/>
            <a:chExt cx="4697105" cy="218364"/>
          </a:xfrm>
        </p:grpSpPr>
        <p:sp>
          <p:nvSpPr>
            <p:cNvPr id="24" name="矩形 23"/>
            <p:cNvSpPr/>
            <p:nvPr/>
          </p:nvSpPr>
          <p:spPr>
            <a:xfrm>
              <a:off x="3332328" y="1707107"/>
              <a:ext cx="2347415" cy="2183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sp>
          <p:nvSpPr>
            <p:cNvPr id="25" name="矩形 24"/>
            <p:cNvSpPr/>
            <p:nvPr/>
          </p:nvSpPr>
          <p:spPr>
            <a:xfrm>
              <a:off x="982638" y="1707107"/>
              <a:ext cx="2916000" cy="218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5">
                <a:solidFill>
                  <a:schemeClr val="bg1"/>
                </a:solidFill>
              </a:endParaRPr>
            </a:p>
          </p:txBody>
        </p:sp>
      </p:grpSp>
      <p:sp>
        <p:nvSpPr>
          <p:cNvPr id="26" name="文本框 25"/>
          <p:cNvSpPr txBox="1"/>
          <p:nvPr/>
        </p:nvSpPr>
        <p:spPr>
          <a:xfrm>
            <a:off x="2302050" y="2714456"/>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302050" y="3328196"/>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02050" y="394193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302050" y="455567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302050" y="516941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5</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302050" y="5783155"/>
            <a:ext cx="627095"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 </a:t>
            </a:r>
            <a:r>
              <a:rPr lang="en-US" altLang="zh-CN" sz="1200" dirty="0">
                <a:solidFill>
                  <a:schemeClr val="bg1"/>
                </a:solidFill>
                <a:latin typeface="微软雅黑" panose="020B0503020204020204" pitchFamily="34" charset="-122"/>
                <a:ea typeface="微软雅黑" panose="020B0503020204020204" pitchFamily="34" charset="-122"/>
              </a:rPr>
              <a:t>6</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422004" y="2640757"/>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50%</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3" name="矩形 32"/>
          <p:cNvSpPr/>
          <p:nvPr/>
        </p:nvSpPr>
        <p:spPr>
          <a:xfrm>
            <a:off x="8150798" y="2610921"/>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34" name="文本框 33"/>
          <p:cNvSpPr txBox="1"/>
          <p:nvPr/>
        </p:nvSpPr>
        <p:spPr>
          <a:xfrm>
            <a:off x="7422004" y="3254497"/>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65%</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5" name="矩形 34"/>
          <p:cNvSpPr/>
          <p:nvPr/>
        </p:nvSpPr>
        <p:spPr>
          <a:xfrm>
            <a:off x="8150798" y="322466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36" name="文本框 35"/>
          <p:cNvSpPr txBox="1"/>
          <p:nvPr/>
        </p:nvSpPr>
        <p:spPr>
          <a:xfrm>
            <a:off x="7422004" y="3868237"/>
            <a:ext cx="697627"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44%</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7" name="矩形 36"/>
          <p:cNvSpPr/>
          <p:nvPr/>
        </p:nvSpPr>
        <p:spPr>
          <a:xfrm>
            <a:off x="8150798" y="383840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38" name="文本框 37"/>
          <p:cNvSpPr txBox="1"/>
          <p:nvPr/>
        </p:nvSpPr>
        <p:spPr>
          <a:xfrm>
            <a:off x="7422004" y="4481976"/>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82%</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39" name="矩形 38"/>
          <p:cNvSpPr/>
          <p:nvPr/>
        </p:nvSpPr>
        <p:spPr>
          <a:xfrm>
            <a:off x="8150798" y="445214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40" name="文本框 39"/>
          <p:cNvSpPr txBox="1"/>
          <p:nvPr/>
        </p:nvSpPr>
        <p:spPr>
          <a:xfrm>
            <a:off x="7422004" y="5095716"/>
            <a:ext cx="692818"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54%</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41" name="矩形 40"/>
          <p:cNvSpPr/>
          <p:nvPr/>
        </p:nvSpPr>
        <p:spPr>
          <a:xfrm>
            <a:off x="8150798" y="506588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42" name="文本框 41"/>
          <p:cNvSpPr txBox="1"/>
          <p:nvPr/>
        </p:nvSpPr>
        <p:spPr>
          <a:xfrm>
            <a:off x="7422004" y="5709457"/>
            <a:ext cx="688009" cy="424732"/>
          </a:xfrm>
          <a:prstGeom prst="rect">
            <a:avLst/>
          </a:prstGeom>
          <a:noFill/>
        </p:spPr>
        <p:txBody>
          <a:bodyPr wrap="none" rtlCol="0">
            <a:spAutoFit/>
          </a:bodyPr>
          <a:lstStyle/>
          <a:p>
            <a:r>
              <a:rPr lang="en-US" altLang="zh-CN" sz="2160" dirty="0">
                <a:solidFill>
                  <a:schemeClr val="bg1"/>
                </a:solidFill>
                <a:latin typeface="Segoe UI Light" panose="020B0502040204020203" pitchFamily="34" charset="0"/>
                <a:cs typeface="Segoe UI Light" panose="020B0502040204020203" pitchFamily="34" charset="0"/>
              </a:rPr>
              <a:t>62%</a:t>
            </a:r>
            <a:endParaRPr lang="zh-CN" altLang="en-US" sz="2160" dirty="0">
              <a:solidFill>
                <a:schemeClr val="bg1"/>
              </a:solidFill>
              <a:latin typeface="Segoe UI Light" panose="020B0502040204020203" pitchFamily="34" charset="0"/>
              <a:cs typeface="Segoe UI Light" panose="020B0502040204020203" pitchFamily="34" charset="0"/>
            </a:endParaRPr>
          </a:p>
        </p:txBody>
      </p:sp>
      <p:sp>
        <p:nvSpPr>
          <p:cNvPr id="43" name="矩形 42"/>
          <p:cNvSpPr/>
          <p:nvPr/>
        </p:nvSpPr>
        <p:spPr>
          <a:xfrm>
            <a:off x="8150798" y="5679620"/>
            <a:ext cx="1887485" cy="549381"/>
          </a:xfrm>
          <a:prstGeom prst="rect">
            <a:avLst/>
          </a:prstGeom>
        </p:spPr>
        <p:txBody>
          <a:bodyPr wrap="square">
            <a:spAutoFit/>
          </a:bodyPr>
          <a:lstStyle/>
          <a:p>
            <a:r>
              <a:rPr lang="zh-CN" altLang="en-US" sz="990" dirty="0">
                <a:solidFill>
                  <a:schemeClr val="bg1"/>
                </a:solidFill>
                <a:latin typeface="微软雅黑" panose="020B0503020204020204" pitchFamily="34" charset="-122"/>
                <a:ea typeface="微软雅黑" panose="020B0503020204020204" pitchFamily="34" charset="-122"/>
              </a:rPr>
              <a:t>点击此处添加内容点击此处添加内容点击此处添加内容点击此处添加内容点击</a:t>
            </a:r>
            <a:endParaRPr lang="zh-CN" altLang="en-US" sz="990" dirty="0">
              <a:solidFill>
                <a:schemeClr val="bg1"/>
              </a:solidFill>
            </a:endParaRPr>
          </a:p>
        </p:txBody>
      </p:sp>
      <p:sp>
        <p:nvSpPr>
          <p:cNvPr id="44" name="文本框 43"/>
          <p:cNvSpPr txBox="1"/>
          <p:nvPr/>
        </p:nvSpPr>
        <p:spPr>
          <a:xfrm>
            <a:off x="7043280" y="2149439"/>
            <a:ext cx="545342" cy="286873"/>
          </a:xfrm>
          <a:prstGeom prst="rect">
            <a:avLst/>
          </a:prstGeom>
          <a:noFill/>
        </p:spPr>
        <p:txBody>
          <a:bodyPr wrap="none" rtlCol="0">
            <a:spAutoFit/>
          </a:bodyPr>
          <a:lstStyle/>
          <a:p>
            <a:r>
              <a:rPr lang="en-US" altLang="zh-CN" sz="1265" dirty="0">
                <a:solidFill>
                  <a:schemeClr val="bg1"/>
                </a:solidFill>
              </a:rPr>
              <a:t>100%</a:t>
            </a:r>
            <a:endParaRPr lang="zh-CN" altLang="en-US" sz="1265" dirty="0">
              <a:solidFill>
                <a:schemeClr val="bg1"/>
              </a:solidFill>
            </a:endParaRPr>
          </a:p>
        </p:txBody>
      </p:sp>
      <p:cxnSp>
        <p:nvCxnSpPr>
          <p:cNvPr id="45" name="直接连接符 44"/>
          <p:cNvCxnSpPr/>
          <p:nvPr/>
        </p:nvCxnSpPr>
        <p:spPr>
          <a:xfrm>
            <a:off x="7239807" y="2535537"/>
            <a:ext cx="0" cy="3726000"/>
          </a:xfrm>
          <a:prstGeom prst="line">
            <a:avLst/>
          </a:prstGeom>
          <a:ln w="127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215164" y="2547411"/>
            <a:ext cx="0" cy="3726000"/>
          </a:xfrm>
          <a:prstGeom prst="line">
            <a:avLst/>
          </a:prstGeom>
          <a:ln w="127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4957220" y="2149439"/>
            <a:ext cx="463588" cy="286873"/>
          </a:xfrm>
          <a:prstGeom prst="rect">
            <a:avLst/>
          </a:prstGeom>
          <a:noFill/>
        </p:spPr>
        <p:txBody>
          <a:bodyPr wrap="none" rtlCol="0">
            <a:spAutoFit/>
          </a:bodyPr>
          <a:lstStyle/>
          <a:p>
            <a:r>
              <a:rPr lang="en-US" altLang="zh-CN" sz="1265" dirty="0">
                <a:solidFill>
                  <a:schemeClr val="bg1"/>
                </a:solidFill>
              </a:rPr>
              <a:t>50%</a:t>
            </a:r>
            <a:endParaRPr lang="zh-CN" altLang="en-US" sz="1265" dirty="0">
              <a:solidFill>
                <a:schemeClr val="bg1"/>
              </a:solidFill>
            </a:endParaRPr>
          </a:p>
        </p:txBody>
      </p:sp>
      <p:cxnSp>
        <p:nvCxnSpPr>
          <p:cNvPr id="48" name="直接连接符 47"/>
          <p:cNvCxnSpPr/>
          <p:nvPr/>
        </p:nvCxnSpPr>
        <p:spPr>
          <a:xfrm>
            <a:off x="3104538" y="2569111"/>
            <a:ext cx="0" cy="3726000"/>
          </a:xfrm>
          <a:prstGeom prst="line">
            <a:avLst/>
          </a:prstGeom>
          <a:ln w="127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2846593" y="2149439"/>
            <a:ext cx="381836" cy="286873"/>
          </a:xfrm>
          <a:prstGeom prst="rect">
            <a:avLst/>
          </a:prstGeom>
          <a:noFill/>
        </p:spPr>
        <p:txBody>
          <a:bodyPr wrap="none" rtlCol="0">
            <a:spAutoFit/>
          </a:bodyPr>
          <a:lstStyle/>
          <a:p>
            <a:r>
              <a:rPr lang="en-US" altLang="zh-CN" sz="1265" dirty="0">
                <a:solidFill>
                  <a:schemeClr val="bg1"/>
                </a:solidFill>
              </a:rPr>
              <a:t>0%</a:t>
            </a:r>
            <a:endParaRPr lang="zh-CN" altLang="en-US" sz="1265" dirty="0">
              <a:solidFill>
                <a:schemeClr val="bg1"/>
              </a:solidFill>
            </a:endParaRPr>
          </a:p>
        </p:txBody>
      </p:sp>
      <p:sp>
        <p:nvSpPr>
          <p:cNvPr id="50" name="矩形 49"/>
          <p:cNvSpPr/>
          <p:nvPr/>
        </p:nvSpPr>
        <p:spPr>
          <a:xfrm>
            <a:off x="4224222" y="1574835"/>
            <a:ext cx="3743556" cy="338554"/>
          </a:xfrm>
          <a:prstGeom prst="rect">
            <a:avLst/>
          </a:prstGeom>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点击此处添加内容</a:t>
            </a:r>
            <a:endParaRPr lang="zh-CN" altLang="en-US" sz="1600" b="1" dirty="0">
              <a:solidFill>
                <a:schemeClr val="bg1"/>
              </a:solidFill>
              <a:latin typeface="Times New Roman" panose="02020603050405020304" pitchFamily="18" charset="0"/>
              <a:cs typeface="Times New Roman" panose="02020603050405020304" pitchFamily="18" charset="0"/>
            </a:endParaRPr>
          </a:p>
        </p:txBody>
      </p:sp>
      <p:sp>
        <p:nvSpPr>
          <p:cNvPr id="54" name="文本框 53"/>
          <p:cNvSpPr txBox="1"/>
          <p:nvPr/>
        </p:nvSpPr>
        <p:spPr>
          <a:xfrm>
            <a:off x="12479453" y="7170811"/>
            <a:ext cx="308098" cy="677108"/>
          </a:xfrm>
          <a:prstGeom prst="rect">
            <a:avLst/>
          </a:prstGeom>
          <a:noFill/>
        </p:spPr>
        <p:txBody>
          <a:bodyPr wrap="none" rtlCol="0">
            <a:spAutoFit/>
          </a:bodyPr>
          <a:lstStyle/>
          <a:p>
            <a:r>
              <a:rPr lang="en-US" altLang="zh-CN" sz="3800" dirty="0">
                <a:solidFill>
                  <a:schemeClr val="bg1"/>
                </a:solidFill>
              </a:rPr>
              <a:t>.</a:t>
            </a:r>
            <a:endParaRPr lang="zh-CN" altLang="en-US" sz="3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fltVal val="0"/>
                                          </p:val>
                                        </p:tav>
                                        <p:tav tm="100000">
                                          <p:val>
                                            <p:strVal val="#ppt_w"/>
                                          </p:val>
                                        </p:tav>
                                      </p:tavLst>
                                    </p:anim>
                                    <p:anim calcmode="lin" valueType="num">
                                      <p:cBhvr>
                                        <p:cTn id="19" dur="500" fill="hold"/>
                                        <p:tgtEl>
                                          <p:spTgt spid="47"/>
                                        </p:tgtEl>
                                        <p:attrNameLst>
                                          <p:attrName>ppt_h</p:attrName>
                                        </p:attrNameLst>
                                      </p:cBhvr>
                                      <p:tavLst>
                                        <p:tav tm="0">
                                          <p:val>
                                            <p:fltVal val="0"/>
                                          </p:val>
                                        </p:tav>
                                        <p:tav tm="100000">
                                          <p:val>
                                            <p:strVal val="#ppt_h"/>
                                          </p:val>
                                        </p:tav>
                                      </p:tavLst>
                                    </p:anim>
                                    <p:animEffect transition="in" filter="fade">
                                      <p:cBhvr>
                                        <p:cTn id="20" dur="500"/>
                                        <p:tgtEl>
                                          <p:spTgt spid="4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par>
                                <p:cTn id="26" presetID="22" presetClass="entr" presetSubtype="1"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par>
                                <p:cTn id="29" presetID="22" presetClass="entr" presetSubtype="1"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par>
                                <p:cTn id="32" presetID="22" presetClass="entr" presetSubtype="1"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left)">
                                      <p:cBhvr>
                                        <p:cTn id="76" dur="500"/>
                                        <p:tgtEl>
                                          <p:spTgt spid="3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left)">
                                      <p:cBhvr>
                                        <p:cTn id="81" dur="500"/>
                                        <p:tgtEl>
                                          <p:spTgt spid="2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left)">
                                      <p:cBhvr>
                                        <p:cTn id="84" dur="500"/>
                                        <p:tgtEl>
                                          <p:spTgt spid="2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left)">
                                      <p:cBhvr>
                                        <p:cTn id="95" dur="500"/>
                                        <p:tgtEl>
                                          <p:spTgt spid="1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left)">
                                      <p:cBhvr>
                                        <p:cTn id="98" dur="500"/>
                                        <p:tgtEl>
                                          <p:spTgt spid="30"/>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wipe(left)">
                                      <p:cBhvr>
                                        <p:cTn id="101" dur="500"/>
                                        <p:tgtEl>
                                          <p:spTgt spid="40"/>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wipe(left)">
                                      <p:cBhvr>
                                        <p:cTn id="104" dur="500"/>
                                        <p:tgtEl>
                                          <p:spTgt spid="41"/>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wipe(left)">
                                      <p:cBhvr>
                                        <p:cTn id="109" dur="500"/>
                                        <p:tgtEl>
                                          <p:spTgt spid="23"/>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wipe(left)">
                                      <p:cBhvr>
                                        <p:cTn id="112" dur="500"/>
                                        <p:tgtEl>
                                          <p:spTgt spid="3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wipe(left)">
                                      <p:cBhvr>
                                        <p:cTn id="115" dur="500"/>
                                        <p:tgtEl>
                                          <p:spTgt spid="4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wipe(left)">
                                      <p:cBhvr>
                                        <p:cTn id="118" dur="500"/>
                                        <p:tgtEl>
                                          <p:spTgt spid="43"/>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grpId="0" nodeType="clickEffect">
                                  <p:stCondLst>
                                    <p:cond delay="2000"/>
                                  </p:stCondLst>
                                  <p:childTnLst>
                                    <p:animEffect transition="out" filter="fade">
                                      <p:cBhvr>
                                        <p:cTn id="122" dur="500"/>
                                        <p:tgtEl>
                                          <p:spTgt spid="54"/>
                                        </p:tgtEl>
                                      </p:cBhvr>
                                    </p:animEffect>
                                    <p:set>
                                      <p:cBhvr>
                                        <p:cTn id="123"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7" grpId="0"/>
      <p:bldP spid="49" grpId="0"/>
      <p:bldP spid="50" grpId="0"/>
      <p:bldP spid="5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4509</Words>
  <PresentationFormat>宽屏</PresentationFormat>
  <Paragraphs>607</Paragraphs>
  <Slides>44</Slides>
  <Notes>44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44</vt:i4>
      </vt:variant>
    </vt:vector>
  </HeadingPairs>
  <TitlesOfParts>
    <vt:vector size="56" baseType="lpstr">
      <vt:lpstr>Arial Unicode MS</vt:lpstr>
      <vt:lpstr>宋体</vt:lpstr>
      <vt:lpstr>微软雅黑</vt:lpstr>
      <vt:lpstr>微软雅黑 Light</vt:lpstr>
      <vt:lpstr>Arial</vt:lpstr>
      <vt:lpstr>Calibri</vt:lpstr>
      <vt:lpstr>Calibri Light</vt:lpstr>
      <vt:lpstr>Impact</vt:lpstr>
      <vt:lpstr>Segoe UI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2016-10-13T06:29:00Z</dcterms:created>
  <dcterms:modified xsi:type="dcterms:W3CDTF">2018-04-07T00:39:36Z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