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Override PartName="/ppt/charts/colors1.xml" ContentType="application/vnd.ms-office.chartcolorstyl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14" r:id="rId2"/>
    <p:sldId id="256" r:id="rId3"/>
    <p:sldId id="258" r:id="rId4"/>
    <p:sldId id="266" r:id="rId5"/>
    <p:sldId id="281" r:id="rId6"/>
    <p:sldId id="267" r:id="rId7"/>
    <p:sldId id="257" r:id="rId8"/>
    <p:sldId id="310" r:id="rId9"/>
    <p:sldId id="269" r:id="rId10"/>
    <p:sldId id="260" r:id="rId11"/>
    <p:sldId id="273" r:id="rId12"/>
    <p:sldId id="261" r:id="rId13"/>
    <p:sldId id="263" r:id="rId14"/>
    <p:sldId id="276" r:id="rId15"/>
    <p:sldId id="280" r:id="rId16"/>
    <p:sldId id="283" r:id="rId17"/>
    <p:sldId id="284" r:id="rId18"/>
    <p:sldId id="288" r:id="rId19"/>
    <p:sldId id="291" r:id="rId20"/>
    <p:sldId id="301" r:id="rId21"/>
    <p:sldId id="306" r:id="rId2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Sección predeterminada" id="{BA3A9F1E-2878-49E1-A13A-8013E09D4E61}">
          <p14:sldIdLst>
            <p14:sldId id="314"/>
            <p14:sldId id="256"/>
            <p14:sldId id="258"/>
            <p14:sldId id="266"/>
            <p14:sldId id="281"/>
            <p14:sldId id="267"/>
            <p14:sldId id="257"/>
            <p14:sldId id="310"/>
            <p14:sldId id="269"/>
            <p14:sldId id="260"/>
            <p14:sldId id="273"/>
            <p14:sldId id="261"/>
            <p14:sldId id="263"/>
            <p14:sldId id="276"/>
            <p14:sldId id="280"/>
            <p14:sldId id="283"/>
            <p14:sldId id="284"/>
            <p14:sldId id="288"/>
            <p14:sldId id="291"/>
            <p14:sldId id="301"/>
            <p14:sldId id="306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3A5D"/>
    <a:srgbClr val="C00000"/>
    <a:srgbClr val="E6E6E6"/>
    <a:srgbClr val="F03F30"/>
    <a:srgbClr val="4D6783"/>
    <a:srgbClr val="7E8A8A"/>
    <a:srgbClr val="FFFFFF"/>
    <a:srgbClr val="F7F8F9"/>
    <a:srgbClr val="A2A8AB"/>
    <a:srgbClr val="C0D8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757" autoAdjust="0"/>
    <p:restoredTop sz="92280" autoAdjust="0"/>
  </p:normalViewPr>
  <p:slideViewPr>
    <p:cSldViewPr snapToGrid="0">
      <p:cViewPr varScale="1">
        <p:scale>
          <a:sx n="65" d="100"/>
          <a:sy n="65" d="100"/>
        </p:scale>
        <p:origin x="-75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rgbClr val="183A5D"/>
            </a:solidFill>
            <a:ln>
              <a:noFill/>
            </a:ln>
            <a:effectLst/>
          </c:spPr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219"/>
        <c:overlap val="-27"/>
        <c:axId val="399210368"/>
        <c:axId val="428476288"/>
      </c:barChart>
      <c:catAx>
        <c:axId val="3992103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28476288"/>
        <c:crosses val="autoZero"/>
        <c:auto val="1"/>
        <c:lblAlgn val="ctr"/>
        <c:lblOffset val="100"/>
      </c:catAx>
      <c:valAx>
        <c:axId val="4284762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99210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BF4AF-254F-4E75-BC9E-84B8CCF35CCB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F0095-DD2F-406C-8173-B34357FA6F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6421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8673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5197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8756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0380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5701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988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F0095-DD2F-406C-8173-B34357FA6F5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627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ED09-10E1-49B2-B256-335C2B24A76D}" type="datetimeFigureOut">
              <a:rPr lang="es-MX" smtClean="0"/>
              <a:pPr/>
              <a:t>18/03/2018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2ED09-10E1-49B2-B256-335C2B24A76D}" type="datetimeFigureOut">
              <a:rPr lang="es-MX" smtClean="0"/>
              <a:pPr/>
              <a:t>18/03/2018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72440-50FB-40C5-8B46-0DF42B05E507}" type="slidenum">
              <a:rPr lang="es-MX" smtClean="0"/>
              <a:pPr/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/>
          <p:cNvSpPr/>
          <p:nvPr/>
        </p:nvSpPr>
        <p:spPr>
          <a:xfrm>
            <a:off x="0" y="9728"/>
            <a:ext cx="12205825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25251" y="1481275"/>
            <a:ext cx="3894334" cy="3894335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01624" y="4520306"/>
            <a:ext cx="1941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汇报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endParaRPr kumimoji="1"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91479" y="1248061"/>
            <a:ext cx="4361878" cy="436187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5848" y="2584856"/>
            <a:ext cx="3613697" cy="52333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REPORT</a:t>
            </a:r>
          </a:p>
        </p:txBody>
      </p:sp>
      <p:sp>
        <p:nvSpPr>
          <p:cNvPr id="20" name="矩形 19"/>
          <p:cNvSpPr/>
          <p:nvPr/>
        </p:nvSpPr>
        <p:spPr>
          <a:xfrm>
            <a:off x="5184886" y="3915638"/>
            <a:ext cx="1958326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2165"/>
            <a:r>
              <a:rPr kumimoji="1" lang="en-US" altLang="zh-CN" sz="1100" dirty="0">
                <a:solidFill>
                  <a:prstClr val="white"/>
                </a:solidFill>
                <a:cs typeface="+mn-ea"/>
                <a:sym typeface="+mn-lt"/>
              </a:rPr>
              <a:t>POWERPOINT  TEMPLATE</a:t>
            </a:r>
            <a:endParaRPr kumimoji="1"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812165"/>
            <a:endParaRPr kumimoji="1"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91217" y="2115080"/>
            <a:ext cx="315229" cy="315229"/>
          </a:xfrm>
          <a:prstGeom prst="ellipse">
            <a:avLst/>
          </a:prstGeom>
          <a:solidFill>
            <a:srgbClr val="183A5D"/>
          </a:solidFill>
          <a:ln w="15875">
            <a:solidFill>
              <a:schemeClr val="bg1">
                <a:lumMod val="75000"/>
                <a:alpha val="48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921242" y="4304608"/>
            <a:ext cx="315229" cy="315229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>
                <a:lumMod val="75000"/>
                <a:alpha val="48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0941" y="3097033"/>
            <a:ext cx="2441491" cy="76938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宣讲汇报</a:t>
            </a:r>
            <a:endParaRPr kumimoji="1" lang="en-US" altLang="zh-CN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adroTexto 27"/>
          <p:cNvSpPr txBox="1"/>
          <p:nvPr/>
        </p:nvSpPr>
        <p:spPr>
          <a:xfrm>
            <a:off x="831314" y="5775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核心团队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Rectángulo 30"/>
          <p:cNvSpPr/>
          <p:nvPr/>
        </p:nvSpPr>
        <p:spPr>
          <a:xfrm>
            <a:off x="831313" y="1109728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69149" y="2033997"/>
            <a:ext cx="9886391" cy="4235504"/>
            <a:chOff x="1269149" y="2033997"/>
            <a:chExt cx="9886391" cy="4235504"/>
          </a:xfrm>
        </p:grpSpPr>
        <p:sp>
          <p:nvSpPr>
            <p:cNvPr id="72" name="Elipse 28"/>
            <p:cNvSpPr/>
            <p:nvPr/>
          </p:nvSpPr>
          <p:spPr>
            <a:xfrm>
              <a:off x="1885494" y="2380920"/>
              <a:ext cx="1625970" cy="162597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11000" r="-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3" name="Elipse 29"/>
            <p:cNvSpPr/>
            <p:nvPr/>
          </p:nvSpPr>
          <p:spPr>
            <a:xfrm>
              <a:off x="5313732" y="2380920"/>
              <a:ext cx="1625970" cy="162597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11000" r="-9000" b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4" name="Elipse 37"/>
            <p:cNvSpPr/>
            <p:nvPr/>
          </p:nvSpPr>
          <p:spPr>
            <a:xfrm>
              <a:off x="8723271" y="2398746"/>
              <a:ext cx="1625970" cy="162597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11000" r="-5000" b="-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5" name="Elipse 4"/>
            <p:cNvSpPr/>
            <p:nvPr/>
          </p:nvSpPr>
          <p:spPr>
            <a:xfrm>
              <a:off x="1869750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6" name="Elipse 5"/>
            <p:cNvSpPr/>
            <p:nvPr/>
          </p:nvSpPr>
          <p:spPr>
            <a:xfrm>
              <a:off x="1507800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7" name="Elipse 6"/>
            <p:cNvSpPr/>
            <p:nvPr/>
          </p:nvSpPr>
          <p:spPr>
            <a:xfrm>
              <a:off x="3289345" y="2183222"/>
              <a:ext cx="412750" cy="412750"/>
            </a:xfrm>
            <a:prstGeom prst="ellipse">
              <a:avLst/>
            </a:prstGeom>
            <a:solidFill>
              <a:srgbClr val="183A5D"/>
            </a:solidFill>
            <a:ln w="381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78" name="Rectángulo redondeado 8"/>
            <p:cNvSpPr/>
            <p:nvPr/>
          </p:nvSpPr>
          <p:spPr>
            <a:xfrm>
              <a:off x="1918188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altLang="zh-CN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  <a:endParaRPr lang="es-MX" altLang="zh-CN" dirty="0">
                <a:solidFill>
                  <a:schemeClr val="bg1"/>
                </a:solidFill>
                <a:latin typeface="+mj-ea"/>
                <a:cs typeface="+mn-ea"/>
                <a:sym typeface="+mn-lt"/>
              </a:endParaRPr>
            </a:p>
          </p:txBody>
        </p:sp>
        <p:sp>
          <p:nvSpPr>
            <p:cNvPr id="79" name="Elipse 11"/>
            <p:cNvSpPr/>
            <p:nvPr/>
          </p:nvSpPr>
          <p:spPr>
            <a:xfrm>
              <a:off x="5297989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FFFFF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0" name="Elipse 12"/>
            <p:cNvSpPr/>
            <p:nvPr/>
          </p:nvSpPr>
          <p:spPr>
            <a:xfrm>
              <a:off x="4936039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FFFFF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1" name="Elipse 13"/>
            <p:cNvSpPr/>
            <p:nvPr/>
          </p:nvSpPr>
          <p:spPr>
            <a:xfrm>
              <a:off x="6717584" y="2183222"/>
              <a:ext cx="412750" cy="412750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>
                  <a:alpha val="24000"/>
                </a:schemeClr>
              </a:solidFill>
            </a:ln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2" name="Elipse 18"/>
            <p:cNvSpPr/>
            <p:nvPr/>
          </p:nvSpPr>
          <p:spPr>
            <a:xfrm>
              <a:off x="8723271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3" name="Elipse 19"/>
            <p:cNvSpPr/>
            <p:nvPr/>
          </p:nvSpPr>
          <p:spPr>
            <a:xfrm>
              <a:off x="8361321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4" name="Elipse 20"/>
            <p:cNvSpPr/>
            <p:nvPr/>
          </p:nvSpPr>
          <p:spPr>
            <a:xfrm>
              <a:off x="10142866" y="2183222"/>
              <a:ext cx="412750" cy="412750"/>
            </a:xfrm>
            <a:prstGeom prst="ellipse">
              <a:avLst/>
            </a:prstGeom>
            <a:solidFill>
              <a:srgbClr val="183A5D"/>
            </a:solidFill>
            <a:ln w="38100">
              <a:solidFill>
                <a:schemeClr val="bg1"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87" name="Rectángulo redondeado 8"/>
            <p:cNvSpPr/>
            <p:nvPr/>
          </p:nvSpPr>
          <p:spPr>
            <a:xfrm>
              <a:off x="5303455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altLang="zh-CN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</a:p>
          </p:txBody>
        </p:sp>
        <p:sp>
          <p:nvSpPr>
            <p:cNvPr id="88" name="Rectángulo redondeado 8"/>
            <p:cNvSpPr/>
            <p:nvPr/>
          </p:nvSpPr>
          <p:spPr>
            <a:xfrm>
              <a:off x="8848709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altLang="zh-CN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269149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。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4767440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。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8332965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22" name="Freeform 184"/>
            <p:cNvSpPr>
              <a:spLocks noEditPoints="1" noChangeArrowheads="1"/>
            </p:cNvSpPr>
            <p:nvPr/>
          </p:nvSpPr>
          <p:spPr bwMode="auto">
            <a:xfrm>
              <a:off x="10234637" y="2270863"/>
              <a:ext cx="246638" cy="246617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8"/>
            <p:cNvSpPr>
              <a:spLocks noEditPoints="1" noChangeArrowheads="1"/>
            </p:cNvSpPr>
            <p:nvPr/>
          </p:nvSpPr>
          <p:spPr bwMode="auto">
            <a:xfrm>
              <a:off x="6815826" y="2299361"/>
              <a:ext cx="227064" cy="201599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83"/>
            <p:cNvSpPr>
              <a:spLocks noEditPoints="1" noChangeArrowheads="1"/>
            </p:cNvSpPr>
            <p:nvPr/>
          </p:nvSpPr>
          <p:spPr bwMode="auto">
            <a:xfrm>
              <a:off x="3386103" y="2280968"/>
              <a:ext cx="219234" cy="217258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adroTexto 27"/>
          <p:cNvSpPr txBox="1"/>
          <p:nvPr/>
        </p:nvSpPr>
        <p:spPr>
          <a:xfrm>
            <a:off x="839788" y="58084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核心团队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Rectángulo 30"/>
          <p:cNvSpPr/>
          <p:nvPr/>
        </p:nvSpPr>
        <p:spPr>
          <a:xfrm>
            <a:off x="839787" y="1112988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269149" y="2033997"/>
            <a:ext cx="9886391" cy="4235504"/>
            <a:chOff x="1269149" y="2033997"/>
            <a:chExt cx="9886391" cy="4235504"/>
          </a:xfrm>
        </p:grpSpPr>
        <p:sp>
          <p:nvSpPr>
            <p:cNvPr id="43" name="Elipse 28"/>
            <p:cNvSpPr/>
            <p:nvPr/>
          </p:nvSpPr>
          <p:spPr>
            <a:xfrm>
              <a:off x="1885494" y="2380920"/>
              <a:ext cx="1625970" cy="162597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11000" r="-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45" name="Elipse 29"/>
            <p:cNvSpPr/>
            <p:nvPr/>
          </p:nvSpPr>
          <p:spPr>
            <a:xfrm>
              <a:off x="5313732" y="2380920"/>
              <a:ext cx="1625970" cy="1625970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11000" r="-9000" b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46" name="Elipse 37"/>
            <p:cNvSpPr/>
            <p:nvPr/>
          </p:nvSpPr>
          <p:spPr>
            <a:xfrm>
              <a:off x="8723271" y="2398746"/>
              <a:ext cx="1625970" cy="162597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11000" r="-5000" b="-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47" name="Elipse 4"/>
            <p:cNvSpPr/>
            <p:nvPr/>
          </p:nvSpPr>
          <p:spPr>
            <a:xfrm>
              <a:off x="1869750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48" name="Elipse 5"/>
            <p:cNvSpPr/>
            <p:nvPr/>
          </p:nvSpPr>
          <p:spPr>
            <a:xfrm>
              <a:off x="1507800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49" name="Elipse 6"/>
            <p:cNvSpPr/>
            <p:nvPr/>
          </p:nvSpPr>
          <p:spPr>
            <a:xfrm>
              <a:off x="3289345" y="2183222"/>
              <a:ext cx="412750" cy="412750"/>
            </a:xfrm>
            <a:prstGeom prst="ellipse">
              <a:avLst/>
            </a:prstGeom>
            <a:solidFill>
              <a:srgbClr val="183A5D"/>
            </a:solidFill>
            <a:ln w="381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51" name="Rectángulo redondeado 8"/>
            <p:cNvSpPr/>
            <p:nvPr/>
          </p:nvSpPr>
          <p:spPr>
            <a:xfrm>
              <a:off x="1918188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altLang="zh-CN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</a:p>
          </p:txBody>
        </p:sp>
        <p:sp>
          <p:nvSpPr>
            <p:cNvPr id="52" name="Elipse 11"/>
            <p:cNvSpPr/>
            <p:nvPr/>
          </p:nvSpPr>
          <p:spPr>
            <a:xfrm>
              <a:off x="5297989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FFFFF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56" name="Elipse 12"/>
            <p:cNvSpPr/>
            <p:nvPr/>
          </p:nvSpPr>
          <p:spPr>
            <a:xfrm>
              <a:off x="4936039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FFFFF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57" name="Elipse 13"/>
            <p:cNvSpPr/>
            <p:nvPr/>
          </p:nvSpPr>
          <p:spPr>
            <a:xfrm>
              <a:off x="6717584" y="2183222"/>
              <a:ext cx="412750" cy="412750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>
                  <a:alpha val="24000"/>
                </a:schemeClr>
              </a:solidFill>
            </a:ln>
            <a:effectLst>
              <a:outerShdw blurRad="50800" dist="50800" dir="5400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58" name="Elipse 18"/>
            <p:cNvSpPr/>
            <p:nvPr/>
          </p:nvSpPr>
          <p:spPr>
            <a:xfrm>
              <a:off x="8723271" y="2389597"/>
              <a:ext cx="1625970" cy="162597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60" name="Elipse 19"/>
            <p:cNvSpPr/>
            <p:nvPr/>
          </p:nvSpPr>
          <p:spPr>
            <a:xfrm>
              <a:off x="8361321" y="2033997"/>
              <a:ext cx="2345680" cy="2345680"/>
            </a:xfrm>
            <a:prstGeom prst="ellipse">
              <a:avLst/>
            </a:prstGeom>
            <a:noFill/>
            <a:ln w="508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61" name="Elipse 20"/>
            <p:cNvSpPr/>
            <p:nvPr/>
          </p:nvSpPr>
          <p:spPr>
            <a:xfrm>
              <a:off x="10142866" y="2183222"/>
              <a:ext cx="412750" cy="412750"/>
            </a:xfrm>
            <a:prstGeom prst="ellipse">
              <a:avLst/>
            </a:prstGeom>
            <a:solidFill>
              <a:srgbClr val="183A5D"/>
            </a:solidFill>
            <a:ln w="38100">
              <a:solidFill>
                <a:schemeClr val="bg1"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62" name="Rectángulo redondeado 8"/>
            <p:cNvSpPr/>
            <p:nvPr/>
          </p:nvSpPr>
          <p:spPr>
            <a:xfrm>
              <a:off x="5303455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altLang="zh-CN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</a:p>
          </p:txBody>
        </p:sp>
        <p:sp>
          <p:nvSpPr>
            <p:cNvPr id="63" name="Rectángulo redondeado 8"/>
            <p:cNvSpPr/>
            <p:nvPr/>
          </p:nvSpPr>
          <p:spPr>
            <a:xfrm>
              <a:off x="8848709" y="4101245"/>
              <a:ext cx="1521947" cy="473742"/>
            </a:xfrm>
            <a:prstGeom prst="roundRect">
              <a:avLst/>
            </a:prstGeom>
            <a:solidFill>
              <a:srgbClr val="183A5D"/>
            </a:solidFill>
            <a:ln w="50800">
              <a:solidFill>
                <a:srgbClr val="7E8A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altLang="zh-CN" dirty="0">
                  <a:solidFill>
                    <a:schemeClr val="bg1"/>
                  </a:solidFill>
                  <a:latin typeface="+mj-ea"/>
                  <a:cs typeface="+mn-ea"/>
                  <a:sym typeface="+mn-lt"/>
                </a:rPr>
                <a:t>Anne Gece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269149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。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4767440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  <a:sym typeface="微软雅黑" panose="020B0503020204020204" pitchFamily="2" charset="-122"/>
                </a:rPr>
                <a:t>。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8332965" y="4922602"/>
              <a:ext cx="2822575" cy="13468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91431" tIns="45716" rIns="91431" bIns="45716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微软雅黑" panose="020B0503020204020204" pitchFamily="2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67" name="Freeform 184"/>
            <p:cNvSpPr>
              <a:spLocks noEditPoints="1" noChangeArrowheads="1"/>
            </p:cNvSpPr>
            <p:nvPr/>
          </p:nvSpPr>
          <p:spPr bwMode="auto">
            <a:xfrm>
              <a:off x="10234637" y="2270863"/>
              <a:ext cx="246638" cy="246617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68"/>
            <p:cNvSpPr>
              <a:spLocks noEditPoints="1" noChangeArrowheads="1"/>
            </p:cNvSpPr>
            <p:nvPr/>
          </p:nvSpPr>
          <p:spPr bwMode="auto">
            <a:xfrm>
              <a:off x="6815826" y="2299361"/>
              <a:ext cx="227064" cy="201599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83"/>
            <p:cNvSpPr>
              <a:spLocks noEditPoints="1" noChangeArrowheads="1"/>
            </p:cNvSpPr>
            <p:nvPr/>
          </p:nvSpPr>
          <p:spPr bwMode="auto">
            <a:xfrm>
              <a:off x="3386103" y="2280968"/>
              <a:ext cx="219234" cy="217258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ipse 2"/>
          <p:cNvSpPr/>
          <p:nvPr/>
        </p:nvSpPr>
        <p:spPr>
          <a:xfrm>
            <a:off x="1010392" y="2358499"/>
            <a:ext cx="1396644" cy="1349029"/>
          </a:xfrm>
          <a:prstGeom prst="ellipse">
            <a:avLst/>
          </a:prstGeom>
          <a:blipFill>
            <a:blip r:embed="rId2" cstate="print"/>
            <a:stretch>
              <a:fillRect l="-11000" r="-9000"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1" name="Elipse 40"/>
          <p:cNvSpPr/>
          <p:nvPr/>
        </p:nvSpPr>
        <p:spPr>
          <a:xfrm>
            <a:off x="5330617" y="2355846"/>
            <a:ext cx="1396644" cy="1349029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11000" r="-5000" b="-11000"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2" name="Elipse 41"/>
          <p:cNvSpPr/>
          <p:nvPr/>
        </p:nvSpPr>
        <p:spPr>
          <a:xfrm>
            <a:off x="9657723" y="2355846"/>
            <a:ext cx="1396644" cy="1349029"/>
          </a:xfrm>
          <a:prstGeom prst="ellipse">
            <a:avLst/>
          </a:prstGeom>
          <a:blipFill dpi="0" rotWithShape="1">
            <a:blip r:embed="rId4"/>
            <a:srcRect/>
            <a:stretch>
              <a:fillRect l="-4000" t="-2000" r="4000" b="-9000"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8220041" y="4643067"/>
            <a:ext cx="1396644" cy="1349029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l="-11000" r="-5000" b="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4" name="Elipse 43"/>
          <p:cNvSpPr/>
          <p:nvPr/>
        </p:nvSpPr>
        <p:spPr>
          <a:xfrm>
            <a:off x="2451634" y="4633339"/>
            <a:ext cx="1396644" cy="1349029"/>
          </a:xfrm>
          <a:prstGeom prst="ellipse">
            <a:avLst/>
          </a:prstGeom>
          <a:blipFill>
            <a:blip r:embed="rId6" cstate="print"/>
            <a:stretch>
              <a:fillRect l="-11000" r="-9000" b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cxnSp>
        <p:nvCxnSpPr>
          <p:cNvPr id="39" name="Conector recto 38"/>
          <p:cNvCxnSpPr/>
          <p:nvPr/>
        </p:nvCxnSpPr>
        <p:spPr>
          <a:xfrm flipV="1">
            <a:off x="7466021" y="3371722"/>
            <a:ext cx="0" cy="765543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/>
          <p:cNvCxnSpPr/>
          <p:nvPr/>
        </p:nvCxnSpPr>
        <p:spPr>
          <a:xfrm flipH="1" flipV="1">
            <a:off x="4581986" y="4207246"/>
            <a:ext cx="1744" cy="651592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/>
          <p:cNvCxnSpPr>
            <a:stCxn id="29" idx="0"/>
            <a:endCxn id="8" idx="4"/>
          </p:cNvCxnSpPr>
          <p:nvPr/>
        </p:nvCxnSpPr>
        <p:spPr>
          <a:xfrm flipH="1" flipV="1">
            <a:off x="3151634" y="4207246"/>
            <a:ext cx="1847" cy="430796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>
            <a:stCxn id="30" idx="0"/>
            <a:endCxn id="12" idx="4"/>
          </p:cNvCxnSpPr>
          <p:nvPr/>
        </p:nvCxnSpPr>
        <p:spPr>
          <a:xfrm flipV="1">
            <a:off x="8918363" y="4207246"/>
            <a:ext cx="1848" cy="417566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/>
          <p:cNvCxnSpPr>
            <a:stCxn id="7" idx="0"/>
            <a:endCxn id="32" idx="4"/>
          </p:cNvCxnSpPr>
          <p:nvPr/>
        </p:nvCxnSpPr>
        <p:spPr>
          <a:xfrm flipH="1" flipV="1">
            <a:off x="1708714" y="3708179"/>
            <a:ext cx="776" cy="376853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58"/>
          <p:cNvCxnSpPr>
            <a:stCxn id="17" idx="0"/>
            <a:endCxn id="31" idx="4"/>
          </p:cNvCxnSpPr>
          <p:nvPr/>
        </p:nvCxnSpPr>
        <p:spPr>
          <a:xfrm flipH="1" flipV="1">
            <a:off x="10362217" y="3707528"/>
            <a:ext cx="138" cy="377504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50"/>
          <p:cNvCxnSpPr>
            <a:stCxn id="10" idx="0"/>
          </p:cNvCxnSpPr>
          <p:nvPr/>
        </p:nvCxnSpPr>
        <p:spPr>
          <a:xfrm flipV="1">
            <a:off x="6035922" y="3727625"/>
            <a:ext cx="6767" cy="357407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>
            <a:off x="963819" y="4146139"/>
            <a:ext cx="10074260" cy="0"/>
          </a:xfrm>
          <a:prstGeom prst="line">
            <a:avLst/>
          </a:prstGeom>
          <a:ln>
            <a:solidFill>
              <a:srgbClr val="949D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ipse 6"/>
          <p:cNvSpPr/>
          <p:nvPr/>
        </p:nvSpPr>
        <p:spPr>
          <a:xfrm>
            <a:off x="1648382" y="4085032"/>
            <a:ext cx="122214" cy="1222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8" name="Elipse 7"/>
          <p:cNvSpPr/>
          <p:nvPr/>
        </p:nvSpPr>
        <p:spPr>
          <a:xfrm>
            <a:off x="3090526" y="4085032"/>
            <a:ext cx="122214" cy="12221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9" name="Elipse 8"/>
          <p:cNvSpPr/>
          <p:nvPr/>
        </p:nvSpPr>
        <p:spPr>
          <a:xfrm>
            <a:off x="4532671" y="4085032"/>
            <a:ext cx="122214" cy="1222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5974815" y="4085032"/>
            <a:ext cx="122214" cy="12221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7416959" y="4085032"/>
            <a:ext cx="122214" cy="1222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8859103" y="4085032"/>
            <a:ext cx="122214" cy="12221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7" name="Elipse 16"/>
          <p:cNvSpPr/>
          <p:nvPr/>
        </p:nvSpPr>
        <p:spPr>
          <a:xfrm>
            <a:off x="10301248" y="4085032"/>
            <a:ext cx="122214" cy="12221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5339128" y="2368546"/>
            <a:ext cx="1396644" cy="1338982"/>
          </a:xfrm>
          <a:prstGeom prst="ellipse">
            <a:avLst/>
          </a:prstGeom>
          <a:noFill/>
          <a:ln w="762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9" name="Elipse 28"/>
          <p:cNvSpPr/>
          <p:nvPr/>
        </p:nvSpPr>
        <p:spPr>
          <a:xfrm>
            <a:off x="2455159" y="4638042"/>
            <a:ext cx="1396644" cy="1338982"/>
          </a:xfrm>
          <a:prstGeom prst="ellipse">
            <a:avLst/>
          </a:prstGeom>
          <a:noFill/>
          <a:ln w="762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0" name="Elipse 29"/>
          <p:cNvSpPr/>
          <p:nvPr/>
        </p:nvSpPr>
        <p:spPr>
          <a:xfrm>
            <a:off x="8220041" y="4624812"/>
            <a:ext cx="1396644" cy="1338982"/>
          </a:xfrm>
          <a:prstGeom prst="ellipse">
            <a:avLst/>
          </a:prstGeom>
          <a:noFill/>
          <a:ln w="762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1" name="Elipse 30"/>
          <p:cNvSpPr/>
          <p:nvPr/>
        </p:nvSpPr>
        <p:spPr>
          <a:xfrm>
            <a:off x="9663895" y="2368546"/>
            <a:ext cx="1396644" cy="1338982"/>
          </a:xfrm>
          <a:prstGeom prst="ellipse">
            <a:avLst/>
          </a:prstGeom>
          <a:noFill/>
          <a:ln w="762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2" name="Elipse 31"/>
          <p:cNvSpPr/>
          <p:nvPr/>
        </p:nvSpPr>
        <p:spPr>
          <a:xfrm>
            <a:off x="1010392" y="2369197"/>
            <a:ext cx="1396644" cy="1338982"/>
          </a:xfrm>
          <a:prstGeom prst="ellipse">
            <a:avLst/>
          </a:prstGeom>
          <a:noFill/>
          <a:ln w="762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90" name="CuadroTexto 89"/>
          <p:cNvSpPr txBox="1"/>
          <p:nvPr/>
        </p:nvSpPr>
        <p:spPr>
          <a:xfrm>
            <a:off x="4277870" y="541528"/>
            <a:ext cx="3313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cs typeface="+mn-ea"/>
                <a:sym typeface="+mn-lt"/>
              </a:rPr>
              <a:t>Secundary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团队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1" name="Rectángulo 90"/>
          <p:cNvSpPr/>
          <p:nvPr/>
        </p:nvSpPr>
        <p:spPr>
          <a:xfrm>
            <a:off x="3748125" y="1073950"/>
            <a:ext cx="49498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7" name="矩形 36"/>
          <p:cNvSpPr/>
          <p:nvPr/>
        </p:nvSpPr>
        <p:spPr>
          <a:xfrm>
            <a:off x="957739" y="1575132"/>
            <a:ext cx="1817005" cy="60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36349" y="1585830"/>
            <a:ext cx="1817005" cy="60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514959" y="1585830"/>
            <a:ext cx="1817005" cy="60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407036" y="6136468"/>
            <a:ext cx="1817005" cy="60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13818" y="6168863"/>
            <a:ext cx="1817005" cy="6093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2" charset="-122"/>
            </a:endParaRPr>
          </a:p>
        </p:txBody>
      </p:sp>
      <p:sp>
        <p:nvSpPr>
          <p:cNvPr id="55" name="Elipse 13"/>
          <p:cNvSpPr/>
          <p:nvPr/>
        </p:nvSpPr>
        <p:spPr>
          <a:xfrm>
            <a:off x="7271691" y="2897866"/>
            <a:ext cx="412750" cy="412750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>
                <a:alpha val="24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57" name="Freeform 168"/>
          <p:cNvSpPr>
            <a:spLocks noEditPoints="1" noChangeArrowheads="1"/>
          </p:cNvSpPr>
          <p:nvPr/>
        </p:nvSpPr>
        <p:spPr bwMode="auto">
          <a:xfrm>
            <a:off x="7364534" y="3003442"/>
            <a:ext cx="227064" cy="201599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79165" y="5013202"/>
            <a:ext cx="412750" cy="412750"/>
            <a:chOff x="3289345" y="2116547"/>
            <a:chExt cx="412750" cy="412750"/>
          </a:xfrm>
        </p:grpSpPr>
        <p:sp>
          <p:nvSpPr>
            <p:cNvPr id="54" name="Elipse 6"/>
            <p:cNvSpPr/>
            <p:nvPr/>
          </p:nvSpPr>
          <p:spPr>
            <a:xfrm>
              <a:off x="3289345" y="2116547"/>
              <a:ext cx="412750" cy="412750"/>
            </a:xfrm>
            <a:prstGeom prst="ellipse">
              <a:avLst/>
            </a:prstGeom>
            <a:solidFill>
              <a:srgbClr val="183A5D"/>
            </a:solidFill>
            <a:ln w="38100">
              <a:solidFill>
                <a:srgbClr val="F7F8F9">
                  <a:alpha val="2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  <p:sp>
          <p:nvSpPr>
            <p:cNvPr id="58" name="Freeform 183"/>
            <p:cNvSpPr>
              <a:spLocks noEditPoints="1" noChangeArrowheads="1"/>
            </p:cNvSpPr>
            <p:nvPr/>
          </p:nvSpPr>
          <p:spPr bwMode="auto">
            <a:xfrm>
              <a:off x="3395418" y="2217153"/>
              <a:ext cx="219234" cy="217258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839789" y="5786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专业工作人员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39788" y="1110834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5031884" y="1981536"/>
            <a:ext cx="6499716" cy="4485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①含义：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是利用现代信息技术手段，适应与发展起来的一种新型的组织机构。组织的大部分职能从组织外“购买”，即管理当局将其经营的主要职能都外包出去。</a:t>
            </a:r>
          </a:p>
          <a:p>
            <a:pPr>
              <a:lnSpc>
                <a:spcPct val="150000"/>
              </a:lnSpc>
            </a:pPr>
            <a:endParaRPr lang="zh-CN" altLang="en-US" sz="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②优点：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a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、核心团队集中尽力做最擅长事；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b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、降低管理成本；提高管理效益；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C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、简化了机构和管理层次，组织结构可以进一步扁平化，效率也更高。</a:t>
            </a:r>
          </a:p>
          <a:p>
            <a:pPr>
              <a:lnSpc>
                <a:spcPct val="150000"/>
              </a:lnSpc>
            </a:pPr>
            <a:endParaRPr lang="zh-CN" altLang="en-US" sz="5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③缺点：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对外部资源依赖性较强，风险大。</a:t>
            </a:r>
          </a:p>
          <a:p>
            <a:pPr>
              <a:lnSpc>
                <a:spcPct val="150000"/>
              </a:lnSpc>
            </a:pPr>
            <a:endParaRPr lang="zh-CN" altLang="en-US" sz="5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④适应：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较适合于初期创业团队。它们需要相当大的灵活性以对时尚的变化做出迅速反应。网络组织也适合于那些制造活动需要低廉劳动力的公司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。</a:t>
            </a: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1882161" y="2722407"/>
            <a:ext cx="2110064" cy="2110064"/>
          </a:xfrm>
          <a:prstGeom prst="ellipse">
            <a:avLst/>
          </a:prstGeom>
          <a:blipFill>
            <a:blip r:embed="rId3"/>
            <a:stretch>
              <a:fillRect l="-11000" r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5" name="Elipse 4"/>
          <p:cNvSpPr/>
          <p:nvPr/>
        </p:nvSpPr>
        <p:spPr>
          <a:xfrm>
            <a:off x="1874175" y="2722407"/>
            <a:ext cx="2110064" cy="2110064"/>
          </a:xfrm>
          <a:prstGeom prst="ellipse">
            <a:avLst/>
          </a:prstGeom>
          <a:noFill/>
          <a:ln w="50800">
            <a:solidFill>
              <a:schemeClr val="bg1">
                <a:lumMod val="75000"/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1404463" y="2260936"/>
            <a:ext cx="3044050" cy="3044050"/>
          </a:xfrm>
          <a:prstGeom prst="ellipse">
            <a:avLst/>
          </a:prstGeom>
          <a:noFill/>
          <a:ln w="50800">
            <a:solidFill>
              <a:schemeClr val="bg1">
                <a:lumMod val="75000"/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7" name="Elipse 6"/>
          <p:cNvSpPr/>
          <p:nvPr/>
        </p:nvSpPr>
        <p:spPr>
          <a:xfrm>
            <a:off x="3716420" y="2454589"/>
            <a:ext cx="535636" cy="535636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>
                <a:lumMod val="75000"/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3" name="Rectángulo redondeado 12"/>
          <p:cNvSpPr/>
          <p:nvPr/>
        </p:nvSpPr>
        <p:spPr>
          <a:xfrm>
            <a:off x="1937034" y="4943658"/>
            <a:ext cx="1975070" cy="614787"/>
          </a:xfrm>
          <a:prstGeom prst="roundRect">
            <a:avLst/>
          </a:prstGeom>
          <a:solidFill>
            <a:srgbClr val="183A5D"/>
          </a:solidFill>
          <a:ln w="50800">
            <a:solidFill>
              <a:schemeClr val="bg1">
                <a:lumMod val="75000"/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altLang="zh-CN" dirty="0">
                <a:solidFill>
                  <a:schemeClr val="bg1"/>
                </a:solidFill>
                <a:latin typeface="+mj-ea"/>
                <a:cs typeface="+mn-ea"/>
                <a:sym typeface="+mn-lt"/>
              </a:rPr>
              <a:t>Anne Gece</a:t>
            </a:r>
          </a:p>
        </p:txBody>
      </p:sp>
      <p:sp>
        <p:nvSpPr>
          <p:cNvPr id="20" name="Freeform 168"/>
          <p:cNvSpPr>
            <a:spLocks noEditPoints="1" noChangeArrowheads="1"/>
          </p:cNvSpPr>
          <p:nvPr/>
        </p:nvSpPr>
        <p:spPr bwMode="auto">
          <a:xfrm>
            <a:off x="3858024" y="2603559"/>
            <a:ext cx="294667" cy="261620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181600" y="0"/>
            <a:ext cx="70104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895584" y="59531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信息图表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839788" y="1110834"/>
            <a:ext cx="4862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graphicFrame>
        <p:nvGraphicFramePr>
          <p:cNvPr id="11" name="Gráfico 10"/>
          <p:cNvGraphicFramePr/>
          <p:nvPr/>
        </p:nvGraphicFramePr>
        <p:xfrm>
          <a:off x="839788" y="2157454"/>
          <a:ext cx="3900886" cy="4346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839788" y="1094346"/>
            <a:ext cx="5255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839788" y="587715"/>
            <a:ext cx="4724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cs typeface="+mn-ea"/>
                <a:sym typeface="+mn-lt"/>
              </a:rPr>
              <a:t>Sistemal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信息图表元素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517057" y="2437769"/>
            <a:ext cx="2510972" cy="218723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4793281" y="2437769"/>
            <a:ext cx="2510972" cy="21872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8069505" y="2437769"/>
            <a:ext cx="2510972" cy="2187239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2" name="Triángulo isósceles 11"/>
          <p:cNvSpPr/>
          <p:nvPr/>
        </p:nvSpPr>
        <p:spPr>
          <a:xfrm rot="5400000">
            <a:off x="3908966" y="3531330"/>
            <a:ext cx="561975" cy="3238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0" name="Triángulo isósceles 29"/>
          <p:cNvSpPr/>
          <p:nvPr/>
        </p:nvSpPr>
        <p:spPr>
          <a:xfrm rot="5400000">
            <a:off x="7185190" y="3531331"/>
            <a:ext cx="561975" cy="32385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1" name="Triángulo isósceles 30"/>
          <p:cNvSpPr/>
          <p:nvPr/>
        </p:nvSpPr>
        <p:spPr>
          <a:xfrm rot="10800000">
            <a:off x="9338241" y="4625008"/>
            <a:ext cx="561975" cy="323850"/>
          </a:xfrm>
          <a:prstGeom prst="triangl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0" y="5393635"/>
            <a:ext cx="12192000" cy="1464365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32" name="Triángulo isósceles 31"/>
          <p:cNvSpPr/>
          <p:nvPr/>
        </p:nvSpPr>
        <p:spPr>
          <a:xfrm>
            <a:off x="2404665" y="5069785"/>
            <a:ext cx="561975" cy="323850"/>
          </a:xfrm>
          <a:prstGeom prst="triangl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9" name="TextBox 13"/>
          <p:cNvSpPr>
            <a:spLocks noChangeArrowheads="1"/>
          </p:cNvSpPr>
          <p:nvPr/>
        </p:nvSpPr>
        <p:spPr bwMode="auto">
          <a:xfrm>
            <a:off x="8142124" y="2666138"/>
            <a:ext cx="2392233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这里还可以添加你另外的注解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还可以添加你另外的注解；</a:t>
            </a:r>
          </a:p>
        </p:txBody>
      </p:sp>
      <p:sp>
        <p:nvSpPr>
          <p:cNvPr id="20" name="TextBox 13"/>
          <p:cNvSpPr>
            <a:spLocks noChangeArrowheads="1"/>
          </p:cNvSpPr>
          <p:nvPr/>
        </p:nvSpPr>
        <p:spPr bwMode="auto">
          <a:xfrm>
            <a:off x="4875709" y="2666138"/>
            <a:ext cx="2392233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这里还可以添加你另外的注解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还可以添加你另外的注解；</a:t>
            </a:r>
          </a:p>
        </p:txBody>
      </p:sp>
      <p:sp>
        <p:nvSpPr>
          <p:cNvPr id="21" name="TextBox 13"/>
          <p:cNvSpPr>
            <a:spLocks noChangeArrowheads="1"/>
          </p:cNvSpPr>
          <p:nvPr/>
        </p:nvSpPr>
        <p:spPr bwMode="auto">
          <a:xfrm>
            <a:off x="1576426" y="2666138"/>
            <a:ext cx="2392233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这里还可以添加你另外的注解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；这里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还可以添加你另外的注解；</a:t>
            </a:r>
          </a:p>
        </p:txBody>
      </p:sp>
      <p:sp>
        <p:nvSpPr>
          <p:cNvPr id="22" name="文本框 44"/>
          <p:cNvSpPr>
            <a:spLocks noChangeArrowheads="1"/>
          </p:cNvSpPr>
          <p:nvPr/>
        </p:nvSpPr>
        <p:spPr bwMode="auto">
          <a:xfrm>
            <a:off x="644434" y="5642630"/>
            <a:ext cx="11138263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2" charset="-122"/>
                <a:sym typeface="Arial" panose="020B0604020202020204" pitchFamily="34" charset="0"/>
              </a:rPr>
              <a:t>单一产品的上市，会伴随着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2" charset="-122"/>
                <a:sym typeface="Arial" panose="020B0604020202020204" pitchFamily="34" charset="0"/>
              </a:rPr>
              <a:t>模仿者的蜂涌而至。我们必须保持产品的创新性，和领先性，并将它赋予内涵，让我们的品牌拥有它在精神上的可识别性，才能在这个时代立于不败！这才是我们真正努力的目标，而不是单一容易被模仿的产品。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Elipse 33"/>
          <p:cNvSpPr/>
          <p:nvPr/>
        </p:nvSpPr>
        <p:spPr>
          <a:xfrm>
            <a:off x="6835434" y="2281608"/>
            <a:ext cx="583074" cy="5830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5" name="Elipse 34"/>
          <p:cNvSpPr/>
          <p:nvPr/>
        </p:nvSpPr>
        <p:spPr>
          <a:xfrm>
            <a:off x="5121763" y="2271183"/>
            <a:ext cx="583074" cy="58307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11219631" y="4367803"/>
            <a:ext cx="583074" cy="5830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17124" y="2290336"/>
            <a:ext cx="2505308" cy="250530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7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5416274" y="2829133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 flipV="1">
            <a:off x="5798516" y="3564939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/>
          <p:cNvCxnSpPr/>
          <p:nvPr/>
        </p:nvCxnSpPr>
        <p:spPr>
          <a:xfrm flipV="1">
            <a:off x="7113824" y="2828736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/>
          <p:cNvCxnSpPr/>
          <p:nvPr/>
        </p:nvCxnSpPr>
        <p:spPr>
          <a:xfrm flipV="1">
            <a:off x="9357470" y="4950877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/>
          <p:cNvCxnSpPr/>
          <p:nvPr/>
        </p:nvCxnSpPr>
        <p:spPr>
          <a:xfrm flipV="1">
            <a:off x="11517741" y="4953901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ipse 18"/>
          <p:cNvSpPr/>
          <p:nvPr/>
        </p:nvSpPr>
        <p:spPr>
          <a:xfrm>
            <a:off x="4640209" y="4295977"/>
            <a:ext cx="2353350" cy="235335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7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3" name="Elipse 22"/>
          <p:cNvSpPr/>
          <p:nvPr/>
        </p:nvSpPr>
        <p:spPr>
          <a:xfrm>
            <a:off x="8201027" y="2597527"/>
            <a:ext cx="2353350" cy="235335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7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985220" y="1107646"/>
            <a:ext cx="5255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934420" y="57561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信息</a:t>
            </a: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" name="Conector angular 2"/>
          <p:cNvCxnSpPr>
            <a:stCxn id="4" idx="6"/>
          </p:cNvCxnSpPr>
          <p:nvPr/>
        </p:nvCxnSpPr>
        <p:spPr>
          <a:xfrm>
            <a:off x="3322432" y="3542990"/>
            <a:ext cx="8869568" cy="2092405"/>
          </a:xfrm>
          <a:prstGeom prst="bentConnector3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184"/>
          <p:cNvSpPr>
            <a:spLocks noEditPoints="1" noChangeArrowheads="1"/>
          </p:cNvSpPr>
          <p:nvPr/>
        </p:nvSpPr>
        <p:spPr bwMode="auto">
          <a:xfrm>
            <a:off x="11335489" y="4483676"/>
            <a:ext cx="351357" cy="351327"/>
          </a:xfrm>
          <a:custGeom>
            <a:avLst/>
            <a:gdLst>
              <a:gd name="T0" fmla="*/ 38 w 77"/>
              <a:gd name="T1" fmla="*/ 0 h 77"/>
              <a:gd name="T2" fmla="*/ 0 w 77"/>
              <a:gd name="T3" fmla="*/ 39 h 77"/>
              <a:gd name="T4" fmla="*/ 38 w 77"/>
              <a:gd name="T5" fmla="*/ 77 h 77"/>
              <a:gd name="T6" fmla="*/ 77 w 77"/>
              <a:gd name="T7" fmla="*/ 39 h 77"/>
              <a:gd name="T8" fmla="*/ 38 w 77"/>
              <a:gd name="T9" fmla="*/ 0 h 77"/>
              <a:gd name="T10" fmla="*/ 24 w 77"/>
              <a:gd name="T11" fmla="*/ 39 h 77"/>
              <a:gd name="T12" fmla="*/ 38 w 77"/>
              <a:gd name="T13" fmla="*/ 24 h 77"/>
              <a:gd name="T14" fmla="*/ 53 w 77"/>
              <a:gd name="T15" fmla="*/ 39 h 77"/>
              <a:gd name="T16" fmla="*/ 38 w 77"/>
              <a:gd name="T17" fmla="*/ 53 h 77"/>
              <a:gd name="T18" fmla="*/ 24 w 77"/>
              <a:gd name="T19" fmla="*/ 39 h 77"/>
              <a:gd name="T20" fmla="*/ 70 w 77"/>
              <a:gd name="T21" fmla="*/ 52 h 77"/>
              <a:gd name="T22" fmla="*/ 70 w 77"/>
              <a:gd name="T23" fmla="*/ 52 h 77"/>
              <a:gd name="T24" fmla="*/ 56 w 77"/>
              <a:gd name="T25" fmla="*/ 46 h 77"/>
              <a:gd name="T26" fmla="*/ 58 w 77"/>
              <a:gd name="T27" fmla="*/ 39 h 77"/>
              <a:gd name="T28" fmla="*/ 56 w 77"/>
              <a:gd name="T29" fmla="*/ 31 h 77"/>
              <a:gd name="T30" fmla="*/ 66 w 77"/>
              <a:gd name="T31" fmla="*/ 27 h 77"/>
              <a:gd name="T32" fmla="*/ 70 w 77"/>
              <a:gd name="T33" fmla="*/ 26 h 77"/>
              <a:gd name="T34" fmla="*/ 72 w 77"/>
              <a:gd name="T35" fmla="*/ 39 h 77"/>
              <a:gd name="T36" fmla="*/ 70 w 77"/>
              <a:gd name="T37" fmla="*/ 52 h 77"/>
              <a:gd name="T38" fmla="*/ 51 w 77"/>
              <a:gd name="T39" fmla="*/ 7 h 77"/>
              <a:gd name="T40" fmla="*/ 51 w 77"/>
              <a:gd name="T41" fmla="*/ 7 h 77"/>
              <a:gd name="T42" fmla="*/ 51 w 77"/>
              <a:gd name="T43" fmla="*/ 7 h 77"/>
              <a:gd name="T44" fmla="*/ 46 w 77"/>
              <a:gd name="T45" fmla="*/ 21 h 77"/>
              <a:gd name="T46" fmla="*/ 38 w 77"/>
              <a:gd name="T47" fmla="*/ 19 h 77"/>
              <a:gd name="T48" fmla="*/ 31 w 77"/>
              <a:gd name="T49" fmla="*/ 21 h 77"/>
              <a:gd name="T50" fmla="*/ 28 w 77"/>
              <a:gd name="T51" fmla="*/ 14 h 77"/>
              <a:gd name="T52" fmla="*/ 25 w 77"/>
              <a:gd name="T53" fmla="*/ 7 h 77"/>
              <a:gd name="T54" fmla="*/ 38 w 77"/>
              <a:gd name="T55" fmla="*/ 5 h 77"/>
              <a:gd name="T56" fmla="*/ 51 w 77"/>
              <a:gd name="T57" fmla="*/ 7 h 77"/>
              <a:gd name="T58" fmla="*/ 7 w 77"/>
              <a:gd name="T59" fmla="*/ 26 h 77"/>
              <a:gd name="T60" fmla="*/ 14 w 77"/>
              <a:gd name="T61" fmla="*/ 29 h 77"/>
              <a:gd name="T62" fmla="*/ 20 w 77"/>
              <a:gd name="T63" fmla="*/ 31 h 77"/>
              <a:gd name="T64" fmla="*/ 19 w 77"/>
              <a:gd name="T65" fmla="*/ 39 h 77"/>
              <a:gd name="T66" fmla="*/ 20 w 77"/>
              <a:gd name="T67" fmla="*/ 46 h 77"/>
              <a:gd name="T68" fmla="*/ 7 w 77"/>
              <a:gd name="T69" fmla="*/ 52 h 77"/>
              <a:gd name="T70" fmla="*/ 4 w 77"/>
              <a:gd name="T71" fmla="*/ 39 h 77"/>
              <a:gd name="T72" fmla="*/ 7 w 77"/>
              <a:gd name="T73" fmla="*/ 26 h 77"/>
              <a:gd name="T74" fmla="*/ 25 w 77"/>
              <a:gd name="T75" fmla="*/ 70 h 77"/>
              <a:gd name="T76" fmla="*/ 27 w 77"/>
              <a:gd name="T77" fmla="*/ 66 h 77"/>
              <a:gd name="T78" fmla="*/ 31 w 77"/>
              <a:gd name="T79" fmla="*/ 57 h 77"/>
              <a:gd name="T80" fmla="*/ 38 w 77"/>
              <a:gd name="T81" fmla="*/ 58 h 77"/>
              <a:gd name="T82" fmla="*/ 46 w 77"/>
              <a:gd name="T83" fmla="*/ 57 h 77"/>
              <a:gd name="T84" fmla="*/ 51 w 77"/>
              <a:gd name="T85" fmla="*/ 70 h 77"/>
              <a:gd name="T86" fmla="*/ 51 w 77"/>
              <a:gd name="T87" fmla="*/ 70 h 77"/>
              <a:gd name="T88" fmla="*/ 51 w 77"/>
              <a:gd name="T89" fmla="*/ 70 h 77"/>
              <a:gd name="T90" fmla="*/ 38 w 77"/>
              <a:gd name="T91" fmla="*/ 73 h 77"/>
              <a:gd name="T92" fmla="*/ 25 w 77"/>
              <a:gd name="T93" fmla="*/ 7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" h="77">
                <a:moveTo>
                  <a:pt x="38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7"/>
                  <a:pt x="38" y="77"/>
                </a:cubicBezTo>
                <a:cubicBezTo>
                  <a:pt x="60" y="77"/>
                  <a:pt x="77" y="60"/>
                  <a:pt x="77" y="39"/>
                </a:cubicBezTo>
                <a:cubicBezTo>
                  <a:pt x="77" y="17"/>
                  <a:pt x="60" y="0"/>
                  <a:pt x="38" y="0"/>
                </a:cubicBezTo>
                <a:close/>
                <a:moveTo>
                  <a:pt x="24" y="39"/>
                </a:moveTo>
                <a:cubicBezTo>
                  <a:pt x="24" y="31"/>
                  <a:pt x="30" y="24"/>
                  <a:pt x="38" y="24"/>
                </a:cubicBezTo>
                <a:cubicBezTo>
                  <a:pt x="46" y="24"/>
                  <a:pt x="53" y="31"/>
                  <a:pt x="53" y="39"/>
                </a:cubicBezTo>
                <a:cubicBezTo>
                  <a:pt x="53" y="47"/>
                  <a:pt x="46" y="53"/>
                  <a:pt x="38" y="53"/>
                </a:cubicBezTo>
                <a:cubicBezTo>
                  <a:pt x="30" y="53"/>
                  <a:pt x="24" y="47"/>
                  <a:pt x="24" y="39"/>
                </a:cubicBezTo>
                <a:close/>
                <a:moveTo>
                  <a:pt x="70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4"/>
                  <a:pt x="58" y="41"/>
                  <a:pt x="58" y="39"/>
                </a:cubicBezTo>
                <a:cubicBezTo>
                  <a:pt x="58" y="36"/>
                  <a:pt x="57" y="34"/>
                  <a:pt x="56" y="31"/>
                </a:cubicBezTo>
                <a:cubicBezTo>
                  <a:pt x="66" y="27"/>
                  <a:pt x="66" y="27"/>
                  <a:pt x="66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30"/>
                  <a:pt x="72" y="34"/>
                  <a:pt x="72" y="39"/>
                </a:cubicBezTo>
                <a:cubicBezTo>
                  <a:pt x="72" y="43"/>
                  <a:pt x="71" y="48"/>
                  <a:pt x="70" y="52"/>
                </a:cubicBezTo>
                <a:close/>
                <a:moveTo>
                  <a:pt x="51" y="7"/>
                </a:move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46" y="21"/>
                  <a:pt x="46" y="21"/>
                  <a:pt x="46" y="21"/>
                </a:cubicBezTo>
                <a:cubicBezTo>
                  <a:pt x="43" y="20"/>
                  <a:pt x="41" y="19"/>
                  <a:pt x="38" y="19"/>
                </a:cubicBezTo>
                <a:cubicBezTo>
                  <a:pt x="36" y="19"/>
                  <a:pt x="33" y="20"/>
                  <a:pt x="31" y="21"/>
                </a:cubicBezTo>
                <a:cubicBezTo>
                  <a:pt x="28" y="14"/>
                  <a:pt x="28" y="14"/>
                  <a:pt x="28" y="14"/>
                </a:cubicBezTo>
                <a:cubicBezTo>
                  <a:pt x="25" y="7"/>
                  <a:pt x="25" y="7"/>
                  <a:pt x="25" y="7"/>
                </a:cubicBezTo>
                <a:cubicBezTo>
                  <a:pt x="29" y="6"/>
                  <a:pt x="34" y="5"/>
                  <a:pt x="38" y="5"/>
                </a:cubicBezTo>
                <a:cubicBezTo>
                  <a:pt x="43" y="5"/>
                  <a:pt x="47" y="6"/>
                  <a:pt x="51" y="7"/>
                </a:cubicBezTo>
                <a:close/>
                <a:moveTo>
                  <a:pt x="7" y="26"/>
                </a:moveTo>
                <a:cubicBezTo>
                  <a:pt x="14" y="29"/>
                  <a:pt x="14" y="29"/>
                  <a:pt x="14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4"/>
                  <a:pt x="19" y="36"/>
                  <a:pt x="19" y="39"/>
                </a:cubicBezTo>
                <a:cubicBezTo>
                  <a:pt x="19" y="41"/>
                  <a:pt x="19" y="44"/>
                  <a:pt x="20" y="46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48"/>
                  <a:pt x="4" y="43"/>
                  <a:pt x="4" y="39"/>
                </a:cubicBezTo>
                <a:cubicBezTo>
                  <a:pt x="4" y="34"/>
                  <a:pt x="5" y="30"/>
                  <a:pt x="7" y="26"/>
                </a:cubicBezTo>
                <a:close/>
                <a:moveTo>
                  <a:pt x="25" y="70"/>
                </a:moveTo>
                <a:cubicBezTo>
                  <a:pt x="27" y="66"/>
                  <a:pt x="27" y="66"/>
                  <a:pt x="27" y="66"/>
                </a:cubicBezTo>
                <a:cubicBezTo>
                  <a:pt x="31" y="57"/>
                  <a:pt x="31" y="57"/>
                  <a:pt x="31" y="57"/>
                </a:cubicBezTo>
                <a:cubicBezTo>
                  <a:pt x="33" y="58"/>
                  <a:pt x="36" y="58"/>
                  <a:pt x="38" y="58"/>
                </a:cubicBezTo>
                <a:cubicBezTo>
                  <a:pt x="41" y="58"/>
                  <a:pt x="43" y="58"/>
                  <a:pt x="46" y="57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7" y="72"/>
                  <a:pt x="43" y="73"/>
                  <a:pt x="38" y="73"/>
                </a:cubicBezTo>
                <a:cubicBezTo>
                  <a:pt x="34" y="73"/>
                  <a:pt x="29" y="72"/>
                  <a:pt x="2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Freeform 168"/>
          <p:cNvSpPr>
            <a:spLocks noEditPoints="1" noChangeArrowheads="1"/>
          </p:cNvSpPr>
          <p:nvPr/>
        </p:nvSpPr>
        <p:spPr bwMode="auto">
          <a:xfrm>
            <a:off x="6960397" y="2429547"/>
            <a:ext cx="323472" cy="287195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Freeform 183"/>
          <p:cNvSpPr>
            <a:spLocks noEditPoints="1" noChangeArrowheads="1"/>
          </p:cNvSpPr>
          <p:nvPr/>
        </p:nvSpPr>
        <p:spPr bwMode="auto">
          <a:xfrm>
            <a:off x="5257141" y="2400558"/>
            <a:ext cx="312318" cy="309503"/>
          </a:xfrm>
          <a:custGeom>
            <a:avLst/>
            <a:gdLst>
              <a:gd name="T0" fmla="*/ 34 w 68"/>
              <a:gd name="T1" fmla="*/ 0 h 68"/>
              <a:gd name="T2" fmla="*/ 0 w 68"/>
              <a:gd name="T3" fmla="*/ 34 h 68"/>
              <a:gd name="T4" fmla="*/ 34 w 68"/>
              <a:gd name="T5" fmla="*/ 68 h 68"/>
              <a:gd name="T6" fmla="*/ 68 w 68"/>
              <a:gd name="T7" fmla="*/ 34 h 68"/>
              <a:gd name="T8" fmla="*/ 34 w 68"/>
              <a:gd name="T9" fmla="*/ 0 h 68"/>
              <a:gd name="T10" fmla="*/ 34 w 68"/>
              <a:gd name="T11" fmla="*/ 61 h 68"/>
              <a:gd name="T12" fmla="*/ 7 w 68"/>
              <a:gd name="T13" fmla="*/ 34 h 68"/>
              <a:gd name="T14" fmla="*/ 34 w 68"/>
              <a:gd name="T15" fmla="*/ 6 h 68"/>
              <a:gd name="T16" fmla="*/ 62 w 68"/>
              <a:gd name="T17" fmla="*/ 34 h 68"/>
              <a:gd name="T18" fmla="*/ 34 w 68"/>
              <a:gd name="T19" fmla="*/ 61 h 68"/>
              <a:gd name="T20" fmla="*/ 21 w 68"/>
              <a:gd name="T21" fmla="*/ 21 h 68"/>
              <a:gd name="T22" fmla="*/ 47 w 68"/>
              <a:gd name="T23" fmla="*/ 21 h 68"/>
              <a:gd name="T24" fmla="*/ 47 w 68"/>
              <a:gd name="T25" fmla="*/ 46 h 68"/>
              <a:gd name="T26" fmla="*/ 21 w 68"/>
              <a:gd name="T27" fmla="*/ 46 h 68"/>
              <a:gd name="T28" fmla="*/ 21 w 68"/>
              <a:gd name="T29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68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8"/>
                  <a:pt x="34" y="68"/>
                </a:cubicBezTo>
                <a:cubicBezTo>
                  <a:pt x="53" y="68"/>
                  <a:pt x="68" y="52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  <a:moveTo>
                  <a:pt x="34" y="61"/>
                </a:moveTo>
                <a:cubicBezTo>
                  <a:pt x="19" y="61"/>
                  <a:pt x="7" y="49"/>
                  <a:pt x="7" y="34"/>
                </a:cubicBezTo>
                <a:cubicBezTo>
                  <a:pt x="7" y="18"/>
                  <a:pt x="19" y="6"/>
                  <a:pt x="34" y="6"/>
                </a:cubicBezTo>
                <a:cubicBezTo>
                  <a:pt x="49" y="6"/>
                  <a:pt x="62" y="18"/>
                  <a:pt x="62" y="34"/>
                </a:cubicBezTo>
                <a:cubicBezTo>
                  <a:pt x="62" y="49"/>
                  <a:pt x="49" y="61"/>
                  <a:pt x="34" y="61"/>
                </a:cubicBezTo>
                <a:close/>
                <a:moveTo>
                  <a:pt x="21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46"/>
                  <a:pt x="47" y="46"/>
                  <a:pt x="47" y="46"/>
                </a:cubicBezTo>
                <a:cubicBezTo>
                  <a:pt x="21" y="46"/>
                  <a:pt x="21" y="46"/>
                  <a:pt x="21" y="46"/>
                </a:cubicBezTo>
                <a:lnTo>
                  <a:pt x="21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lipse 36"/>
          <p:cNvSpPr/>
          <p:nvPr/>
        </p:nvSpPr>
        <p:spPr>
          <a:xfrm>
            <a:off x="6239533" y="2258671"/>
            <a:ext cx="583074" cy="5830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8" name="Elipse 37"/>
          <p:cNvSpPr/>
          <p:nvPr/>
        </p:nvSpPr>
        <p:spPr>
          <a:xfrm>
            <a:off x="8501834" y="2257908"/>
            <a:ext cx="583074" cy="58307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1" name="Elipse 40"/>
          <p:cNvSpPr/>
          <p:nvPr/>
        </p:nvSpPr>
        <p:spPr>
          <a:xfrm>
            <a:off x="3977500" y="2255137"/>
            <a:ext cx="583074" cy="583074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cxnSp>
        <p:nvCxnSpPr>
          <p:cNvPr id="5" name="Conector recto 4"/>
          <p:cNvCxnSpPr/>
          <p:nvPr/>
        </p:nvCxnSpPr>
        <p:spPr>
          <a:xfrm flipV="1">
            <a:off x="6534885" y="2829133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 flipV="1">
            <a:off x="10387401" y="3564939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/>
          <p:nvPr/>
        </p:nvCxnSpPr>
        <p:spPr>
          <a:xfrm flipV="1">
            <a:off x="8808245" y="2828338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 flipV="1">
            <a:off x="7770215" y="3564939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ipse 9"/>
          <p:cNvSpPr/>
          <p:nvPr/>
        </p:nvSpPr>
        <p:spPr>
          <a:xfrm>
            <a:off x="9222338" y="4300746"/>
            <a:ext cx="2390086" cy="2390086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6575172" y="4300746"/>
            <a:ext cx="2390086" cy="239008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cxnSp>
        <p:nvCxnSpPr>
          <p:cNvPr id="26" name="Conector recto 25"/>
          <p:cNvCxnSpPr/>
          <p:nvPr/>
        </p:nvCxnSpPr>
        <p:spPr>
          <a:xfrm flipV="1">
            <a:off x="1542124" y="4956082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 flipV="1">
            <a:off x="5122225" y="3564939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ipse 27"/>
          <p:cNvSpPr/>
          <p:nvPr/>
        </p:nvSpPr>
        <p:spPr>
          <a:xfrm>
            <a:off x="353948" y="2409896"/>
            <a:ext cx="2390086" cy="239008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9" name="Elipse 28"/>
          <p:cNvSpPr/>
          <p:nvPr/>
        </p:nvSpPr>
        <p:spPr>
          <a:xfrm>
            <a:off x="3927182" y="4300746"/>
            <a:ext cx="2390086" cy="239008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cxnSp>
        <p:nvCxnSpPr>
          <p:cNvPr id="32" name="Conector recto 31"/>
          <p:cNvCxnSpPr/>
          <p:nvPr/>
        </p:nvCxnSpPr>
        <p:spPr>
          <a:xfrm flipV="1">
            <a:off x="4283961" y="2829133"/>
            <a:ext cx="1864" cy="735808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839788" y="1138266"/>
            <a:ext cx="5255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40" name="CuadroTexto 39"/>
          <p:cNvSpPr txBox="1"/>
          <p:nvPr/>
        </p:nvSpPr>
        <p:spPr>
          <a:xfrm>
            <a:off x="839788" y="58083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直系信息图表元素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2" name="Conector angular 11"/>
          <p:cNvCxnSpPr/>
          <p:nvPr/>
        </p:nvCxnSpPr>
        <p:spPr>
          <a:xfrm rot="10800000" flipV="1">
            <a:off x="3364" y="3564141"/>
            <a:ext cx="12181693" cy="2112757"/>
          </a:xfrm>
          <a:prstGeom prst="bentConnector3">
            <a:avLst>
              <a:gd name="adj1" fmla="val 72642"/>
            </a:avLst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84"/>
          <p:cNvSpPr>
            <a:spLocks noEditPoints="1" noChangeArrowheads="1"/>
          </p:cNvSpPr>
          <p:nvPr/>
        </p:nvSpPr>
        <p:spPr bwMode="auto">
          <a:xfrm>
            <a:off x="8622838" y="2371010"/>
            <a:ext cx="351357" cy="351327"/>
          </a:xfrm>
          <a:custGeom>
            <a:avLst/>
            <a:gdLst>
              <a:gd name="T0" fmla="*/ 38 w 77"/>
              <a:gd name="T1" fmla="*/ 0 h 77"/>
              <a:gd name="T2" fmla="*/ 0 w 77"/>
              <a:gd name="T3" fmla="*/ 39 h 77"/>
              <a:gd name="T4" fmla="*/ 38 w 77"/>
              <a:gd name="T5" fmla="*/ 77 h 77"/>
              <a:gd name="T6" fmla="*/ 77 w 77"/>
              <a:gd name="T7" fmla="*/ 39 h 77"/>
              <a:gd name="T8" fmla="*/ 38 w 77"/>
              <a:gd name="T9" fmla="*/ 0 h 77"/>
              <a:gd name="T10" fmla="*/ 24 w 77"/>
              <a:gd name="T11" fmla="*/ 39 h 77"/>
              <a:gd name="T12" fmla="*/ 38 w 77"/>
              <a:gd name="T13" fmla="*/ 24 h 77"/>
              <a:gd name="T14" fmla="*/ 53 w 77"/>
              <a:gd name="T15" fmla="*/ 39 h 77"/>
              <a:gd name="T16" fmla="*/ 38 w 77"/>
              <a:gd name="T17" fmla="*/ 53 h 77"/>
              <a:gd name="T18" fmla="*/ 24 w 77"/>
              <a:gd name="T19" fmla="*/ 39 h 77"/>
              <a:gd name="T20" fmla="*/ 70 w 77"/>
              <a:gd name="T21" fmla="*/ 52 h 77"/>
              <a:gd name="T22" fmla="*/ 70 w 77"/>
              <a:gd name="T23" fmla="*/ 52 h 77"/>
              <a:gd name="T24" fmla="*/ 56 w 77"/>
              <a:gd name="T25" fmla="*/ 46 h 77"/>
              <a:gd name="T26" fmla="*/ 58 w 77"/>
              <a:gd name="T27" fmla="*/ 39 h 77"/>
              <a:gd name="T28" fmla="*/ 56 w 77"/>
              <a:gd name="T29" fmla="*/ 31 h 77"/>
              <a:gd name="T30" fmla="*/ 66 w 77"/>
              <a:gd name="T31" fmla="*/ 27 h 77"/>
              <a:gd name="T32" fmla="*/ 70 w 77"/>
              <a:gd name="T33" fmla="*/ 26 h 77"/>
              <a:gd name="T34" fmla="*/ 72 w 77"/>
              <a:gd name="T35" fmla="*/ 39 h 77"/>
              <a:gd name="T36" fmla="*/ 70 w 77"/>
              <a:gd name="T37" fmla="*/ 52 h 77"/>
              <a:gd name="T38" fmla="*/ 51 w 77"/>
              <a:gd name="T39" fmla="*/ 7 h 77"/>
              <a:gd name="T40" fmla="*/ 51 w 77"/>
              <a:gd name="T41" fmla="*/ 7 h 77"/>
              <a:gd name="T42" fmla="*/ 51 w 77"/>
              <a:gd name="T43" fmla="*/ 7 h 77"/>
              <a:gd name="T44" fmla="*/ 46 w 77"/>
              <a:gd name="T45" fmla="*/ 21 h 77"/>
              <a:gd name="T46" fmla="*/ 38 w 77"/>
              <a:gd name="T47" fmla="*/ 19 h 77"/>
              <a:gd name="T48" fmla="*/ 31 w 77"/>
              <a:gd name="T49" fmla="*/ 21 h 77"/>
              <a:gd name="T50" fmla="*/ 28 w 77"/>
              <a:gd name="T51" fmla="*/ 14 h 77"/>
              <a:gd name="T52" fmla="*/ 25 w 77"/>
              <a:gd name="T53" fmla="*/ 7 h 77"/>
              <a:gd name="T54" fmla="*/ 38 w 77"/>
              <a:gd name="T55" fmla="*/ 5 h 77"/>
              <a:gd name="T56" fmla="*/ 51 w 77"/>
              <a:gd name="T57" fmla="*/ 7 h 77"/>
              <a:gd name="T58" fmla="*/ 7 w 77"/>
              <a:gd name="T59" fmla="*/ 26 h 77"/>
              <a:gd name="T60" fmla="*/ 14 w 77"/>
              <a:gd name="T61" fmla="*/ 29 h 77"/>
              <a:gd name="T62" fmla="*/ 20 w 77"/>
              <a:gd name="T63" fmla="*/ 31 h 77"/>
              <a:gd name="T64" fmla="*/ 19 w 77"/>
              <a:gd name="T65" fmla="*/ 39 h 77"/>
              <a:gd name="T66" fmla="*/ 20 w 77"/>
              <a:gd name="T67" fmla="*/ 46 h 77"/>
              <a:gd name="T68" fmla="*/ 7 w 77"/>
              <a:gd name="T69" fmla="*/ 52 h 77"/>
              <a:gd name="T70" fmla="*/ 4 w 77"/>
              <a:gd name="T71" fmla="*/ 39 h 77"/>
              <a:gd name="T72" fmla="*/ 7 w 77"/>
              <a:gd name="T73" fmla="*/ 26 h 77"/>
              <a:gd name="T74" fmla="*/ 25 w 77"/>
              <a:gd name="T75" fmla="*/ 70 h 77"/>
              <a:gd name="T76" fmla="*/ 27 w 77"/>
              <a:gd name="T77" fmla="*/ 66 h 77"/>
              <a:gd name="T78" fmla="*/ 31 w 77"/>
              <a:gd name="T79" fmla="*/ 57 h 77"/>
              <a:gd name="T80" fmla="*/ 38 w 77"/>
              <a:gd name="T81" fmla="*/ 58 h 77"/>
              <a:gd name="T82" fmla="*/ 46 w 77"/>
              <a:gd name="T83" fmla="*/ 57 h 77"/>
              <a:gd name="T84" fmla="*/ 51 w 77"/>
              <a:gd name="T85" fmla="*/ 70 h 77"/>
              <a:gd name="T86" fmla="*/ 51 w 77"/>
              <a:gd name="T87" fmla="*/ 70 h 77"/>
              <a:gd name="T88" fmla="*/ 51 w 77"/>
              <a:gd name="T89" fmla="*/ 70 h 77"/>
              <a:gd name="T90" fmla="*/ 38 w 77"/>
              <a:gd name="T91" fmla="*/ 73 h 77"/>
              <a:gd name="T92" fmla="*/ 25 w 77"/>
              <a:gd name="T93" fmla="*/ 7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" h="77">
                <a:moveTo>
                  <a:pt x="38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7"/>
                  <a:pt x="38" y="77"/>
                </a:cubicBezTo>
                <a:cubicBezTo>
                  <a:pt x="60" y="77"/>
                  <a:pt x="77" y="60"/>
                  <a:pt x="77" y="39"/>
                </a:cubicBezTo>
                <a:cubicBezTo>
                  <a:pt x="77" y="17"/>
                  <a:pt x="60" y="0"/>
                  <a:pt x="38" y="0"/>
                </a:cubicBezTo>
                <a:close/>
                <a:moveTo>
                  <a:pt x="24" y="39"/>
                </a:moveTo>
                <a:cubicBezTo>
                  <a:pt x="24" y="31"/>
                  <a:pt x="30" y="24"/>
                  <a:pt x="38" y="24"/>
                </a:cubicBezTo>
                <a:cubicBezTo>
                  <a:pt x="46" y="24"/>
                  <a:pt x="53" y="31"/>
                  <a:pt x="53" y="39"/>
                </a:cubicBezTo>
                <a:cubicBezTo>
                  <a:pt x="53" y="47"/>
                  <a:pt x="46" y="53"/>
                  <a:pt x="38" y="53"/>
                </a:cubicBezTo>
                <a:cubicBezTo>
                  <a:pt x="30" y="53"/>
                  <a:pt x="24" y="47"/>
                  <a:pt x="24" y="39"/>
                </a:cubicBezTo>
                <a:close/>
                <a:moveTo>
                  <a:pt x="70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4"/>
                  <a:pt x="58" y="41"/>
                  <a:pt x="58" y="39"/>
                </a:cubicBezTo>
                <a:cubicBezTo>
                  <a:pt x="58" y="36"/>
                  <a:pt x="57" y="34"/>
                  <a:pt x="56" y="31"/>
                </a:cubicBezTo>
                <a:cubicBezTo>
                  <a:pt x="66" y="27"/>
                  <a:pt x="66" y="27"/>
                  <a:pt x="66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30"/>
                  <a:pt x="72" y="34"/>
                  <a:pt x="72" y="39"/>
                </a:cubicBezTo>
                <a:cubicBezTo>
                  <a:pt x="72" y="43"/>
                  <a:pt x="71" y="48"/>
                  <a:pt x="70" y="52"/>
                </a:cubicBezTo>
                <a:close/>
                <a:moveTo>
                  <a:pt x="51" y="7"/>
                </a:move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46" y="21"/>
                  <a:pt x="46" y="21"/>
                  <a:pt x="46" y="21"/>
                </a:cubicBezTo>
                <a:cubicBezTo>
                  <a:pt x="43" y="20"/>
                  <a:pt x="41" y="19"/>
                  <a:pt x="38" y="19"/>
                </a:cubicBezTo>
                <a:cubicBezTo>
                  <a:pt x="36" y="19"/>
                  <a:pt x="33" y="20"/>
                  <a:pt x="31" y="21"/>
                </a:cubicBezTo>
                <a:cubicBezTo>
                  <a:pt x="28" y="14"/>
                  <a:pt x="28" y="14"/>
                  <a:pt x="28" y="14"/>
                </a:cubicBezTo>
                <a:cubicBezTo>
                  <a:pt x="25" y="7"/>
                  <a:pt x="25" y="7"/>
                  <a:pt x="25" y="7"/>
                </a:cubicBezTo>
                <a:cubicBezTo>
                  <a:pt x="29" y="6"/>
                  <a:pt x="34" y="5"/>
                  <a:pt x="38" y="5"/>
                </a:cubicBezTo>
                <a:cubicBezTo>
                  <a:pt x="43" y="5"/>
                  <a:pt x="47" y="6"/>
                  <a:pt x="51" y="7"/>
                </a:cubicBezTo>
                <a:close/>
                <a:moveTo>
                  <a:pt x="7" y="26"/>
                </a:moveTo>
                <a:cubicBezTo>
                  <a:pt x="14" y="29"/>
                  <a:pt x="14" y="29"/>
                  <a:pt x="14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4"/>
                  <a:pt x="19" y="36"/>
                  <a:pt x="19" y="39"/>
                </a:cubicBezTo>
                <a:cubicBezTo>
                  <a:pt x="19" y="41"/>
                  <a:pt x="19" y="44"/>
                  <a:pt x="20" y="46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48"/>
                  <a:pt x="4" y="43"/>
                  <a:pt x="4" y="39"/>
                </a:cubicBezTo>
                <a:cubicBezTo>
                  <a:pt x="4" y="34"/>
                  <a:pt x="5" y="30"/>
                  <a:pt x="7" y="26"/>
                </a:cubicBezTo>
                <a:close/>
                <a:moveTo>
                  <a:pt x="25" y="70"/>
                </a:moveTo>
                <a:cubicBezTo>
                  <a:pt x="27" y="66"/>
                  <a:pt x="27" y="66"/>
                  <a:pt x="27" y="66"/>
                </a:cubicBezTo>
                <a:cubicBezTo>
                  <a:pt x="31" y="57"/>
                  <a:pt x="31" y="57"/>
                  <a:pt x="31" y="57"/>
                </a:cubicBezTo>
                <a:cubicBezTo>
                  <a:pt x="33" y="58"/>
                  <a:pt x="36" y="58"/>
                  <a:pt x="38" y="58"/>
                </a:cubicBezTo>
                <a:cubicBezTo>
                  <a:pt x="41" y="58"/>
                  <a:pt x="43" y="58"/>
                  <a:pt x="46" y="57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7" y="72"/>
                  <a:pt x="43" y="73"/>
                  <a:pt x="38" y="73"/>
                </a:cubicBezTo>
                <a:cubicBezTo>
                  <a:pt x="34" y="73"/>
                  <a:pt x="29" y="72"/>
                  <a:pt x="2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2" name="Freeform 168"/>
          <p:cNvSpPr>
            <a:spLocks noEditPoints="1" noChangeArrowheads="1"/>
          </p:cNvSpPr>
          <p:nvPr/>
        </p:nvSpPr>
        <p:spPr bwMode="auto">
          <a:xfrm>
            <a:off x="6369334" y="2410953"/>
            <a:ext cx="323472" cy="287195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3" name="Freeform 183"/>
          <p:cNvSpPr>
            <a:spLocks noEditPoints="1" noChangeArrowheads="1"/>
          </p:cNvSpPr>
          <p:nvPr/>
        </p:nvSpPr>
        <p:spPr bwMode="auto">
          <a:xfrm>
            <a:off x="4122472" y="2394744"/>
            <a:ext cx="312318" cy="309503"/>
          </a:xfrm>
          <a:custGeom>
            <a:avLst/>
            <a:gdLst>
              <a:gd name="T0" fmla="*/ 34 w 68"/>
              <a:gd name="T1" fmla="*/ 0 h 68"/>
              <a:gd name="T2" fmla="*/ 0 w 68"/>
              <a:gd name="T3" fmla="*/ 34 h 68"/>
              <a:gd name="T4" fmla="*/ 34 w 68"/>
              <a:gd name="T5" fmla="*/ 68 h 68"/>
              <a:gd name="T6" fmla="*/ 68 w 68"/>
              <a:gd name="T7" fmla="*/ 34 h 68"/>
              <a:gd name="T8" fmla="*/ 34 w 68"/>
              <a:gd name="T9" fmla="*/ 0 h 68"/>
              <a:gd name="T10" fmla="*/ 34 w 68"/>
              <a:gd name="T11" fmla="*/ 61 h 68"/>
              <a:gd name="T12" fmla="*/ 7 w 68"/>
              <a:gd name="T13" fmla="*/ 34 h 68"/>
              <a:gd name="T14" fmla="*/ 34 w 68"/>
              <a:gd name="T15" fmla="*/ 6 h 68"/>
              <a:gd name="T16" fmla="*/ 62 w 68"/>
              <a:gd name="T17" fmla="*/ 34 h 68"/>
              <a:gd name="T18" fmla="*/ 34 w 68"/>
              <a:gd name="T19" fmla="*/ 61 h 68"/>
              <a:gd name="T20" fmla="*/ 21 w 68"/>
              <a:gd name="T21" fmla="*/ 21 h 68"/>
              <a:gd name="T22" fmla="*/ 47 w 68"/>
              <a:gd name="T23" fmla="*/ 21 h 68"/>
              <a:gd name="T24" fmla="*/ 47 w 68"/>
              <a:gd name="T25" fmla="*/ 46 h 68"/>
              <a:gd name="T26" fmla="*/ 21 w 68"/>
              <a:gd name="T27" fmla="*/ 46 h 68"/>
              <a:gd name="T28" fmla="*/ 21 w 68"/>
              <a:gd name="T29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68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8"/>
                  <a:pt x="34" y="68"/>
                </a:cubicBezTo>
                <a:cubicBezTo>
                  <a:pt x="53" y="68"/>
                  <a:pt x="68" y="52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  <a:moveTo>
                  <a:pt x="34" y="61"/>
                </a:moveTo>
                <a:cubicBezTo>
                  <a:pt x="19" y="61"/>
                  <a:pt x="7" y="49"/>
                  <a:pt x="7" y="34"/>
                </a:cubicBezTo>
                <a:cubicBezTo>
                  <a:pt x="7" y="18"/>
                  <a:pt x="19" y="6"/>
                  <a:pt x="34" y="6"/>
                </a:cubicBezTo>
                <a:cubicBezTo>
                  <a:pt x="49" y="6"/>
                  <a:pt x="62" y="18"/>
                  <a:pt x="62" y="34"/>
                </a:cubicBezTo>
                <a:cubicBezTo>
                  <a:pt x="62" y="49"/>
                  <a:pt x="49" y="61"/>
                  <a:pt x="34" y="61"/>
                </a:cubicBezTo>
                <a:close/>
                <a:moveTo>
                  <a:pt x="21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46"/>
                  <a:pt x="47" y="46"/>
                  <a:pt x="47" y="46"/>
                </a:cubicBezTo>
                <a:cubicBezTo>
                  <a:pt x="21" y="46"/>
                  <a:pt x="21" y="46"/>
                  <a:pt x="21" y="46"/>
                </a:cubicBezTo>
                <a:lnTo>
                  <a:pt x="21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ángulo isósceles 1"/>
          <p:cNvSpPr/>
          <p:nvPr/>
        </p:nvSpPr>
        <p:spPr>
          <a:xfrm>
            <a:off x="4475066" y="3635040"/>
            <a:ext cx="888642" cy="1804241"/>
          </a:xfrm>
          <a:prstGeom prst="triangl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" name="Triángulo isósceles 2"/>
          <p:cNvSpPr/>
          <p:nvPr/>
        </p:nvSpPr>
        <p:spPr>
          <a:xfrm>
            <a:off x="5363708" y="3042558"/>
            <a:ext cx="888642" cy="2396723"/>
          </a:xfrm>
          <a:prstGeom prst="triangle">
            <a:avLst/>
          </a:prstGeom>
          <a:solidFill>
            <a:srgbClr val="A9B0A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" name="Triángulo isósceles 3"/>
          <p:cNvSpPr/>
          <p:nvPr/>
        </p:nvSpPr>
        <p:spPr>
          <a:xfrm>
            <a:off x="6252350" y="3042558"/>
            <a:ext cx="888642" cy="2396723"/>
          </a:xfrm>
          <a:prstGeom prst="triangle">
            <a:avLst/>
          </a:prstGeom>
          <a:solidFill>
            <a:srgbClr val="A9B0A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5" name="Triángulo isósceles 4"/>
          <p:cNvSpPr/>
          <p:nvPr/>
        </p:nvSpPr>
        <p:spPr>
          <a:xfrm>
            <a:off x="7140992" y="3042558"/>
            <a:ext cx="888642" cy="2396723"/>
          </a:xfrm>
          <a:prstGeom prst="triangle">
            <a:avLst/>
          </a:prstGeom>
          <a:solidFill>
            <a:srgbClr val="A9B0A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6" name="Triángulo isósceles 5"/>
          <p:cNvSpPr/>
          <p:nvPr/>
        </p:nvSpPr>
        <p:spPr>
          <a:xfrm>
            <a:off x="8029634" y="2128158"/>
            <a:ext cx="888642" cy="3311123"/>
          </a:xfrm>
          <a:prstGeom prst="triangl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7" name="Triángulo isósceles 6"/>
          <p:cNvSpPr/>
          <p:nvPr/>
        </p:nvSpPr>
        <p:spPr>
          <a:xfrm>
            <a:off x="8918276" y="1924958"/>
            <a:ext cx="888642" cy="3514323"/>
          </a:xfrm>
          <a:prstGeom prst="triangle">
            <a:avLst/>
          </a:prstGeom>
          <a:solidFill>
            <a:srgbClr val="A9B0A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8" name="Triángulo isósceles 7"/>
          <p:cNvSpPr/>
          <p:nvPr/>
        </p:nvSpPr>
        <p:spPr>
          <a:xfrm>
            <a:off x="9806918" y="1924958"/>
            <a:ext cx="888642" cy="3514323"/>
          </a:xfrm>
          <a:prstGeom prst="triangle">
            <a:avLst/>
          </a:prstGeom>
          <a:solidFill>
            <a:srgbClr val="A9B0A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9" name="Triángulo isósceles 8"/>
          <p:cNvSpPr/>
          <p:nvPr/>
        </p:nvSpPr>
        <p:spPr>
          <a:xfrm>
            <a:off x="10695560" y="972458"/>
            <a:ext cx="888642" cy="446682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4475813" y="5048101"/>
            <a:ext cx="887895" cy="887895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10695560" y="5048101"/>
            <a:ext cx="887895" cy="8878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8030007" y="5048101"/>
            <a:ext cx="887895" cy="887895"/>
          </a:xfrm>
          <a:prstGeom prst="ellipse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607442" y="54392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  <a:cs typeface="+mn-ea"/>
                <a:sym typeface="+mn-lt"/>
              </a:rPr>
              <a:t>25%</a:t>
            </a:r>
            <a:endParaRPr lang="es-MX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8162009" y="54392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s-MX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0831901" y="54392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es-MX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827088" y="1114644"/>
            <a:ext cx="5255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839788" y="59531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信息图表元素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Conector recto 21"/>
          <p:cNvCxnSpPr/>
          <p:nvPr/>
        </p:nvCxnSpPr>
        <p:spPr>
          <a:xfrm>
            <a:off x="5363147" y="5577774"/>
            <a:ext cx="944478" cy="90"/>
          </a:xfrm>
          <a:prstGeom prst="line">
            <a:avLst/>
          </a:prstGeom>
          <a:ln>
            <a:solidFill>
              <a:srgbClr val="949D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7084782" y="5580502"/>
            <a:ext cx="944478" cy="90"/>
          </a:xfrm>
          <a:prstGeom prst="line">
            <a:avLst/>
          </a:prstGeom>
          <a:ln>
            <a:solidFill>
              <a:srgbClr val="949D9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/>
          <p:cNvSpPr txBox="1"/>
          <p:nvPr/>
        </p:nvSpPr>
        <p:spPr>
          <a:xfrm>
            <a:off x="6378392" y="5408497"/>
            <a:ext cx="635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2013</a:t>
            </a:r>
            <a:endParaRPr lang="es-MX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Conector recto 25"/>
          <p:cNvCxnSpPr/>
          <p:nvPr/>
        </p:nvCxnSpPr>
        <p:spPr>
          <a:xfrm>
            <a:off x="8916781" y="5577774"/>
            <a:ext cx="500811" cy="90"/>
          </a:xfrm>
          <a:prstGeom prst="line">
            <a:avLst/>
          </a:prstGeom>
          <a:ln>
            <a:solidFill>
              <a:srgbClr val="949D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 flipV="1">
            <a:off x="10194749" y="5577774"/>
            <a:ext cx="499316" cy="2728"/>
          </a:xfrm>
          <a:prstGeom prst="line">
            <a:avLst/>
          </a:prstGeom>
          <a:ln>
            <a:solidFill>
              <a:srgbClr val="949D9C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9488359" y="5408497"/>
            <a:ext cx="635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2014</a:t>
            </a:r>
            <a:endParaRPr lang="es-MX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2996" y="2635390"/>
            <a:ext cx="4026731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这里还可以添加你另外的注解；这里还可以添加你另外的注解；这里还可以添加你另外的注解；这里还可以添加你另外的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注解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这里还可以添加你另外的注解；这里还可以添加你另外的注解；这里还可以添加你另外的注解；这里还可以添加你另外的注解；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lipse 19"/>
          <p:cNvSpPr/>
          <p:nvPr/>
        </p:nvSpPr>
        <p:spPr>
          <a:xfrm>
            <a:off x="5088506" y="3237450"/>
            <a:ext cx="2002971" cy="2002971"/>
          </a:xfrm>
          <a:prstGeom prst="ellipse">
            <a:avLst/>
          </a:prstGeom>
          <a:solidFill>
            <a:srgbClr val="37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4027714" y="2235965"/>
            <a:ext cx="2002971" cy="20029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7" name="Elipse 6"/>
          <p:cNvSpPr/>
          <p:nvPr/>
        </p:nvSpPr>
        <p:spPr>
          <a:xfrm>
            <a:off x="4027715" y="4238936"/>
            <a:ext cx="2002971" cy="20029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8" name="Elipse 7"/>
          <p:cNvSpPr/>
          <p:nvPr/>
        </p:nvSpPr>
        <p:spPr>
          <a:xfrm>
            <a:off x="6030685" y="2235965"/>
            <a:ext cx="2002971" cy="20029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9" name="Elipse 8"/>
          <p:cNvSpPr/>
          <p:nvPr/>
        </p:nvSpPr>
        <p:spPr>
          <a:xfrm>
            <a:off x="6030686" y="4238936"/>
            <a:ext cx="2002971" cy="20029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85000"/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938366" y="56944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圆形图表元素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59862" y="1103050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21" name="矩形 20"/>
          <p:cNvSpPr/>
          <p:nvPr/>
        </p:nvSpPr>
        <p:spPr>
          <a:xfrm>
            <a:off x="1205139" y="4846971"/>
            <a:ext cx="2822575" cy="13468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微软雅黑" panose="020B0503020204020204" pitchFamily="2" charset="-122"/>
              </a:rPr>
              <a:t>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94271" y="2536101"/>
            <a:ext cx="2822575" cy="13468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微软雅黑" panose="020B0503020204020204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44400" y="2291545"/>
            <a:ext cx="2822575" cy="13468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微软雅黑" panose="020B0503020204020204" pitchFamily="2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152268" y="4812810"/>
            <a:ext cx="2822575" cy="13468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1431" tIns="45716" rIns="91431" bIns="45716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微软雅黑" panose="020B0503020204020204" pitchFamily="2" charset="-122"/>
              </a:rPr>
              <a:t>。</a:t>
            </a:r>
          </a:p>
        </p:txBody>
      </p:sp>
    </p:spTree>
  </p:cSld>
  <p:clrMapOvr>
    <a:masterClrMapping/>
  </p:clrMapOvr>
  <p:transition spd="slow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ipse 2"/>
          <p:cNvSpPr/>
          <p:nvPr/>
        </p:nvSpPr>
        <p:spPr>
          <a:xfrm>
            <a:off x="4369644" y="4455886"/>
            <a:ext cx="1132114" cy="1132114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1">
                <a:lumMod val="7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D8A878"/>
              </a:solidFill>
              <a:cs typeface="+mn-ea"/>
              <a:sym typeface="+mn-lt"/>
            </a:endParaRPr>
          </a:p>
        </p:txBody>
      </p:sp>
      <p:sp>
        <p:nvSpPr>
          <p:cNvPr id="20" name="Elipse 2"/>
          <p:cNvSpPr/>
          <p:nvPr/>
        </p:nvSpPr>
        <p:spPr>
          <a:xfrm>
            <a:off x="6662057" y="4455886"/>
            <a:ext cx="1132114" cy="1132114"/>
          </a:xfrm>
          <a:prstGeom prst="ellipse">
            <a:avLst/>
          </a:prstGeom>
          <a:solidFill>
            <a:srgbClr val="183A5D"/>
          </a:solidFill>
          <a:ln w="19050">
            <a:solidFill>
              <a:schemeClr val="bg1">
                <a:lumMod val="7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D8A878"/>
              </a:solidFill>
              <a:cs typeface="+mn-ea"/>
              <a:sym typeface="+mn-lt"/>
            </a:endParaRPr>
          </a:p>
        </p:txBody>
      </p:sp>
      <p:sp>
        <p:nvSpPr>
          <p:cNvPr id="21" name="Elipse 2"/>
          <p:cNvSpPr/>
          <p:nvPr/>
        </p:nvSpPr>
        <p:spPr>
          <a:xfrm>
            <a:off x="8911751" y="4455886"/>
            <a:ext cx="1132114" cy="1132114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1">
                <a:lumMod val="7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D8A878"/>
              </a:solidFill>
              <a:cs typeface="+mn-ea"/>
              <a:sym typeface="+mn-lt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387840" y="58116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关于我们的业务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3156734" y="1148871"/>
            <a:ext cx="5878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Interdum et malesuada fames ac ante ipsum primis in faucibus</a:t>
            </a:r>
            <a:endParaRPr lang="es-MX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2155402" y="4455886"/>
            <a:ext cx="1132114" cy="1132114"/>
          </a:xfrm>
          <a:prstGeom prst="ellipse">
            <a:avLst/>
          </a:prstGeom>
          <a:solidFill>
            <a:srgbClr val="183A5D"/>
          </a:solidFill>
          <a:ln w="19050">
            <a:solidFill>
              <a:schemeClr val="bg1">
                <a:lumMod val="7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D8A878"/>
              </a:solidFill>
              <a:cs typeface="+mn-ea"/>
              <a:sym typeface="+mn-lt"/>
            </a:endParaRPr>
          </a:p>
        </p:txBody>
      </p:sp>
      <p:sp>
        <p:nvSpPr>
          <p:cNvPr id="14" name="Freeform 182"/>
          <p:cNvSpPr>
            <a:spLocks noChangeArrowheads="1"/>
          </p:cNvSpPr>
          <p:nvPr/>
        </p:nvSpPr>
        <p:spPr bwMode="auto">
          <a:xfrm>
            <a:off x="4730441" y="4837235"/>
            <a:ext cx="495958" cy="401457"/>
          </a:xfrm>
          <a:custGeom>
            <a:avLst/>
            <a:gdLst>
              <a:gd name="T0" fmla="*/ 77 w 77"/>
              <a:gd name="T1" fmla="*/ 7 h 62"/>
              <a:gd name="T2" fmla="*/ 68 w 77"/>
              <a:gd name="T3" fmla="*/ 10 h 62"/>
              <a:gd name="T4" fmla="*/ 75 w 77"/>
              <a:gd name="T5" fmla="*/ 1 h 62"/>
              <a:gd name="T6" fmla="*/ 65 w 77"/>
              <a:gd name="T7" fmla="*/ 5 h 62"/>
              <a:gd name="T8" fmla="*/ 53 w 77"/>
              <a:gd name="T9" fmla="*/ 0 h 62"/>
              <a:gd name="T10" fmla="*/ 38 w 77"/>
              <a:gd name="T11" fmla="*/ 15 h 62"/>
              <a:gd name="T12" fmla="*/ 38 w 77"/>
              <a:gd name="T13" fmla="*/ 19 h 62"/>
              <a:gd name="T14" fmla="*/ 6 w 77"/>
              <a:gd name="T15" fmla="*/ 3 h 62"/>
              <a:gd name="T16" fmla="*/ 3 w 77"/>
              <a:gd name="T17" fmla="*/ 10 h 62"/>
              <a:gd name="T18" fmla="*/ 10 w 77"/>
              <a:gd name="T19" fmla="*/ 24 h 62"/>
              <a:gd name="T20" fmla="*/ 3 w 77"/>
              <a:gd name="T21" fmla="*/ 22 h 62"/>
              <a:gd name="T22" fmla="*/ 3 w 77"/>
              <a:gd name="T23" fmla="*/ 22 h 62"/>
              <a:gd name="T24" fmla="*/ 16 w 77"/>
              <a:gd name="T25" fmla="*/ 37 h 62"/>
              <a:gd name="T26" fmla="*/ 12 w 77"/>
              <a:gd name="T27" fmla="*/ 38 h 62"/>
              <a:gd name="T28" fmla="*/ 9 w 77"/>
              <a:gd name="T29" fmla="*/ 38 h 62"/>
              <a:gd name="T30" fmla="*/ 24 w 77"/>
              <a:gd name="T31" fmla="*/ 48 h 62"/>
              <a:gd name="T32" fmla="*/ 4 w 77"/>
              <a:gd name="T33" fmla="*/ 55 h 62"/>
              <a:gd name="T34" fmla="*/ 0 w 77"/>
              <a:gd name="T35" fmla="*/ 55 h 62"/>
              <a:gd name="T36" fmla="*/ 24 w 77"/>
              <a:gd name="T37" fmla="*/ 62 h 62"/>
              <a:gd name="T38" fmla="*/ 69 w 77"/>
              <a:gd name="T39" fmla="*/ 17 h 62"/>
              <a:gd name="T40" fmla="*/ 69 w 77"/>
              <a:gd name="T41" fmla="*/ 15 h 62"/>
              <a:gd name="T42" fmla="*/ 77 w 77"/>
              <a:gd name="T43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" h="62">
                <a:moveTo>
                  <a:pt x="77" y="7"/>
                </a:moveTo>
                <a:cubicBezTo>
                  <a:pt x="74" y="8"/>
                  <a:pt x="71" y="9"/>
                  <a:pt x="68" y="10"/>
                </a:cubicBezTo>
                <a:cubicBezTo>
                  <a:pt x="71" y="8"/>
                  <a:pt x="74" y="4"/>
                  <a:pt x="75" y="1"/>
                </a:cubicBezTo>
                <a:cubicBezTo>
                  <a:pt x="72" y="3"/>
                  <a:pt x="68" y="4"/>
                  <a:pt x="65" y="5"/>
                </a:cubicBezTo>
                <a:cubicBezTo>
                  <a:pt x="62" y="2"/>
                  <a:pt x="58" y="0"/>
                  <a:pt x="53" y="0"/>
                </a:cubicBezTo>
                <a:cubicBezTo>
                  <a:pt x="45" y="0"/>
                  <a:pt x="38" y="7"/>
                  <a:pt x="38" y="15"/>
                </a:cubicBezTo>
                <a:cubicBezTo>
                  <a:pt x="38" y="17"/>
                  <a:pt x="38" y="18"/>
                  <a:pt x="38" y="19"/>
                </a:cubicBezTo>
                <a:cubicBezTo>
                  <a:pt x="25" y="18"/>
                  <a:pt x="13" y="12"/>
                  <a:pt x="6" y="3"/>
                </a:cubicBezTo>
                <a:cubicBezTo>
                  <a:pt x="4" y="5"/>
                  <a:pt x="3" y="8"/>
                  <a:pt x="3" y="10"/>
                </a:cubicBezTo>
                <a:cubicBezTo>
                  <a:pt x="3" y="16"/>
                  <a:pt x="6" y="21"/>
                  <a:pt x="10" y="24"/>
                </a:cubicBezTo>
                <a:cubicBezTo>
                  <a:pt x="8" y="24"/>
                  <a:pt x="5" y="23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9"/>
                  <a:pt x="9" y="36"/>
                  <a:pt x="16" y="37"/>
                </a:cubicBezTo>
                <a:cubicBezTo>
                  <a:pt x="15" y="38"/>
                  <a:pt x="13" y="38"/>
                  <a:pt x="12" y="38"/>
                </a:cubicBezTo>
                <a:cubicBezTo>
                  <a:pt x="11" y="38"/>
                  <a:pt x="10" y="38"/>
                  <a:pt x="9" y="38"/>
                </a:cubicBezTo>
                <a:cubicBezTo>
                  <a:pt x="11" y="44"/>
                  <a:pt x="17" y="48"/>
                  <a:pt x="24" y="48"/>
                </a:cubicBezTo>
                <a:cubicBezTo>
                  <a:pt x="18" y="53"/>
                  <a:pt x="11" y="55"/>
                  <a:pt x="4" y="55"/>
                </a:cubicBezTo>
                <a:cubicBezTo>
                  <a:pt x="3" y="55"/>
                  <a:pt x="1" y="55"/>
                  <a:pt x="0" y="55"/>
                </a:cubicBezTo>
                <a:cubicBezTo>
                  <a:pt x="7" y="59"/>
                  <a:pt x="15" y="62"/>
                  <a:pt x="24" y="62"/>
                </a:cubicBezTo>
                <a:cubicBezTo>
                  <a:pt x="53" y="62"/>
                  <a:pt x="69" y="38"/>
                  <a:pt x="69" y="17"/>
                </a:cubicBezTo>
                <a:cubicBezTo>
                  <a:pt x="69" y="17"/>
                  <a:pt x="69" y="16"/>
                  <a:pt x="69" y="15"/>
                </a:cubicBezTo>
                <a:cubicBezTo>
                  <a:pt x="72" y="13"/>
                  <a:pt x="75" y="10"/>
                  <a:pt x="77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Freeform 184"/>
          <p:cNvSpPr>
            <a:spLocks noEditPoints="1" noChangeArrowheads="1"/>
          </p:cNvSpPr>
          <p:nvPr/>
        </p:nvSpPr>
        <p:spPr bwMode="auto">
          <a:xfrm>
            <a:off x="6980135" y="4774171"/>
            <a:ext cx="495958" cy="495916"/>
          </a:xfrm>
          <a:custGeom>
            <a:avLst/>
            <a:gdLst>
              <a:gd name="T0" fmla="*/ 38 w 77"/>
              <a:gd name="T1" fmla="*/ 0 h 77"/>
              <a:gd name="T2" fmla="*/ 0 w 77"/>
              <a:gd name="T3" fmla="*/ 39 h 77"/>
              <a:gd name="T4" fmla="*/ 38 w 77"/>
              <a:gd name="T5" fmla="*/ 77 h 77"/>
              <a:gd name="T6" fmla="*/ 77 w 77"/>
              <a:gd name="T7" fmla="*/ 39 h 77"/>
              <a:gd name="T8" fmla="*/ 38 w 77"/>
              <a:gd name="T9" fmla="*/ 0 h 77"/>
              <a:gd name="T10" fmla="*/ 24 w 77"/>
              <a:gd name="T11" fmla="*/ 39 h 77"/>
              <a:gd name="T12" fmla="*/ 38 w 77"/>
              <a:gd name="T13" fmla="*/ 24 h 77"/>
              <a:gd name="T14" fmla="*/ 53 w 77"/>
              <a:gd name="T15" fmla="*/ 39 h 77"/>
              <a:gd name="T16" fmla="*/ 38 w 77"/>
              <a:gd name="T17" fmla="*/ 53 h 77"/>
              <a:gd name="T18" fmla="*/ 24 w 77"/>
              <a:gd name="T19" fmla="*/ 39 h 77"/>
              <a:gd name="T20" fmla="*/ 70 w 77"/>
              <a:gd name="T21" fmla="*/ 52 h 77"/>
              <a:gd name="T22" fmla="*/ 70 w 77"/>
              <a:gd name="T23" fmla="*/ 52 h 77"/>
              <a:gd name="T24" fmla="*/ 56 w 77"/>
              <a:gd name="T25" fmla="*/ 46 h 77"/>
              <a:gd name="T26" fmla="*/ 58 w 77"/>
              <a:gd name="T27" fmla="*/ 39 h 77"/>
              <a:gd name="T28" fmla="*/ 56 w 77"/>
              <a:gd name="T29" fmla="*/ 31 h 77"/>
              <a:gd name="T30" fmla="*/ 66 w 77"/>
              <a:gd name="T31" fmla="*/ 27 h 77"/>
              <a:gd name="T32" fmla="*/ 70 w 77"/>
              <a:gd name="T33" fmla="*/ 26 h 77"/>
              <a:gd name="T34" fmla="*/ 72 w 77"/>
              <a:gd name="T35" fmla="*/ 39 h 77"/>
              <a:gd name="T36" fmla="*/ 70 w 77"/>
              <a:gd name="T37" fmla="*/ 52 h 77"/>
              <a:gd name="T38" fmla="*/ 51 w 77"/>
              <a:gd name="T39" fmla="*/ 7 h 77"/>
              <a:gd name="T40" fmla="*/ 51 w 77"/>
              <a:gd name="T41" fmla="*/ 7 h 77"/>
              <a:gd name="T42" fmla="*/ 51 w 77"/>
              <a:gd name="T43" fmla="*/ 7 h 77"/>
              <a:gd name="T44" fmla="*/ 46 w 77"/>
              <a:gd name="T45" fmla="*/ 21 h 77"/>
              <a:gd name="T46" fmla="*/ 38 w 77"/>
              <a:gd name="T47" fmla="*/ 19 h 77"/>
              <a:gd name="T48" fmla="*/ 31 w 77"/>
              <a:gd name="T49" fmla="*/ 21 h 77"/>
              <a:gd name="T50" fmla="*/ 28 w 77"/>
              <a:gd name="T51" fmla="*/ 14 h 77"/>
              <a:gd name="T52" fmla="*/ 25 w 77"/>
              <a:gd name="T53" fmla="*/ 7 h 77"/>
              <a:gd name="T54" fmla="*/ 38 w 77"/>
              <a:gd name="T55" fmla="*/ 5 h 77"/>
              <a:gd name="T56" fmla="*/ 51 w 77"/>
              <a:gd name="T57" fmla="*/ 7 h 77"/>
              <a:gd name="T58" fmla="*/ 7 w 77"/>
              <a:gd name="T59" fmla="*/ 26 h 77"/>
              <a:gd name="T60" fmla="*/ 14 w 77"/>
              <a:gd name="T61" fmla="*/ 29 h 77"/>
              <a:gd name="T62" fmla="*/ 20 w 77"/>
              <a:gd name="T63" fmla="*/ 31 h 77"/>
              <a:gd name="T64" fmla="*/ 19 w 77"/>
              <a:gd name="T65" fmla="*/ 39 h 77"/>
              <a:gd name="T66" fmla="*/ 20 w 77"/>
              <a:gd name="T67" fmla="*/ 46 h 77"/>
              <a:gd name="T68" fmla="*/ 7 w 77"/>
              <a:gd name="T69" fmla="*/ 52 h 77"/>
              <a:gd name="T70" fmla="*/ 4 w 77"/>
              <a:gd name="T71" fmla="*/ 39 h 77"/>
              <a:gd name="T72" fmla="*/ 7 w 77"/>
              <a:gd name="T73" fmla="*/ 26 h 77"/>
              <a:gd name="T74" fmla="*/ 25 w 77"/>
              <a:gd name="T75" fmla="*/ 70 h 77"/>
              <a:gd name="T76" fmla="*/ 27 w 77"/>
              <a:gd name="T77" fmla="*/ 66 h 77"/>
              <a:gd name="T78" fmla="*/ 31 w 77"/>
              <a:gd name="T79" fmla="*/ 57 h 77"/>
              <a:gd name="T80" fmla="*/ 38 w 77"/>
              <a:gd name="T81" fmla="*/ 58 h 77"/>
              <a:gd name="T82" fmla="*/ 46 w 77"/>
              <a:gd name="T83" fmla="*/ 57 h 77"/>
              <a:gd name="T84" fmla="*/ 51 w 77"/>
              <a:gd name="T85" fmla="*/ 70 h 77"/>
              <a:gd name="T86" fmla="*/ 51 w 77"/>
              <a:gd name="T87" fmla="*/ 70 h 77"/>
              <a:gd name="T88" fmla="*/ 51 w 77"/>
              <a:gd name="T89" fmla="*/ 70 h 77"/>
              <a:gd name="T90" fmla="*/ 38 w 77"/>
              <a:gd name="T91" fmla="*/ 73 h 77"/>
              <a:gd name="T92" fmla="*/ 25 w 77"/>
              <a:gd name="T93" fmla="*/ 7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" h="77">
                <a:moveTo>
                  <a:pt x="38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7"/>
                  <a:pt x="38" y="77"/>
                </a:cubicBezTo>
                <a:cubicBezTo>
                  <a:pt x="60" y="77"/>
                  <a:pt x="77" y="60"/>
                  <a:pt x="77" y="39"/>
                </a:cubicBezTo>
                <a:cubicBezTo>
                  <a:pt x="77" y="17"/>
                  <a:pt x="60" y="0"/>
                  <a:pt x="38" y="0"/>
                </a:cubicBezTo>
                <a:close/>
                <a:moveTo>
                  <a:pt x="24" y="39"/>
                </a:moveTo>
                <a:cubicBezTo>
                  <a:pt x="24" y="31"/>
                  <a:pt x="30" y="24"/>
                  <a:pt x="38" y="24"/>
                </a:cubicBezTo>
                <a:cubicBezTo>
                  <a:pt x="46" y="24"/>
                  <a:pt x="53" y="31"/>
                  <a:pt x="53" y="39"/>
                </a:cubicBezTo>
                <a:cubicBezTo>
                  <a:pt x="53" y="47"/>
                  <a:pt x="46" y="53"/>
                  <a:pt x="38" y="53"/>
                </a:cubicBezTo>
                <a:cubicBezTo>
                  <a:pt x="30" y="53"/>
                  <a:pt x="24" y="47"/>
                  <a:pt x="24" y="39"/>
                </a:cubicBezTo>
                <a:close/>
                <a:moveTo>
                  <a:pt x="70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4"/>
                  <a:pt x="58" y="41"/>
                  <a:pt x="58" y="39"/>
                </a:cubicBezTo>
                <a:cubicBezTo>
                  <a:pt x="58" y="36"/>
                  <a:pt x="57" y="34"/>
                  <a:pt x="56" y="31"/>
                </a:cubicBezTo>
                <a:cubicBezTo>
                  <a:pt x="66" y="27"/>
                  <a:pt x="66" y="27"/>
                  <a:pt x="66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30"/>
                  <a:pt x="72" y="34"/>
                  <a:pt x="72" y="39"/>
                </a:cubicBezTo>
                <a:cubicBezTo>
                  <a:pt x="72" y="43"/>
                  <a:pt x="71" y="48"/>
                  <a:pt x="70" y="52"/>
                </a:cubicBezTo>
                <a:close/>
                <a:moveTo>
                  <a:pt x="51" y="7"/>
                </a:move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46" y="21"/>
                  <a:pt x="46" y="21"/>
                  <a:pt x="46" y="21"/>
                </a:cubicBezTo>
                <a:cubicBezTo>
                  <a:pt x="43" y="20"/>
                  <a:pt x="41" y="19"/>
                  <a:pt x="38" y="19"/>
                </a:cubicBezTo>
                <a:cubicBezTo>
                  <a:pt x="36" y="19"/>
                  <a:pt x="33" y="20"/>
                  <a:pt x="31" y="21"/>
                </a:cubicBezTo>
                <a:cubicBezTo>
                  <a:pt x="28" y="14"/>
                  <a:pt x="28" y="14"/>
                  <a:pt x="28" y="14"/>
                </a:cubicBezTo>
                <a:cubicBezTo>
                  <a:pt x="25" y="7"/>
                  <a:pt x="25" y="7"/>
                  <a:pt x="25" y="7"/>
                </a:cubicBezTo>
                <a:cubicBezTo>
                  <a:pt x="29" y="6"/>
                  <a:pt x="34" y="5"/>
                  <a:pt x="38" y="5"/>
                </a:cubicBezTo>
                <a:cubicBezTo>
                  <a:pt x="43" y="5"/>
                  <a:pt x="47" y="6"/>
                  <a:pt x="51" y="7"/>
                </a:cubicBezTo>
                <a:close/>
                <a:moveTo>
                  <a:pt x="7" y="26"/>
                </a:moveTo>
                <a:cubicBezTo>
                  <a:pt x="14" y="29"/>
                  <a:pt x="14" y="29"/>
                  <a:pt x="14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4"/>
                  <a:pt x="19" y="36"/>
                  <a:pt x="19" y="39"/>
                </a:cubicBezTo>
                <a:cubicBezTo>
                  <a:pt x="19" y="41"/>
                  <a:pt x="19" y="44"/>
                  <a:pt x="20" y="46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48"/>
                  <a:pt x="4" y="43"/>
                  <a:pt x="4" y="39"/>
                </a:cubicBezTo>
                <a:cubicBezTo>
                  <a:pt x="4" y="34"/>
                  <a:pt x="5" y="30"/>
                  <a:pt x="7" y="26"/>
                </a:cubicBezTo>
                <a:close/>
                <a:moveTo>
                  <a:pt x="25" y="70"/>
                </a:moveTo>
                <a:cubicBezTo>
                  <a:pt x="27" y="66"/>
                  <a:pt x="27" y="66"/>
                  <a:pt x="27" y="66"/>
                </a:cubicBezTo>
                <a:cubicBezTo>
                  <a:pt x="31" y="57"/>
                  <a:pt x="31" y="57"/>
                  <a:pt x="31" y="57"/>
                </a:cubicBezTo>
                <a:cubicBezTo>
                  <a:pt x="33" y="58"/>
                  <a:pt x="36" y="58"/>
                  <a:pt x="38" y="58"/>
                </a:cubicBezTo>
                <a:cubicBezTo>
                  <a:pt x="41" y="58"/>
                  <a:pt x="43" y="58"/>
                  <a:pt x="46" y="57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7" y="72"/>
                  <a:pt x="43" y="73"/>
                  <a:pt x="38" y="73"/>
                </a:cubicBezTo>
                <a:cubicBezTo>
                  <a:pt x="34" y="73"/>
                  <a:pt x="29" y="72"/>
                  <a:pt x="2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201"/>
          <p:cNvSpPr>
            <a:spLocks noChangeArrowheads="1"/>
          </p:cNvSpPr>
          <p:nvPr/>
        </p:nvSpPr>
        <p:spPr bwMode="auto">
          <a:xfrm>
            <a:off x="2529948" y="4829086"/>
            <a:ext cx="397556" cy="385714"/>
          </a:xfrm>
          <a:custGeom>
            <a:avLst/>
            <a:gdLst>
              <a:gd name="T0" fmla="*/ 39 w 62"/>
              <a:gd name="T1" fmla="*/ 42 h 60"/>
              <a:gd name="T2" fmla="*/ 37 w 62"/>
              <a:gd name="T3" fmla="*/ 38 h 60"/>
              <a:gd name="T4" fmla="*/ 43 w 62"/>
              <a:gd name="T5" fmla="*/ 27 h 60"/>
              <a:gd name="T6" fmla="*/ 44 w 62"/>
              <a:gd name="T7" fmla="*/ 19 h 60"/>
              <a:gd name="T8" fmla="*/ 31 w 62"/>
              <a:gd name="T9" fmla="*/ 0 h 60"/>
              <a:gd name="T10" fmla="*/ 18 w 62"/>
              <a:gd name="T11" fmla="*/ 19 h 60"/>
              <a:gd name="T12" fmla="*/ 20 w 62"/>
              <a:gd name="T13" fmla="*/ 27 h 60"/>
              <a:gd name="T14" fmla="*/ 25 w 62"/>
              <a:gd name="T15" fmla="*/ 38 h 60"/>
              <a:gd name="T16" fmla="*/ 23 w 62"/>
              <a:gd name="T17" fmla="*/ 42 h 60"/>
              <a:gd name="T18" fmla="*/ 0 w 62"/>
              <a:gd name="T19" fmla="*/ 60 h 60"/>
              <a:gd name="T20" fmla="*/ 31 w 62"/>
              <a:gd name="T21" fmla="*/ 60 h 60"/>
              <a:gd name="T22" fmla="*/ 62 w 62"/>
              <a:gd name="T23" fmla="*/ 60 h 60"/>
              <a:gd name="T24" fmla="*/ 39 w 62"/>
              <a:gd name="T25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0">
                <a:moveTo>
                  <a:pt x="39" y="42"/>
                </a:moveTo>
                <a:cubicBezTo>
                  <a:pt x="37" y="42"/>
                  <a:pt x="37" y="38"/>
                  <a:pt x="37" y="38"/>
                </a:cubicBezTo>
                <a:cubicBezTo>
                  <a:pt x="37" y="38"/>
                  <a:pt x="42" y="33"/>
                  <a:pt x="43" y="27"/>
                </a:cubicBezTo>
                <a:cubicBezTo>
                  <a:pt x="45" y="27"/>
                  <a:pt x="47" y="21"/>
                  <a:pt x="44" y="19"/>
                </a:cubicBezTo>
                <a:cubicBezTo>
                  <a:pt x="44" y="16"/>
                  <a:pt x="48" y="0"/>
                  <a:pt x="31" y="0"/>
                </a:cubicBezTo>
                <a:cubicBezTo>
                  <a:pt x="15" y="0"/>
                  <a:pt x="18" y="16"/>
                  <a:pt x="18" y="19"/>
                </a:cubicBezTo>
                <a:cubicBezTo>
                  <a:pt x="15" y="21"/>
                  <a:pt x="17" y="27"/>
                  <a:pt x="20" y="27"/>
                </a:cubicBezTo>
                <a:cubicBezTo>
                  <a:pt x="21" y="33"/>
                  <a:pt x="25" y="38"/>
                  <a:pt x="25" y="38"/>
                </a:cubicBezTo>
                <a:cubicBezTo>
                  <a:pt x="25" y="38"/>
                  <a:pt x="25" y="42"/>
                  <a:pt x="23" y="42"/>
                </a:cubicBezTo>
                <a:cubicBezTo>
                  <a:pt x="19" y="43"/>
                  <a:pt x="0" y="51"/>
                  <a:pt x="0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1"/>
                  <a:pt x="44" y="43"/>
                  <a:pt x="39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 183"/>
          <p:cNvSpPr>
            <a:spLocks noEditPoints="1" noChangeArrowheads="1"/>
          </p:cNvSpPr>
          <p:nvPr/>
        </p:nvSpPr>
        <p:spPr bwMode="auto">
          <a:xfrm>
            <a:off x="9257382" y="4803504"/>
            <a:ext cx="440852" cy="436879"/>
          </a:xfrm>
          <a:custGeom>
            <a:avLst/>
            <a:gdLst>
              <a:gd name="T0" fmla="*/ 34 w 68"/>
              <a:gd name="T1" fmla="*/ 0 h 68"/>
              <a:gd name="T2" fmla="*/ 0 w 68"/>
              <a:gd name="T3" fmla="*/ 34 h 68"/>
              <a:gd name="T4" fmla="*/ 34 w 68"/>
              <a:gd name="T5" fmla="*/ 68 h 68"/>
              <a:gd name="T6" fmla="*/ 68 w 68"/>
              <a:gd name="T7" fmla="*/ 34 h 68"/>
              <a:gd name="T8" fmla="*/ 34 w 68"/>
              <a:gd name="T9" fmla="*/ 0 h 68"/>
              <a:gd name="T10" fmla="*/ 34 w 68"/>
              <a:gd name="T11" fmla="*/ 61 h 68"/>
              <a:gd name="T12" fmla="*/ 7 w 68"/>
              <a:gd name="T13" fmla="*/ 34 h 68"/>
              <a:gd name="T14" fmla="*/ 34 w 68"/>
              <a:gd name="T15" fmla="*/ 6 h 68"/>
              <a:gd name="T16" fmla="*/ 62 w 68"/>
              <a:gd name="T17" fmla="*/ 34 h 68"/>
              <a:gd name="T18" fmla="*/ 34 w 68"/>
              <a:gd name="T19" fmla="*/ 61 h 68"/>
              <a:gd name="T20" fmla="*/ 21 w 68"/>
              <a:gd name="T21" fmla="*/ 21 h 68"/>
              <a:gd name="T22" fmla="*/ 47 w 68"/>
              <a:gd name="T23" fmla="*/ 21 h 68"/>
              <a:gd name="T24" fmla="*/ 47 w 68"/>
              <a:gd name="T25" fmla="*/ 46 h 68"/>
              <a:gd name="T26" fmla="*/ 21 w 68"/>
              <a:gd name="T27" fmla="*/ 46 h 68"/>
              <a:gd name="T28" fmla="*/ 21 w 68"/>
              <a:gd name="T29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68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8"/>
                  <a:pt x="34" y="68"/>
                </a:cubicBezTo>
                <a:cubicBezTo>
                  <a:pt x="53" y="68"/>
                  <a:pt x="68" y="52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  <a:moveTo>
                  <a:pt x="34" y="61"/>
                </a:moveTo>
                <a:cubicBezTo>
                  <a:pt x="19" y="61"/>
                  <a:pt x="7" y="49"/>
                  <a:pt x="7" y="34"/>
                </a:cubicBezTo>
                <a:cubicBezTo>
                  <a:pt x="7" y="18"/>
                  <a:pt x="19" y="6"/>
                  <a:pt x="34" y="6"/>
                </a:cubicBezTo>
                <a:cubicBezTo>
                  <a:pt x="49" y="6"/>
                  <a:pt x="62" y="18"/>
                  <a:pt x="62" y="34"/>
                </a:cubicBezTo>
                <a:cubicBezTo>
                  <a:pt x="62" y="49"/>
                  <a:pt x="49" y="61"/>
                  <a:pt x="34" y="61"/>
                </a:cubicBezTo>
                <a:close/>
                <a:moveTo>
                  <a:pt x="21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46"/>
                  <a:pt x="47" y="46"/>
                  <a:pt x="47" y="46"/>
                </a:cubicBezTo>
                <a:cubicBezTo>
                  <a:pt x="21" y="46"/>
                  <a:pt x="21" y="46"/>
                  <a:pt x="21" y="46"/>
                </a:cubicBezTo>
                <a:lnTo>
                  <a:pt x="21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5124"/>
          <p:cNvSpPr txBox="1"/>
          <p:nvPr/>
        </p:nvSpPr>
        <p:spPr>
          <a:xfrm>
            <a:off x="2155402" y="2372217"/>
            <a:ext cx="8283997" cy="16158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latinLnBrk="0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      在当今中国经济增长放緩，传统行业转型，互联网时代的到来改变了传统行业的地位。尤其是电商，把所有人拉到一个平台上，这样好处是，让金子发光，也让一些蟑螂企业淘汰。当然竟争也变的更激烈。大家除了拼产品质量和服务，还能拼哪些？在竞争那么激烈的企业中如何脱颖而出呢？这就是我今天要讲的，把动漫和企业营销结合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605715" y="1822693"/>
            <a:ext cx="2319585" cy="4143724"/>
            <a:chOff x="9656515" y="3268993"/>
            <a:chExt cx="1364974" cy="243840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878" t="27828" r="41791" b="28186"/>
            <a:stretch>
              <a:fillRect/>
            </a:stretch>
          </p:blipFill>
          <p:spPr>
            <a:xfrm>
              <a:off x="9656515" y="3268993"/>
              <a:ext cx="1364974" cy="2438400"/>
            </a:xfrm>
            <a:prstGeom prst="rect">
              <a:avLst/>
            </a:prstGeom>
          </p:spPr>
        </p:pic>
        <p:sp>
          <p:nvSpPr>
            <p:cNvPr id="16" name="Rectángulo 15"/>
            <p:cNvSpPr/>
            <p:nvPr/>
          </p:nvSpPr>
          <p:spPr>
            <a:xfrm>
              <a:off x="9911423" y="3751346"/>
              <a:ext cx="855157" cy="148740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4874" y="1878765"/>
            <a:ext cx="2747443" cy="3949447"/>
            <a:chOff x="1267854" y="3263942"/>
            <a:chExt cx="1696279" cy="24384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913" t="28306" r="50278" b="27708"/>
            <a:stretch>
              <a:fillRect/>
            </a:stretch>
          </p:blipFill>
          <p:spPr>
            <a:xfrm>
              <a:off x="1267854" y="3263942"/>
              <a:ext cx="1696279" cy="2438400"/>
            </a:xfrm>
            <a:prstGeom prst="rect">
              <a:avLst/>
            </a:prstGeom>
          </p:spPr>
        </p:pic>
        <p:sp>
          <p:nvSpPr>
            <p:cNvPr id="2" name="Rectángulo 1"/>
            <p:cNvSpPr/>
            <p:nvPr/>
          </p:nvSpPr>
          <p:spPr>
            <a:xfrm>
              <a:off x="1628487" y="3751346"/>
              <a:ext cx="855157" cy="1463592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cs typeface="+mn-ea"/>
                <a:sym typeface="+mn-lt"/>
              </a:endParaRPr>
            </a:p>
          </p:txBody>
        </p:sp>
      </p:grpSp>
      <p:cxnSp>
        <p:nvCxnSpPr>
          <p:cNvPr id="7" name="Conector recto 6"/>
          <p:cNvCxnSpPr/>
          <p:nvPr/>
        </p:nvCxnSpPr>
        <p:spPr>
          <a:xfrm flipV="1">
            <a:off x="3180034" y="4563390"/>
            <a:ext cx="6425681" cy="92088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ángulo 12"/>
          <p:cNvSpPr/>
          <p:nvPr/>
        </p:nvSpPr>
        <p:spPr>
          <a:xfrm>
            <a:off x="896320" y="1106564"/>
            <a:ext cx="5255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884895" y="6033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即时联系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ángulo redondeado 17"/>
          <p:cNvSpPr/>
          <p:nvPr/>
        </p:nvSpPr>
        <p:spPr>
          <a:xfrm>
            <a:off x="3402317" y="4743569"/>
            <a:ext cx="5829300" cy="544843"/>
          </a:xfrm>
          <a:prstGeom prst="roundRect">
            <a:avLst/>
          </a:prstGeom>
          <a:solidFill>
            <a:srgbClr val="183A5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3460961" y="4827663"/>
            <a:ext cx="57414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chemeClr val="bg1"/>
                </a:solidFill>
                <a:cs typeface="+mn-ea"/>
                <a:sym typeface="+mn-lt"/>
              </a:rPr>
              <a:t>Mauris eget dolor non elit elementum viverra id aliquet metus. </a:t>
            </a:r>
          </a:p>
        </p:txBody>
      </p:sp>
      <p:sp>
        <p:nvSpPr>
          <p:cNvPr id="6" name="矩形 5"/>
          <p:cNvSpPr/>
          <p:nvPr/>
        </p:nvSpPr>
        <p:spPr>
          <a:xfrm>
            <a:off x="2928920" y="2166975"/>
            <a:ext cx="68148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WPS Office[1-2]   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PDF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文件、全面兼容微软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Office97-2010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格式（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doc/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</a:rPr>
              <a:t>docx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/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</a:rPr>
              <a:t>xls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/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</a:rPr>
              <a:t>xlsx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/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</a:rPr>
              <a:t>ppt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/</a:t>
            </a:r>
            <a:r>
              <a:rPr lang="en-US" altLang="zh-CN" sz="1600" dirty="0" err="1">
                <a:solidFill>
                  <a:schemeClr val="bg1"/>
                </a:solidFill>
                <a:latin typeface="+mj-ea"/>
              </a:rPr>
              <a:t>pptx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等）独特优势。覆盖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Windows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Linux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Android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iOS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等多个平台。</a:t>
            </a:r>
          </a:p>
        </p:txBody>
      </p:sp>
    </p:spTree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225251" y="1481275"/>
            <a:ext cx="3894334" cy="3894335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517490" y="2828277"/>
            <a:ext cx="3309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Thank</a:t>
            </a:r>
            <a:r>
              <a:rPr lang="en-US" sz="7200" dirty="0" smtClean="0">
                <a:solidFill>
                  <a:srgbClr val="183A5D"/>
                </a:solidFill>
                <a:latin typeface="+mj-ea"/>
                <a:ea typeface="+mj-ea"/>
                <a:cs typeface="+mn-ea"/>
                <a:sym typeface="+mn-lt"/>
              </a:rPr>
              <a:t>s</a:t>
            </a:r>
            <a:endParaRPr lang="es-MX" sz="7200" dirty="0">
              <a:solidFill>
                <a:srgbClr val="183A5D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581885" y="3918625"/>
            <a:ext cx="3890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>
                <a:solidFill>
                  <a:schemeClr val="bg1"/>
                </a:solidFill>
                <a:cs typeface="+mn-ea"/>
                <a:sym typeface="+mn-lt"/>
              </a:rPr>
              <a:t>Interdum et malesuada fames ac ante ipsum primis in faucibus</a:t>
            </a:r>
            <a:endParaRPr lang="es-MX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91479" y="1248061"/>
            <a:ext cx="4361878" cy="436187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6953" y="1977291"/>
            <a:ext cx="930928" cy="930928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>
                <a:lumMod val="75000"/>
                <a:alpha val="48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2" name="笑脸 1"/>
          <p:cNvSpPr/>
          <p:nvPr/>
        </p:nvSpPr>
        <p:spPr>
          <a:xfrm>
            <a:off x="5727406" y="1997744"/>
            <a:ext cx="890022" cy="890022"/>
          </a:xfrm>
          <a:prstGeom prst="smileyFac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3939959" y="4891838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168"/>
          <p:cNvSpPr>
            <a:spLocks noEditPoints="1" noChangeArrowheads="1"/>
          </p:cNvSpPr>
          <p:nvPr/>
        </p:nvSpPr>
        <p:spPr bwMode="auto">
          <a:xfrm>
            <a:off x="4061377" y="5025989"/>
            <a:ext cx="227064" cy="201599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939959" y="3638600"/>
            <a:ext cx="469900" cy="469900"/>
          </a:xfrm>
          <a:prstGeom prst="ellipse">
            <a:avLst/>
          </a:prstGeom>
          <a:solidFill>
            <a:srgbClr val="C00000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939959" y="2576705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CuadroTexto 54"/>
          <p:cNvSpPr txBox="1"/>
          <p:nvPr/>
        </p:nvSpPr>
        <p:spPr>
          <a:xfrm>
            <a:off x="796860" y="578686"/>
            <a:ext cx="264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我们</a:t>
            </a:r>
            <a:r>
              <a:rPr lang="es-MX" sz="3600" dirty="0">
                <a:solidFill>
                  <a:schemeClr val="bg1"/>
                </a:solidFill>
                <a:cs typeface="+mn-ea"/>
                <a:sym typeface="+mn-lt"/>
              </a:rPr>
              <a:t>Proyect</a:t>
            </a:r>
          </a:p>
        </p:txBody>
      </p:sp>
      <p:sp>
        <p:nvSpPr>
          <p:cNvPr id="56" name="Rectángulo 55"/>
          <p:cNvSpPr/>
          <p:nvPr/>
        </p:nvSpPr>
        <p:spPr>
          <a:xfrm>
            <a:off x="796859" y="1110834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0132" y="0"/>
            <a:ext cx="4572000" cy="6858000"/>
          </a:xfrm>
          <a:prstGeom prst="rect">
            <a:avLst/>
          </a:prstGeom>
        </p:spPr>
      </p:pic>
      <p:sp>
        <p:nvSpPr>
          <p:cNvPr id="33" name="Freeform 182"/>
          <p:cNvSpPr>
            <a:spLocks noChangeArrowheads="1"/>
          </p:cNvSpPr>
          <p:nvPr/>
        </p:nvSpPr>
        <p:spPr bwMode="auto">
          <a:xfrm>
            <a:off x="4051590" y="3773729"/>
            <a:ext cx="246638" cy="199643"/>
          </a:xfrm>
          <a:custGeom>
            <a:avLst/>
            <a:gdLst>
              <a:gd name="T0" fmla="*/ 77 w 77"/>
              <a:gd name="T1" fmla="*/ 7 h 62"/>
              <a:gd name="T2" fmla="*/ 68 w 77"/>
              <a:gd name="T3" fmla="*/ 10 h 62"/>
              <a:gd name="T4" fmla="*/ 75 w 77"/>
              <a:gd name="T5" fmla="*/ 1 h 62"/>
              <a:gd name="T6" fmla="*/ 65 w 77"/>
              <a:gd name="T7" fmla="*/ 5 h 62"/>
              <a:gd name="T8" fmla="*/ 53 w 77"/>
              <a:gd name="T9" fmla="*/ 0 h 62"/>
              <a:gd name="T10" fmla="*/ 38 w 77"/>
              <a:gd name="T11" fmla="*/ 15 h 62"/>
              <a:gd name="T12" fmla="*/ 38 w 77"/>
              <a:gd name="T13" fmla="*/ 19 h 62"/>
              <a:gd name="T14" fmla="*/ 6 w 77"/>
              <a:gd name="T15" fmla="*/ 3 h 62"/>
              <a:gd name="T16" fmla="*/ 3 w 77"/>
              <a:gd name="T17" fmla="*/ 10 h 62"/>
              <a:gd name="T18" fmla="*/ 10 w 77"/>
              <a:gd name="T19" fmla="*/ 24 h 62"/>
              <a:gd name="T20" fmla="*/ 3 w 77"/>
              <a:gd name="T21" fmla="*/ 22 h 62"/>
              <a:gd name="T22" fmla="*/ 3 w 77"/>
              <a:gd name="T23" fmla="*/ 22 h 62"/>
              <a:gd name="T24" fmla="*/ 16 w 77"/>
              <a:gd name="T25" fmla="*/ 37 h 62"/>
              <a:gd name="T26" fmla="*/ 12 w 77"/>
              <a:gd name="T27" fmla="*/ 38 h 62"/>
              <a:gd name="T28" fmla="*/ 9 w 77"/>
              <a:gd name="T29" fmla="*/ 38 h 62"/>
              <a:gd name="T30" fmla="*/ 24 w 77"/>
              <a:gd name="T31" fmla="*/ 48 h 62"/>
              <a:gd name="T32" fmla="*/ 4 w 77"/>
              <a:gd name="T33" fmla="*/ 55 h 62"/>
              <a:gd name="T34" fmla="*/ 0 w 77"/>
              <a:gd name="T35" fmla="*/ 55 h 62"/>
              <a:gd name="T36" fmla="*/ 24 w 77"/>
              <a:gd name="T37" fmla="*/ 62 h 62"/>
              <a:gd name="T38" fmla="*/ 69 w 77"/>
              <a:gd name="T39" fmla="*/ 17 h 62"/>
              <a:gd name="T40" fmla="*/ 69 w 77"/>
              <a:gd name="T41" fmla="*/ 15 h 62"/>
              <a:gd name="T42" fmla="*/ 77 w 77"/>
              <a:gd name="T43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" h="62">
                <a:moveTo>
                  <a:pt x="77" y="7"/>
                </a:moveTo>
                <a:cubicBezTo>
                  <a:pt x="74" y="8"/>
                  <a:pt x="71" y="9"/>
                  <a:pt x="68" y="10"/>
                </a:cubicBezTo>
                <a:cubicBezTo>
                  <a:pt x="71" y="8"/>
                  <a:pt x="74" y="4"/>
                  <a:pt x="75" y="1"/>
                </a:cubicBezTo>
                <a:cubicBezTo>
                  <a:pt x="72" y="3"/>
                  <a:pt x="68" y="4"/>
                  <a:pt x="65" y="5"/>
                </a:cubicBezTo>
                <a:cubicBezTo>
                  <a:pt x="62" y="2"/>
                  <a:pt x="58" y="0"/>
                  <a:pt x="53" y="0"/>
                </a:cubicBezTo>
                <a:cubicBezTo>
                  <a:pt x="45" y="0"/>
                  <a:pt x="38" y="7"/>
                  <a:pt x="38" y="15"/>
                </a:cubicBezTo>
                <a:cubicBezTo>
                  <a:pt x="38" y="17"/>
                  <a:pt x="38" y="18"/>
                  <a:pt x="38" y="19"/>
                </a:cubicBezTo>
                <a:cubicBezTo>
                  <a:pt x="25" y="18"/>
                  <a:pt x="13" y="12"/>
                  <a:pt x="6" y="3"/>
                </a:cubicBezTo>
                <a:cubicBezTo>
                  <a:pt x="4" y="5"/>
                  <a:pt x="3" y="8"/>
                  <a:pt x="3" y="10"/>
                </a:cubicBezTo>
                <a:cubicBezTo>
                  <a:pt x="3" y="16"/>
                  <a:pt x="6" y="21"/>
                  <a:pt x="10" y="24"/>
                </a:cubicBezTo>
                <a:cubicBezTo>
                  <a:pt x="8" y="24"/>
                  <a:pt x="5" y="23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9"/>
                  <a:pt x="9" y="36"/>
                  <a:pt x="16" y="37"/>
                </a:cubicBezTo>
                <a:cubicBezTo>
                  <a:pt x="15" y="38"/>
                  <a:pt x="13" y="38"/>
                  <a:pt x="12" y="38"/>
                </a:cubicBezTo>
                <a:cubicBezTo>
                  <a:pt x="11" y="38"/>
                  <a:pt x="10" y="38"/>
                  <a:pt x="9" y="38"/>
                </a:cubicBezTo>
                <a:cubicBezTo>
                  <a:pt x="11" y="44"/>
                  <a:pt x="17" y="48"/>
                  <a:pt x="24" y="48"/>
                </a:cubicBezTo>
                <a:cubicBezTo>
                  <a:pt x="18" y="53"/>
                  <a:pt x="11" y="55"/>
                  <a:pt x="4" y="55"/>
                </a:cubicBezTo>
                <a:cubicBezTo>
                  <a:pt x="3" y="55"/>
                  <a:pt x="1" y="55"/>
                  <a:pt x="0" y="55"/>
                </a:cubicBezTo>
                <a:cubicBezTo>
                  <a:pt x="7" y="59"/>
                  <a:pt x="15" y="62"/>
                  <a:pt x="24" y="62"/>
                </a:cubicBezTo>
                <a:cubicBezTo>
                  <a:pt x="53" y="62"/>
                  <a:pt x="69" y="38"/>
                  <a:pt x="69" y="17"/>
                </a:cubicBezTo>
                <a:cubicBezTo>
                  <a:pt x="69" y="17"/>
                  <a:pt x="69" y="16"/>
                  <a:pt x="69" y="15"/>
                </a:cubicBezTo>
                <a:cubicBezTo>
                  <a:pt x="72" y="13"/>
                  <a:pt x="75" y="10"/>
                  <a:pt x="77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Freeform 201"/>
          <p:cNvSpPr>
            <a:spLocks noChangeArrowheads="1"/>
          </p:cNvSpPr>
          <p:nvPr/>
        </p:nvSpPr>
        <p:spPr bwMode="auto">
          <a:xfrm>
            <a:off x="4076058" y="2704583"/>
            <a:ext cx="197703" cy="191814"/>
          </a:xfrm>
          <a:custGeom>
            <a:avLst/>
            <a:gdLst>
              <a:gd name="T0" fmla="*/ 39 w 62"/>
              <a:gd name="T1" fmla="*/ 42 h 60"/>
              <a:gd name="T2" fmla="*/ 37 w 62"/>
              <a:gd name="T3" fmla="*/ 38 h 60"/>
              <a:gd name="T4" fmla="*/ 43 w 62"/>
              <a:gd name="T5" fmla="*/ 27 h 60"/>
              <a:gd name="T6" fmla="*/ 44 w 62"/>
              <a:gd name="T7" fmla="*/ 19 h 60"/>
              <a:gd name="T8" fmla="*/ 31 w 62"/>
              <a:gd name="T9" fmla="*/ 0 h 60"/>
              <a:gd name="T10" fmla="*/ 18 w 62"/>
              <a:gd name="T11" fmla="*/ 19 h 60"/>
              <a:gd name="T12" fmla="*/ 20 w 62"/>
              <a:gd name="T13" fmla="*/ 27 h 60"/>
              <a:gd name="T14" fmla="*/ 25 w 62"/>
              <a:gd name="T15" fmla="*/ 38 h 60"/>
              <a:gd name="T16" fmla="*/ 23 w 62"/>
              <a:gd name="T17" fmla="*/ 42 h 60"/>
              <a:gd name="T18" fmla="*/ 0 w 62"/>
              <a:gd name="T19" fmla="*/ 60 h 60"/>
              <a:gd name="T20" fmla="*/ 31 w 62"/>
              <a:gd name="T21" fmla="*/ 60 h 60"/>
              <a:gd name="T22" fmla="*/ 62 w 62"/>
              <a:gd name="T23" fmla="*/ 60 h 60"/>
              <a:gd name="T24" fmla="*/ 39 w 62"/>
              <a:gd name="T25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0">
                <a:moveTo>
                  <a:pt x="39" y="42"/>
                </a:moveTo>
                <a:cubicBezTo>
                  <a:pt x="37" y="42"/>
                  <a:pt x="37" y="38"/>
                  <a:pt x="37" y="38"/>
                </a:cubicBezTo>
                <a:cubicBezTo>
                  <a:pt x="37" y="38"/>
                  <a:pt x="42" y="33"/>
                  <a:pt x="43" y="27"/>
                </a:cubicBezTo>
                <a:cubicBezTo>
                  <a:pt x="45" y="27"/>
                  <a:pt x="47" y="21"/>
                  <a:pt x="44" y="19"/>
                </a:cubicBezTo>
                <a:cubicBezTo>
                  <a:pt x="44" y="16"/>
                  <a:pt x="48" y="0"/>
                  <a:pt x="31" y="0"/>
                </a:cubicBezTo>
                <a:cubicBezTo>
                  <a:pt x="15" y="0"/>
                  <a:pt x="18" y="16"/>
                  <a:pt x="18" y="19"/>
                </a:cubicBezTo>
                <a:cubicBezTo>
                  <a:pt x="15" y="21"/>
                  <a:pt x="17" y="27"/>
                  <a:pt x="20" y="27"/>
                </a:cubicBezTo>
                <a:cubicBezTo>
                  <a:pt x="21" y="33"/>
                  <a:pt x="25" y="38"/>
                  <a:pt x="25" y="38"/>
                </a:cubicBezTo>
                <a:cubicBezTo>
                  <a:pt x="25" y="38"/>
                  <a:pt x="25" y="42"/>
                  <a:pt x="23" y="42"/>
                </a:cubicBezTo>
                <a:cubicBezTo>
                  <a:pt x="19" y="43"/>
                  <a:pt x="0" y="51"/>
                  <a:pt x="0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1"/>
                  <a:pt x="44" y="43"/>
                  <a:pt x="39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39788" y="4875967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39788" y="3638600"/>
            <a:ext cx="469900" cy="469900"/>
          </a:xfrm>
          <a:prstGeom prst="ellipse">
            <a:avLst/>
          </a:prstGeom>
          <a:solidFill>
            <a:srgbClr val="C00000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9788" y="2563471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184"/>
          <p:cNvSpPr>
            <a:spLocks noEditPoints="1" noChangeArrowheads="1"/>
          </p:cNvSpPr>
          <p:nvPr/>
        </p:nvSpPr>
        <p:spPr bwMode="auto">
          <a:xfrm>
            <a:off x="951419" y="4987609"/>
            <a:ext cx="246638" cy="246617"/>
          </a:xfrm>
          <a:custGeom>
            <a:avLst/>
            <a:gdLst>
              <a:gd name="T0" fmla="*/ 38 w 77"/>
              <a:gd name="T1" fmla="*/ 0 h 77"/>
              <a:gd name="T2" fmla="*/ 0 w 77"/>
              <a:gd name="T3" fmla="*/ 39 h 77"/>
              <a:gd name="T4" fmla="*/ 38 w 77"/>
              <a:gd name="T5" fmla="*/ 77 h 77"/>
              <a:gd name="T6" fmla="*/ 77 w 77"/>
              <a:gd name="T7" fmla="*/ 39 h 77"/>
              <a:gd name="T8" fmla="*/ 38 w 77"/>
              <a:gd name="T9" fmla="*/ 0 h 77"/>
              <a:gd name="T10" fmla="*/ 24 w 77"/>
              <a:gd name="T11" fmla="*/ 39 h 77"/>
              <a:gd name="T12" fmla="*/ 38 w 77"/>
              <a:gd name="T13" fmla="*/ 24 h 77"/>
              <a:gd name="T14" fmla="*/ 53 w 77"/>
              <a:gd name="T15" fmla="*/ 39 h 77"/>
              <a:gd name="T16" fmla="*/ 38 w 77"/>
              <a:gd name="T17" fmla="*/ 53 h 77"/>
              <a:gd name="T18" fmla="*/ 24 w 77"/>
              <a:gd name="T19" fmla="*/ 39 h 77"/>
              <a:gd name="T20" fmla="*/ 70 w 77"/>
              <a:gd name="T21" fmla="*/ 52 h 77"/>
              <a:gd name="T22" fmla="*/ 70 w 77"/>
              <a:gd name="T23" fmla="*/ 52 h 77"/>
              <a:gd name="T24" fmla="*/ 56 w 77"/>
              <a:gd name="T25" fmla="*/ 46 h 77"/>
              <a:gd name="T26" fmla="*/ 58 w 77"/>
              <a:gd name="T27" fmla="*/ 39 h 77"/>
              <a:gd name="T28" fmla="*/ 56 w 77"/>
              <a:gd name="T29" fmla="*/ 31 h 77"/>
              <a:gd name="T30" fmla="*/ 66 w 77"/>
              <a:gd name="T31" fmla="*/ 27 h 77"/>
              <a:gd name="T32" fmla="*/ 70 w 77"/>
              <a:gd name="T33" fmla="*/ 26 h 77"/>
              <a:gd name="T34" fmla="*/ 72 w 77"/>
              <a:gd name="T35" fmla="*/ 39 h 77"/>
              <a:gd name="T36" fmla="*/ 70 w 77"/>
              <a:gd name="T37" fmla="*/ 52 h 77"/>
              <a:gd name="T38" fmla="*/ 51 w 77"/>
              <a:gd name="T39" fmla="*/ 7 h 77"/>
              <a:gd name="T40" fmla="*/ 51 w 77"/>
              <a:gd name="T41" fmla="*/ 7 h 77"/>
              <a:gd name="T42" fmla="*/ 51 w 77"/>
              <a:gd name="T43" fmla="*/ 7 h 77"/>
              <a:gd name="T44" fmla="*/ 46 w 77"/>
              <a:gd name="T45" fmla="*/ 21 h 77"/>
              <a:gd name="T46" fmla="*/ 38 w 77"/>
              <a:gd name="T47" fmla="*/ 19 h 77"/>
              <a:gd name="T48" fmla="*/ 31 w 77"/>
              <a:gd name="T49" fmla="*/ 21 h 77"/>
              <a:gd name="T50" fmla="*/ 28 w 77"/>
              <a:gd name="T51" fmla="*/ 14 h 77"/>
              <a:gd name="T52" fmla="*/ 25 w 77"/>
              <a:gd name="T53" fmla="*/ 7 h 77"/>
              <a:gd name="T54" fmla="*/ 38 w 77"/>
              <a:gd name="T55" fmla="*/ 5 h 77"/>
              <a:gd name="T56" fmla="*/ 51 w 77"/>
              <a:gd name="T57" fmla="*/ 7 h 77"/>
              <a:gd name="T58" fmla="*/ 7 w 77"/>
              <a:gd name="T59" fmla="*/ 26 h 77"/>
              <a:gd name="T60" fmla="*/ 14 w 77"/>
              <a:gd name="T61" fmla="*/ 29 h 77"/>
              <a:gd name="T62" fmla="*/ 20 w 77"/>
              <a:gd name="T63" fmla="*/ 31 h 77"/>
              <a:gd name="T64" fmla="*/ 19 w 77"/>
              <a:gd name="T65" fmla="*/ 39 h 77"/>
              <a:gd name="T66" fmla="*/ 20 w 77"/>
              <a:gd name="T67" fmla="*/ 46 h 77"/>
              <a:gd name="T68" fmla="*/ 7 w 77"/>
              <a:gd name="T69" fmla="*/ 52 h 77"/>
              <a:gd name="T70" fmla="*/ 4 w 77"/>
              <a:gd name="T71" fmla="*/ 39 h 77"/>
              <a:gd name="T72" fmla="*/ 7 w 77"/>
              <a:gd name="T73" fmla="*/ 26 h 77"/>
              <a:gd name="T74" fmla="*/ 25 w 77"/>
              <a:gd name="T75" fmla="*/ 70 h 77"/>
              <a:gd name="T76" fmla="*/ 27 w 77"/>
              <a:gd name="T77" fmla="*/ 66 h 77"/>
              <a:gd name="T78" fmla="*/ 31 w 77"/>
              <a:gd name="T79" fmla="*/ 57 h 77"/>
              <a:gd name="T80" fmla="*/ 38 w 77"/>
              <a:gd name="T81" fmla="*/ 58 h 77"/>
              <a:gd name="T82" fmla="*/ 46 w 77"/>
              <a:gd name="T83" fmla="*/ 57 h 77"/>
              <a:gd name="T84" fmla="*/ 51 w 77"/>
              <a:gd name="T85" fmla="*/ 70 h 77"/>
              <a:gd name="T86" fmla="*/ 51 w 77"/>
              <a:gd name="T87" fmla="*/ 70 h 77"/>
              <a:gd name="T88" fmla="*/ 51 w 77"/>
              <a:gd name="T89" fmla="*/ 70 h 77"/>
              <a:gd name="T90" fmla="*/ 38 w 77"/>
              <a:gd name="T91" fmla="*/ 73 h 77"/>
              <a:gd name="T92" fmla="*/ 25 w 77"/>
              <a:gd name="T93" fmla="*/ 7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" h="77">
                <a:moveTo>
                  <a:pt x="38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7"/>
                  <a:pt x="38" y="77"/>
                </a:cubicBezTo>
                <a:cubicBezTo>
                  <a:pt x="60" y="77"/>
                  <a:pt x="77" y="60"/>
                  <a:pt x="77" y="39"/>
                </a:cubicBezTo>
                <a:cubicBezTo>
                  <a:pt x="77" y="17"/>
                  <a:pt x="60" y="0"/>
                  <a:pt x="38" y="0"/>
                </a:cubicBezTo>
                <a:close/>
                <a:moveTo>
                  <a:pt x="24" y="39"/>
                </a:moveTo>
                <a:cubicBezTo>
                  <a:pt x="24" y="31"/>
                  <a:pt x="30" y="24"/>
                  <a:pt x="38" y="24"/>
                </a:cubicBezTo>
                <a:cubicBezTo>
                  <a:pt x="46" y="24"/>
                  <a:pt x="53" y="31"/>
                  <a:pt x="53" y="39"/>
                </a:cubicBezTo>
                <a:cubicBezTo>
                  <a:pt x="53" y="47"/>
                  <a:pt x="46" y="53"/>
                  <a:pt x="38" y="53"/>
                </a:cubicBezTo>
                <a:cubicBezTo>
                  <a:pt x="30" y="53"/>
                  <a:pt x="24" y="47"/>
                  <a:pt x="24" y="39"/>
                </a:cubicBezTo>
                <a:close/>
                <a:moveTo>
                  <a:pt x="70" y="52"/>
                </a:moveTo>
                <a:cubicBezTo>
                  <a:pt x="70" y="52"/>
                  <a:pt x="70" y="52"/>
                  <a:pt x="70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4"/>
                  <a:pt x="58" y="41"/>
                  <a:pt x="58" y="39"/>
                </a:cubicBezTo>
                <a:cubicBezTo>
                  <a:pt x="58" y="36"/>
                  <a:pt x="57" y="34"/>
                  <a:pt x="56" y="31"/>
                </a:cubicBezTo>
                <a:cubicBezTo>
                  <a:pt x="66" y="27"/>
                  <a:pt x="66" y="27"/>
                  <a:pt x="66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30"/>
                  <a:pt x="72" y="34"/>
                  <a:pt x="72" y="39"/>
                </a:cubicBezTo>
                <a:cubicBezTo>
                  <a:pt x="72" y="43"/>
                  <a:pt x="71" y="48"/>
                  <a:pt x="70" y="52"/>
                </a:cubicBezTo>
                <a:close/>
                <a:moveTo>
                  <a:pt x="51" y="7"/>
                </a:move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46" y="21"/>
                  <a:pt x="46" y="21"/>
                  <a:pt x="46" y="21"/>
                </a:cubicBezTo>
                <a:cubicBezTo>
                  <a:pt x="43" y="20"/>
                  <a:pt x="41" y="19"/>
                  <a:pt x="38" y="19"/>
                </a:cubicBezTo>
                <a:cubicBezTo>
                  <a:pt x="36" y="19"/>
                  <a:pt x="33" y="20"/>
                  <a:pt x="31" y="21"/>
                </a:cubicBezTo>
                <a:cubicBezTo>
                  <a:pt x="28" y="14"/>
                  <a:pt x="28" y="14"/>
                  <a:pt x="28" y="14"/>
                </a:cubicBezTo>
                <a:cubicBezTo>
                  <a:pt x="25" y="7"/>
                  <a:pt x="25" y="7"/>
                  <a:pt x="25" y="7"/>
                </a:cubicBezTo>
                <a:cubicBezTo>
                  <a:pt x="29" y="6"/>
                  <a:pt x="34" y="5"/>
                  <a:pt x="38" y="5"/>
                </a:cubicBezTo>
                <a:cubicBezTo>
                  <a:pt x="43" y="5"/>
                  <a:pt x="47" y="6"/>
                  <a:pt x="51" y="7"/>
                </a:cubicBezTo>
                <a:close/>
                <a:moveTo>
                  <a:pt x="7" y="26"/>
                </a:moveTo>
                <a:cubicBezTo>
                  <a:pt x="14" y="29"/>
                  <a:pt x="14" y="29"/>
                  <a:pt x="14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4"/>
                  <a:pt x="19" y="36"/>
                  <a:pt x="19" y="39"/>
                </a:cubicBezTo>
                <a:cubicBezTo>
                  <a:pt x="19" y="41"/>
                  <a:pt x="19" y="44"/>
                  <a:pt x="20" y="46"/>
                </a:cubicBezTo>
                <a:cubicBezTo>
                  <a:pt x="7" y="52"/>
                  <a:pt x="7" y="52"/>
                  <a:pt x="7" y="52"/>
                </a:cubicBezTo>
                <a:cubicBezTo>
                  <a:pt x="5" y="48"/>
                  <a:pt x="4" y="43"/>
                  <a:pt x="4" y="39"/>
                </a:cubicBezTo>
                <a:cubicBezTo>
                  <a:pt x="4" y="34"/>
                  <a:pt x="5" y="30"/>
                  <a:pt x="7" y="26"/>
                </a:cubicBezTo>
                <a:close/>
                <a:moveTo>
                  <a:pt x="25" y="70"/>
                </a:moveTo>
                <a:cubicBezTo>
                  <a:pt x="27" y="66"/>
                  <a:pt x="27" y="66"/>
                  <a:pt x="27" y="66"/>
                </a:cubicBezTo>
                <a:cubicBezTo>
                  <a:pt x="31" y="57"/>
                  <a:pt x="31" y="57"/>
                  <a:pt x="31" y="57"/>
                </a:cubicBezTo>
                <a:cubicBezTo>
                  <a:pt x="33" y="58"/>
                  <a:pt x="36" y="58"/>
                  <a:pt x="38" y="58"/>
                </a:cubicBezTo>
                <a:cubicBezTo>
                  <a:pt x="41" y="58"/>
                  <a:pt x="43" y="58"/>
                  <a:pt x="46" y="57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7" y="72"/>
                  <a:pt x="43" y="73"/>
                  <a:pt x="38" y="73"/>
                </a:cubicBezTo>
                <a:cubicBezTo>
                  <a:pt x="34" y="73"/>
                  <a:pt x="29" y="72"/>
                  <a:pt x="25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Freeform 183"/>
          <p:cNvSpPr>
            <a:spLocks noEditPoints="1" noChangeArrowheads="1"/>
          </p:cNvSpPr>
          <p:nvPr/>
        </p:nvSpPr>
        <p:spPr bwMode="auto">
          <a:xfrm>
            <a:off x="965121" y="3764921"/>
            <a:ext cx="219234" cy="217258"/>
          </a:xfrm>
          <a:custGeom>
            <a:avLst/>
            <a:gdLst>
              <a:gd name="T0" fmla="*/ 34 w 68"/>
              <a:gd name="T1" fmla="*/ 0 h 68"/>
              <a:gd name="T2" fmla="*/ 0 w 68"/>
              <a:gd name="T3" fmla="*/ 34 h 68"/>
              <a:gd name="T4" fmla="*/ 34 w 68"/>
              <a:gd name="T5" fmla="*/ 68 h 68"/>
              <a:gd name="T6" fmla="*/ 68 w 68"/>
              <a:gd name="T7" fmla="*/ 34 h 68"/>
              <a:gd name="T8" fmla="*/ 34 w 68"/>
              <a:gd name="T9" fmla="*/ 0 h 68"/>
              <a:gd name="T10" fmla="*/ 34 w 68"/>
              <a:gd name="T11" fmla="*/ 61 h 68"/>
              <a:gd name="T12" fmla="*/ 7 w 68"/>
              <a:gd name="T13" fmla="*/ 34 h 68"/>
              <a:gd name="T14" fmla="*/ 34 w 68"/>
              <a:gd name="T15" fmla="*/ 6 h 68"/>
              <a:gd name="T16" fmla="*/ 62 w 68"/>
              <a:gd name="T17" fmla="*/ 34 h 68"/>
              <a:gd name="T18" fmla="*/ 34 w 68"/>
              <a:gd name="T19" fmla="*/ 61 h 68"/>
              <a:gd name="T20" fmla="*/ 21 w 68"/>
              <a:gd name="T21" fmla="*/ 21 h 68"/>
              <a:gd name="T22" fmla="*/ 47 w 68"/>
              <a:gd name="T23" fmla="*/ 21 h 68"/>
              <a:gd name="T24" fmla="*/ 47 w 68"/>
              <a:gd name="T25" fmla="*/ 46 h 68"/>
              <a:gd name="T26" fmla="*/ 21 w 68"/>
              <a:gd name="T27" fmla="*/ 46 h 68"/>
              <a:gd name="T28" fmla="*/ 21 w 68"/>
              <a:gd name="T29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68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8"/>
                  <a:pt x="34" y="68"/>
                </a:cubicBezTo>
                <a:cubicBezTo>
                  <a:pt x="53" y="68"/>
                  <a:pt x="68" y="52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  <a:moveTo>
                  <a:pt x="34" y="61"/>
                </a:moveTo>
                <a:cubicBezTo>
                  <a:pt x="19" y="61"/>
                  <a:pt x="7" y="49"/>
                  <a:pt x="7" y="34"/>
                </a:cubicBezTo>
                <a:cubicBezTo>
                  <a:pt x="7" y="18"/>
                  <a:pt x="19" y="6"/>
                  <a:pt x="34" y="6"/>
                </a:cubicBezTo>
                <a:cubicBezTo>
                  <a:pt x="49" y="6"/>
                  <a:pt x="62" y="18"/>
                  <a:pt x="62" y="34"/>
                </a:cubicBezTo>
                <a:cubicBezTo>
                  <a:pt x="62" y="49"/>
                  <a:pt x="49" y="61"/>
                  <a:pt x="34" y="61"/>
                </a:cubicBezTo>
                <a:close/>
                <a:moveTo>
                  <a:pt x="21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46"/>
                  <a:pt x="47" y="46"/>
                  <a:pt x="47" y="46"/>
                </a:cubicBezTo>
                <a:cubicBezTo>
                  <a:pt x="21" y="46"/>
                  <a:pt x="21" y="46"/>
                  <a:pt x="21" y="46"/>
                </a:cubicBezTo>
                <a:lnTo>
                  <a:pt x="21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2" name="Freeform 194"/>
          <p:cNvSpPr>
            <a:spLocks noEditPoints="1" noChangeArrowheads="1"/>
          </p:cNvSpPr>
          <p:nvPr/>
        </p:nvSpPr>
        <p:spPr bwMode="auto">
          <a:xfrm>
            <a:off x="978824" y="2700557"/>
            <a:ext cx="191829" cy="195728"/>
          </a:xfrm>
          <a:custGeom>
            <a:avLst/>
            <a:gdLst>
              <a:gd name="T0" fmla="*/ 30 w 60"/>
              <a:gd name="T1" fmla="*/ 0 h 61"/>
              <a:gd name="T2" fmla="*/ 0 w 60"/>
              <a:gd name="T3" fmla="*/ 31 h 61"/>
              <a:gd name="T4" fmla="*/ 30 w 60"/>
              <a:gd name="T5" fmla="*/ 61 h 61"/>
              <a:gd name="T6" fmla="*/ 60 w 60"/>
              <a:gd name="T7" fmla="*/ 31 h 61"/>
              <a:gd name="T8" fmla="*/ 30 w 60"/>
              <a:gd name="T9" fmla="*/ 0 h 61"/>
              <a:gd name="T10" fmla="*/ 30 w 60"/>
              <a:gd name="T11" fmla="*/ 55 h 61"/>
              <a:gd name="T12" fmla="*/ 5 w 60"/>
              <a:gd name="T13" fmla="*/ 31 h 61"/>
              <a:gd name="T14" fmla="*/ 30 w 60"/>
              <a:gd name="T15" fmla="*/ 6 h 61"/>
              <a:gd name="T16" fmla="*/ 55 w 60"/>
              <a:gd name="T17" fmla="*/ 31 h 61"/>
              <a:gd name="T18" fmla="*/ 30 w 60"/>
              <a:gd name="T19" fmla="*/ 55 h 61"/>
              <a:gd name="T20" fmla="*/ 26 w 60"/>
              <a:gd name="T21" fmla="*/ 15 h 61"/>
              <a:gd name="T22" fmla="*/ 34 w 60"/>
              <a:gd name="T23" fmla="*/ 15 h 61"/>
              <a:gd name="T24" fmla="*/ 34 w 60"/>
              <a:gd name="T25" fmla="*/ 23 h 61"/>
              <a:gd name="T26" fmla="*/ 26 w 60"/>
              <a:gd name="T27" fmla="*/ 23 h 61"/>
              <a:gd name="T28" fmla="*/ 26 w 60"/>
              <a:gd name="T29" fmla="*/ 15 h 61"/>
              <a:gd name="T30" fmla="*/ 38 w 60"/>
              <a:gd name="T31" fmla="*/ 46 h 61"/>
              <a:gd name="T32" fmla="*/ 22 w 60"/>
              <a:gd name="T33" fmla="*/ 46 h 61"/>
              <a:gd name="T34" fmla="*/ 22 w 60"/>
              <a:gd name="T35" fmla="*/ 42 h 61"/>
              <a:gd name="T36" fmla="*/ 26 w 60"/>
              <a:gd name="T37" fmla="*/ 42 h 61"/>
              <a:gd name="T38" fmla="*/ 26 w 60"/>
              <a:gd name="T39" fmla="*/ 31 h 61"/>
              <a:gd name="T40" fmla="*/ 22 w 60"/>
              <a:gd name="T41" fmla="*/ 31 h 61"/>
              <a:gd name="T42" fmla="*/ 22 w 60"/>
              <a:gd name="T43" fmla="*/ 27 h 61"/>
              <a:gd name="T44" fmla="*/ 34 w 60"/>
              <a:gd name="T45" fmla="*/ 27 h 61"/>
              <a:gd name="T46" fmla="*/ 34 w 60"/>
              <a:gd name="T47" fmla="*/ 42 h 61"/>
              <a:gd name="T48" fmla="*/ 38 w 60"/>
              <a:gd name="T49" fmla="*/ 42 h 61"/>
              <a:gd name="T50" fmla="*/ 38 w 60"/>
              <a:gd name="T51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13" y="0"/>
                  <a:pt x="0" y="14"/>
                  <a:pt x="0" y="31"/>
                </a:cubicBezTo>
                <a:cubicBezTo>
                  <a:pt x="0" y="47"/>
                  <a:pt x="13" y="61"/>
                  <a:pt x="30" y="61"/>
                </a:cubicBezTo>
                <a:cubicBezTo>
                  <a:pt x="47" y="61"/>
                  <a:pt x="60" y="47"/>
                  <a:pt x="60" y="31"/>
                </a:cubicBezTo>
                <a:cubicBezTo>
                  <a:pt x="60" y="14"/>
                  <a:pt x="47" y="0"/>
                  <a:pt x="30" y="0"/>
                </a:cubicBezTo>
                <a:close/>
                <a:moveTo>
                  <a:pt x="30" y="55"/>
                </a:moveTo>
                <a:cubicBezTo>
                  <a:pt x="16" y="55"/>
                  <a:pt x="5" y="44"/>
                  <a:pt x="5" y="31"/>
                </a:cubicBezTo>
                <a:cubicBezTo>
                  <a:pt x="5" y="17"/>
                  <a:pt x="16" y="6"/>
                  <a:pt x="30" y="6"/>
                </a:cubicBezTo>
                <a:cubicBezTo>
                  <a:pt x="44" y="6"/>
                  <a:pt x="55" y="17"/>
                  <a:pt x="55" y="31"/>
                </a:cubicBezTo>
                <a:cubicBezTo>
                  <a:pt x="55" y="44"/>
                  <a:pt x="44" y="55"/>
                  <a:pt x="30" y="55"/>
                </a:cubicBezTo>
                <a:close/>
                <a:moveTo>
                  <a:pt x="26" y="15"/>
                </a:moveTo>
                <a:cubicBezTo>
                  <a:pt x="34" y="15"/>
                  <a:pt x="34" y="15"/>
                  <a:pt x="34" y="15"/>
                </a:cubicBezTo>
                <a:cubicBezTo>
                  <a:pt x="34" y="23"/>
                  <a:pt x="34" y="23"/>
                  <a:pt x="34" y="23"/>
                </a:cubicBezTo>
                <a:cubicBezTo>
                  <a:pt x="26" y="23"/>
                  <a:pt x="26" y="23"/>
                  <a:pt x="26" y="23"/>
                </a:cubicBezTo>
                <a:lnTo>
                  <a:pt x="26" y="15"/>
                </a:lnTo>
                <a:close/>
                <a:moveTo>
                  <a:pt x="38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2"/>
                  <a:pt x="22" y="42"/>
                  <a:pt x="22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31"/>
                  <a:pt x="26" y="31"/>
                  <a:pt x="26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27"/>
                  <a:pt x="22" y="27"/>
                  <a:pt x="22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42"/>
                  <a:pt x="34" y="42"/>
                  <a:pt x="34" y="42"/>
                </a:cubicBezTo>
                <a:cubicBezTo>
                  <a:pt x="38" y="42"/>
                  <a:pt x="38" y="42"/>
                  <a:pt x="38" y="42"/>
                </a:cubicBezTo>
                <a:lnTo>
                  <a:pt x="3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7968" y="2473250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37968" y="3603598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7968" y="4733946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49982" y="2473250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49982" y="4733946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49982" y="3603597"/>
            <a:ext cx="216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8128800" y="2800228"/>
            <a:ext cx="4064400" cy="405777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MX" sz="1400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0" y="2800230"/>
            <a:ext cx="4064400" cy="405777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4064400" y="2800230"/>
            <a:ext cx="4064400" cy="405777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0" y="2209800"/>
            <a:ext cx="12193200" cy="590430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998818" y="22607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相关文本</a:t>
            </a:r>
            <a:endParaRPr lang="es-MX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188082" y="22607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相关文本</a:t>
            </a:r>
            <a:endParaRPr lang="es-MX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9229818" y="22607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相关文本</a:t>
            </a:r>
            <a:endParaRPr lang="es-MX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4849505" y="58352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理论的内容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3436498" y="1115670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2D3E4D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5" name="椭圆 14"/>
          <p:cNvSpPr/>
          <p:nvPr/>
        </p:nvSpPr>
        <p:spPr>
          <a:xfrm>
            <a:off x="4791487" y="2353404"/>
            <a:ext cx="315229" cy="315229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>
                <a:lumMod val="75000"/>
                <a:alpha val="33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3589" y="2333948"/>
            <a:ext cx="315229" cy="315229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>
                <a:lumMod val="75000"/>
                <a:alpha val="33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914589" y="2348869"/>
            <a:ext cx="315229" cy="315229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>
                <a:lumMod val="75000"/>
                <a:alpha val="33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单圆角矩形 28"/>
          <p:cNvSpPr/>
          <p:nvPr/>
        </p:nvSpPr>
        <p:spPr>
          <a:xfrm>
            <a:off x="168331" y="2108200"/>
            <a:ext cx="11758295" cy="4093845"/>
          </a:xfrm>
          <a:prstGeom prst="snipRound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236766" y="0"/>
            <a:ext cx="2478156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399887" y="817415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4535539" y="5754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信息图表元素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168"/>
          <p:cNvSpPr>
            <a:spLocks noEditPoints="1" noChangeArrowheads="1"/>
          </p:cNvSpPr>
          <p:nvPr/>
        </p:nvSpPr>
        <p:spPr bwMode="auto">
          <a:xfrm>
            <a:off x="10215799" y="5543159"/>
            <a:ext cx="227064" cy="201599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66506" y="2107766"/>
            <a:ext cx="2672855" cy="1999831"/>
          </a:xfrm>
          <a:prstGeom prst="rect">
            <a:avLst/>
          </a:prstGeom>
          <a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1" name="图片 30" descr="IMG_2247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416"/>
          <a:stretch>
            <a:fillRect/>
          </a:stretch>
        </p:blipFill>
        <p:spPr>
          <a:xfrm>
            <a:off x="9236766" y="2107565"/>
            <a:ext cx="2695575" cy="201676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478326" y="4193540"/>
            <a:ext cx="2661285" cy="2016760"/>
          </a:xfrm>
          <a:prstGeom prst="rect">
            <a:avLst/>
          </a:prstGeom>
          <a:blipFill rotWithShape="1">
            <a:blip r:embed="rId6" cstate="print"/>
            <a:srcRect/>
            <a:stretch>
              <a:fillRect r="-1567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237401" y="4193540"/>
            <a:ext cx="2687955" cy="2002790"/>
          </a:xfrm>
          <a:prstGeom prst="rect">
            <a:avLst/>
          </a:prstGeom>
        </p:spPr>
      </p:pic>
      <p:sp>
        <p:nvSpPr>
          <p:cNvPr id="17" name="文本框 17410"/>
          <p:cNvSpPr txBox="1"/>
          <p:nvPr/>
        </p:nvSpPr>
        <p:spPr>
          <a:xfrm>
            <a:off x="707011" y="2300749"/>
            <a:ext cx="5130364" cy="3647152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WPS Office[1-2]   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PDF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文件、全面兼容微软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Office97-2010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格式（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doc/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docx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xls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xlsx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pptx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等）独特优势。覆盖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Windows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Linux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Android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iOS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等多个平台。</a:t>
            </a:r>
          </a:p>
          <a:p>
            <a:pPr lvl="0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WPS Office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支持桌面和移动办公。且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WPS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移动版通过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Google Play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平台，已覆盖的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50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多个国家和地区，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WPS for Android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在应用排行榜上领先于微软及其他竞争对手，居同类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应用</a:t>
            </a:r>
            <a:r>
              <a:rPr lang="zh-CN" altLang="en-US" sz="1200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ángulo 55"/>
          <p:cNvSpPr/>
          <p:nvPr/>
        </p:nvSpPr>
        <p:spPr>
          <a:xfrm>
            <a:off x="3543299" y="1163405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sapien.</a:t>
            </a:r>
          </a:p>
        </p:txBody>
      </p:sp>
      <p:sp>
        <p:nvSpPr>
          <p:cNvPr id="13" name="椭圆 12"/>
          <p:cNvSpPr/>
          <p:nvPr/>
        </p:nvSpPr>
        <p:spPr>
          <a:xfrm>
            <a:off x="551924" y="2446210"/>
            <a:ext cx="147523" cy="147523"/>
          </a:xfrm>
          <a:prstGeom prst="ellipse">
            <a:avLst/>
          </a:prstGeom>
          <a:solidFill>
            <a:srgbClr val="183A5D"/>
          </a:solidFill>
          <a:ln w="15875">
            <a:solidFill>
              <a:schemeClr val="bg1">
                <a:lumMod val="7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2040" y="4978953"/>
            <a:ext cx="147523" cy="147523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>
                <a:lumMod val="7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166656" y="4638573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01365" y="3402041"/>
            <a:ext cx="469900" cy="469900"/>
          </a:xfrm>
          <a:prstGeom prst="ellipse">
            <a:avLst/>
          </a:prstGeom>
          <a:solidFill>
            <a:srgbClr val="C00000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01797" y="2152710"/>
            <a:ext cx="469900" cy="469900"/>
          </a:xfrm>
          <a:prstGeom prst="ellipse">
            <a:avLst/>
          </a:prstGeom>
          <a:solidFill>
            <a:srgbClr val="183A5D"/>
          </a:solidFill>
          <a:ln w="22225">
            <a:solidFill>
              <a:schemeClr val="bg1">
                <a:lumMod val="75000"/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CuadroTexto 7"/>
          <p:cNvSpPr txBox="1"/>
          <p:nvPr/>
        </p:nvSpPr>
        <p:spPr>
          <a:xfrm>
            <a:off x="842390" y="58398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理论的内容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42389" y="1116132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5671" y="0"/>
            <a:ext cx="4726329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8885" y="1953695"/>
            <a:ext cx="29688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88885" y="3185278"/>
            <a:ext cx="29688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88885" y="4505576"/>
            <a:ext cx="29688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1" name="Freeform 168"/>
          <p:cNvSpPr>
            <a:spLocks noEditPoints="1" noChangeArrowheads="1"/>
          </p:cNvSpPr>
          <p:nvPr/>
        </p:nvSpPr>
        <p:spPr bwMode="auto">
          <a:xfrm>
            <a:off x="1288074" y="4766415"/>
            <a:ext cx="227064" cy="201599"/>
          </a:xfrm>
          <a:custGeom>
            <a:avLst/>
            <a:gdLst>
              <a:gd name="T0" fmla="*/ 30 w 71"/>
              <a:gd name="T1" fmla="*/ 0 h 63"/>
              <a:gd name="T2" fmla="*/ 30 w 71"/>
              <a:gd name="T3" fmla="*/ 0 h 63"/>
              <a:gd name="T4" fmla="*/ 59 w 71"/>
              <a:gd name="T5" fmla="*/ 23 h 63"/>
              <a:gd name="T6" fmla="*/ 30 w 71"/>
              <a:gd name="T7" fmla="*/ 47 h 63"/>
              <a:gd name="T8" fmla="*/ 25 w 71"/>
              <a:gd name="T9" fmla="*/ 47 h 63"/>
              <a:gd name="T10" fmla="*/ 4 w 71"/>
              <a:gd name="T11" fmla="*/ 55 h 63"/>
              <a:gd name="T12" fmla="*/ 4 w 71"/>
              <a:gd name="T13" fmla="*/ 53 h 63"/>
              <a:gd name="T14" fmla="*/ 11 w 71"/>
              <a:gd name="T15" fmla="*/ 44 h 63"/>
              <a:gd name="T16" fmla="*/ 11 w 71"/>
              <a:gd name="T17" fmla="*/ 42 h 63"/>
              <a:gd name="T18" fmla="*/ 0 w 71"/>
              <a:gd name="T19" fmla="*/ 23 h 63"/>
              <a:gd name="T20" fmla="*/ 30 w 71"/>
              <a:gd name="T21" fmla="*/ 0 h 63"/>
              <a:gd name="T22" fmla="*/ 62 w 71"/>
              <a:gd name="T23" fmla="*/ 53 h 63"/>
              <a:gd name="T24" fmla="*/ 67 w 71"/>
              <a:gd name="T25" fmla="*/ 61 h 63"/>
              <a:gd name="T26" fmla="*/ 67 w 71"/>
              <a:gd name="T27" fmla="*/ 63 h 63"/>
              <a:gd name="T28" fmla="*/ 50 w 71"/>
              <a:gd name="T29" fmla="*/ 56 h 63"/>
              <a:gd name="T30" fmla="*/ 46 w 71"/>
              <a:gd name="T31" fmla="*/ 56 h 63"/>
              <a:gd name="T32" fmla="*/ 30 w 71"/>
              <a:gd name="T33" fmla="*/ 52 h 63"/>
              <a:gd name="T34" fmla="*/ 54 w 71"/>
              <a:gd name="T35" fmla="*/ 44 h 63"/>
              <a:gd name="T36" fmla="*/ 61 w 71"/>
              <a:gd name="T37" fmla="*/ 35 h 63"/>
              <a:gd name="T38" fmla="*/ 64 w 71"/>
              <a:gd name="T39" fmla="*/ 23 h 63"/>
              <a:gd name="T40" fmla="*/ 64 w 71"/>
              <a:gd name="T41" fmla="*/ 22 h 63"/>
              <a:gd name="T42" fmla="*/ 71 w 71"/>
              <a:gd name="T43" fmla="*/ 36 h 63"/>
              <a:gd name="T44" fmla="*/ 62 w 71"/>
              <a:gd name="T45" fmla="*/ 52 h 63"/>
              <a:gd name="T46" fmla="*/ 62 w 71"/>
              <a:gd name="T47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63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46" y="0"/>
                  <a:pt x="59" y="10"/>
                  <a:pt x="59" y="23"/>
                </a:cubicBezTo>
                <a:cubicBezTo>
                  <a:pt x="59" y="37"/>
                  <a:pt x="46" y="47"/>
                  <a:pt x="30" y="47"/>
                </a:cubicBezTo>
                <a:cubicBezTo>
                  <a:pt x="28" y="47"/>
                  <a:pt x="27" y="47"/>
                  <a:pt x="25" y="47"/>
                </a:cubicBezTo>
                <a:cubicBezTo>
                  <a:pt x="19" y="53"/>
                  <a:pt x="11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8" y="51"/>
                  <a:pt x="11" y="48"/>
                  <a:pt x="11" y="44"/>
                </a:cubicBezTo>
                <a:cubicBezTo>
                  <a:pt x="11" y="43"/>
                  <a:pt x="11" y="43"/>
                  <a:pt x="11" y="42"/>
                </a:cubicBezTo>
                <a:cubicBezTo>
                  <a:pt x="4" y="38"/>
                  <a:pt x="0" y="31"/>
                  <a:pt x="0" y="23"/>
                </a:cubicBezTo>
                <a:cubicBezTo>
                  <a:pt x="0" y="10"/>
                  <a:pt x="13" y="0"/>
                  <a:pt x="30" y="0"/>
                </a:cubicBezTo>
                <a:close/>
                <a:moveTo>
                  <a:pt x="62" y="53"/>
                </a:moveTo>
                <a:cubicBezTo>
                  <a:pt x="62" y="57"/>
                  <a:pt x="64" y="60"/>
                  <a:pt x="67" y="61"/>
                </a:cubicBezTo>
                <a:cubicBezTo>
                  <a:pt x="67" y="63"/>
                  <a:pt x="67" y="63"/>
                  <a:pt x="67" y="63"/>
                </a:cubicBezTo>
                <a:cubicBezTo>
                  <a:pt x="61" y="62"/>
                  <a:pt x="55" y="61"/>
                  <a:pt x="50" y="56"/>
                </a:cubicBezTo>
                <a:cubicBezTo>
                  <a:pt x="48" y="56"/>
                  <a:pt x="47" y="56"/>
                  <a:pt x="46" y="56"/>
                </a:cubicBezTo>
                <a:cubicBezTo>
                  <a:pt x="40" y="56"/>
                  <a:pt x="34" y="55"/>
                  <a:pt x="30" y="52"/>
                </a:cubicBezTo>
                <a:cubicBezTo>
                  <a:pt x="39" y="52"/>
                  <a:pt x="47" y="49"/>
                  <a:pt x="54" y="44"/>
                </a:cubicBezTo>
                <a:cubicBezTo>
                  <a:pt x="57" y="41"/>
                  <a:pt x="59" y="38"/>
                  <a:pt x="61" y="35"/>
                </a:cubicBezTo>
                <a:cubicBezTo>
                  <a:pt x="63" y="31"/>
                  <a:pt x="64" y="27"/>
                  <a:pt x="64" y="23"/>
                </a:cubicBezTo>
                <a:cubicBezTo>
                  <a:pt x="64" y="23"/>
                  <a:pt x="64" y="22"/>
                  <a:pt x="64" y="22"/>
                </a:cubicBezTo>
                <a:cubicBezTo>
                  <a:pt x="68" y="25"/>
                  <a:pt x="71" y="30"/>
                  <a:pt x="71" y="36"/>
                </a:cubicBezTo>
                <a:cubicBezTo>
                  <a:pt x="71" y="42"/>
                  <a:pt x="67" y="48"/>
                  <a:pt x="62" y="52"/>
                </a:cubicBezTo>
                <a:cubicBezTo>
                  <a:pt x="62" y="52"/>
                  <a:pt x="62" y="53"/>
                  <a:pt x="6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Freeform 182"/>
          <p:cNvSpPr>
            <a:spLocks noChangeArrowheads="1"/>
          </p:cNvSpPr>
          <p:nvPr/>
        </p:nvSpPr>
        <p:spPr bwMode="auto">
          <a:xfrm>
            <a:off x="1326128" y="3532121"/>
            <a:ext cx="246638" cy="199643"/>
          </a:xfrm>
          <a:custGeom>
            <a:avLst/>
            <a:gdLst>
              <a:gd name="T0" fmla="*/ 77 w 77"/>
              <a:gd name="T1" fmla="*/ 7 h 62"/>
              <a:gd name="T2" fmla="*/ 68 w 77"/>
              <a:gd name="T3" fmla="*/ 10 h 62"/>
              <a:gd name="T4" fmla="*/ 75 w 77"/>
              <a:gd name="T5" fmla="*/ 1 h 62"/>
              <a:gd name="T6" fmla="*/ 65 w 77"/>
              <a:gd name="T7" fmla="*/ 5 h 62"/>
              <a:gd name="T8" fmla="*/ 53 w 77"/>
              <a:gd name="T9" fmla="*/ 0 h 62"/>
              <a:gd name="T10" fmla="*/ 38 w 77"/>
              <a:gd name="T11" fmla="*/ 15 h 62"/>
              <a:gd name="T12" fmla="*/ 38 w 77"/>
              <a:gd name="T13" fmla="*/ 19 h 62"/>
              <a:gd name="T14" fmla="*/ 6 w 77"/>
              <a:gd name="T15" fmla="*/ 3 h 62"/>
              <a:gd name="T16" fmla="*/ 3 w 77"/>
              <a:gd name="T17" fmla="*/ 10 h 62"/>
              <a:gd name="T18" fmla="*/ 10 w 77"/>
              <a:gd name="T19" fmla="*/ 24 h 62"/>
              <a:gd name="T20" fmla="*/ 3 w 77"/>
              <a:gd name="T21" fmla="*/ 22 h 62"/>
              <a:gd name="T22" fmla="*/ 3 w 77"/>
              <a:gd name="T23" fmla="*/ 22 h 62"/>
              <a:gd name="T24" fmla="*/ 16 w 77"/>
              <a:gd name="T25" fmla="*/ 37 h 62"/>
              <a:gd name="T26" fmla="*/ 12 w 77"/>
              <a:gd name="T27" fmla="*/ 38 h 62"/>
              <a:gd name="T28" fmla="*/ 9 w 77"/>
              <a:gd name="T29" fmla="*/ 38 h 62"/>
              <a:gd name="T30" fmla="*/ 24 w 77"/>
              <a:gd name="T31" fmla="*/ 48 h 62"/>
              <a:gd name="T32" fmla="*/ 4 w 77"/>
              <a:gd name="T33" fmla="*/ 55 h 62"/>
              <a:gd name="T34" fmla="*/ 0 w 77"/>
              <a:gd name="T35" fmla="*/ 55 h 62"/>
              <a:gd name="T36" fmla="*/ 24 w 77"/>
              <a:gd name="T37" fmla="*/ 62 h 62"/>
              <a:gd name="T38" fmla="*/ 69 w 77"/>
              <a:gd name="T39" fmla="*/ 17 h 62"/>
              <a:gd name="T40" fmla="*/ 69 w 77"/>
              <a:gd name="T41" fmla="*/ 15 h 62"/>
              <a:gd name="T42" fmla="*/ 77 w 77"/>
              <a:gd name="T43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" h="62">
                <a:moveTo>
                  <a:pt x="77" y="7"/>
                </a:moveTo>
                <a:cubicBezTo>
                  <a:pt x="74" y="8"/>
                  <a:pt x="71" y="9"/>
                  <a:pt x="68" y="10"/>
                </a:cubicBezTo>
                <a:cubicBezTo>
                  <a:pt x="71" y="8"/>
                  <a:pt x="74" y="4"/>
                  <a:pt x="75" y="1"/>
                </a:cubicBezTo>
                <a:cubicBezTo>
                  <a:pt x="72" y="3"/>
                  <a:pt x="68" y="4"/>
                  <a:pt x="65" y="5"/>
                </a:cubicBezTo>
                <a:cubicBezTo>
                  <a:pt x="62" y="2"/>
                  <a:pt x="58" y="0"/>
                  <a:pt x="53" y="0"/>
                </a:cubicBezTo>
                <a:cubicBezTo>
                  <a:pt x="45" y="0"/>
                  <a:pt x="38" y="7"/>
                  <a:pt x="38" y="15"/>
                </a:cubicBezTo>
                <a:cubicBezTo>
                  <a:pt x="38" y="17"/>
                  <a:pt x="38" y="18"/>
                  <a:pt x="38" y="19"/>
                </a:cubicBezTo>
                <a:cubicBezTo>
                  <a:pt x="25" y="18"/>
                  <a:pt x="13" y="12"/>
                  <a:pt x="6" y="3"/>
                </a:cubicBezTo>
                <a:cubicBezTo>
                  <a:pt x="4" y="5"/>
                  <a:pt x="3" y="8"/>
                  <a:pt x="3" y="10"/>
                </a:cubicBezTo>
                <a:cubicBezTo>
                  <a:pt x="3" y="16"/>
                  <a:pt x="6" y="21"/>
                  <a:pt x="10" y="24"/>
                </a:cubicBezTo>
                <a:cubicBezTo>
                  <a:pt x="8" y="24"/>
                  <a:pt x="5" y="23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9"/>
                  <a:pt x="9" y="36"/>
                  <a:pt x="16" y="37"/>
                </a:cubicBezTo>
                <a:cubicBezTo>
                  <a:pt x="15" y="38"/>
                  <a:pt x="13" y="38"/>
                  <a:pt x="12" y="38"/>
                </a:cubicBezTo>
                <a:cubicBezTo>
                  <a:pt x="11" y="38"/>
                  <a:pt x="10" y="38"/>
                  <a:pt x="9" y="38"/>
                </a:cubicBezTo>
                <a:cubicBezTo>
                  <a:pt x="11" y="44"/>
                  <a:pt x="17" y="48"/>
                  <a:pt x="24" y="48"/>
                </a:cubicBezTo>
                <a:cubicBezTo>
                  <a:pt x="18" y="53"/>
                  <a:pt x="11" y="55"/>
                  <a:pt x="4" y="55"/>
                </a:cubicBezTo>
                <a:cubicBezTo>
                  <a:pt x="3" y="55"/>
                  <a:pt x="1" y="55"/>
                  <a:pt x="0" y="55"/>
                </a:cubicBezTo>
                <a:cubicBezTo>
                  <a:pt x="7" y="59"/>
                  <a:pt x="15" y="62"/>
                  <a:pt x="24" y="62"/>
                </a:cubicBezTo>
                <a:cubicBezTo>
                  <a:pt x="53" y="62"/>
                  <a:pt x="69" y="38"/>
                  <a:pt x="69" y="17"/>
                </a:cubicBezTo>
                <a:cubicBezTo>
                  <a:pt x="69" y="17"/>
                  <a:pt x="69" y="16"/>
                  <a:pt x="69" y="15"/>
                </a:cubicBezTo>
                <a:cubicBezTo>
                  <a:pt x="72" y="13"/>
                  <a:pt x="75" y="10"/>
                  <a:pt x="77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Freeform 201"/>
          <p:cNvSpPr>
            <a:spLocks noChangeArrowheads="1"/>
          </p:cNvSpPr>
          <p:nvPr/>
        </p:nvSpPr>
        <p:spPr bwMode="auto">
          <a:xfrm>
            <a:off x="1350596" y="2285882"/>
            <a:ext cx="197703" cy="191814"/>
          </a:xfrm>
          <a:custGeom>
            <a:avLst/>
            <a:gdLst>
              <a:gd name="T0" fmla="*/ 39 w 62"/>
              <a:gd name="T1" fmla="*/ 42 h 60"/>
              <a:gd name="T2" fmla="*/ 37 w 62"/>
              <a:gd name="T3" fmla="*/ 38 h 60"/>
              <a:gd name="T4" fmla="*/ 43 w 62"/>
              <a:gd name="T5" fmla="*/ 27 h 60"/>
              <a:gd name="T6" fmla="*/ 44 w 62"/>
              <a:gd name="T7" fmla="*/ 19 h 60"/>
              <a:gd name="T8" fmla="*/ 31 w 62"/>
              <a:gd name="T9" fmla="*/ 0 h 60"/>
              <a:gd name="T10" fmla="*/ 18 w 62"/>
              <a:gd name="T11" fmla="*/ 19 h 60"/>
              <a:gd name="T12" fmla="*/ 20 w 62"/>
              <a:gd name="T13" fmla="*/ 27 h 60"/>
              <a:gd name="T14" fmla="*/ 25 w 62"/>
              <a:gd name="T15" fmla="*/ 38 h 60"/>
              <a:gd name="T16" fmla="*/ 23 w 62"/>
              <a:gd name="T17" fmla="*/ 42 h 60"/>
              <a:gd name="T18" fmla="*/ 0 w 62"/>
              <a:gd name="T19" fmla="*/ 60 h 60"/>
              <a:gd name="T20" fmla="*/ 31 w 62"/>
              <a:gd name="T21" fmla="*/ 60 h 60"/>
              <a:gd name="T22" fmla="*/ 62 w 62"/>
              <a:gd name="T23" fmla="*/ 60 h 60"/>
              <a:gd name="T24" fmla="*/ 39 w 62"/>
              <a:gd name="T25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0">
                <a:moveTo>
                  <a:pt x="39" y="42"/>
                </a:moveTo>
                <a:cubicBezTo>
                  <a:pt x="37" y="42"/>
                  <a:pt x="37" y="38"/>
                  <a:pt x="37" y="38"/>
                </a:cubicBezTo>
                <a:cubicBezTo>
                  <a:pt x="37" y="38"/>
                  <a:pt x="42" y="33"/>
                  <a:pt x="43" y="27"/>
                </a:cubicBezTo>
                <a:cubicBezTo>
                  <a:pt x="45" y="27"/>
                  <a:pt x="47" y="21"/>
                  <a:pt x="44" y="19"/>
                </a:cubicBezTo>
                <a:cubicBezTo>
                  <a:pt x="44" y="16"/>
                  <a:pt x="48" y="0"/>
                  <a:pt x="31" y="0"/>
                </a:cubicBezTo>
                <a:cubicBezTo>
                  <a:pt x="15" y="0"/>
                  <a:pt x="18" y="16"/>
                  <a:pt x="18" y="19"/>
                </a:cubicBezTo>
                <a:cubicBezTo>
                  <a:pt x="15" y="21"/>
                  <a:pt x="17" y="27"/>
                  <a:pt x="20" y="27"/>
                </a:cubicBezTo>
                <a:cubicBezTo>
                  <a:pt x="21" y="33"/>
                  <a:pt x="25" y="38"/>
                  <a:pt x="25" y="38"/>
                </a:cubicBezTo>
                <a:cubicBezTo>
                  <a:pt x="25" y="38"/>
                  <a:pt x="25" y="42"/>
                  <a:pt x="23" y="42"/>
                </a:cubicBezTo>
                <a:cubicBezTo>
                  <a:pt x="19" y="43"/>
                  <a:pt x="0" y="51"/>
                  <a:pt x="0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1"/>
                  <a:pt x="44" y="43"/>
                  <a:pt x="39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3942837" y="7883867"/>
            <a:ext cx="43727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s-MX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4244" y="5707380"/>
            <a:ext cx="688975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F2F2F2"/>
                </a:solidFill>
                <a:latin typeface="+mj-ea"/>
                <a:ea typeface="+mj-ea"/>
                <a:cs typeface="+mn-ea"/>
                <a:sym typeface="+mn-lt"/>
              </a:rPr>
              <a:t>单击此处添加文本内容，关键字、或内容简单介绍及工作</a:t>
            </a:r>
            <a:r>
              <a:rPr lang="zh-CN" altLang="en-US" sz="1800" dirty="0" smtClean="0">
                <a:solidFill>
                  <a:srgbClr val="F2F2F2"/>
                </a:solidFill>
                <a:latin typeface="+mj-ea"/>
                <a:ea typeface="+mj-ea"/>
                <a:cs typeface="+mn-ea"/>
                <a:sym typeface="+mn-lt"/>
              </a:rPr>
              <a:t>理解</a:t>
            </a:r>
            <a:endParaRPr lang="zh-CN" altLang="en-US" sz="1800" dirty="0">
              <a:solidFill>
                <a:srgbClr val="F2F2F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67583" y="564696"/>
            <a:ext cx="2159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cs typeface="+mn-ea"/>
                <a:sym typeface="+mn-lt"/>
              </a:rPr>
              <a:t>阶段计划 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4"/>
            <a:ext cx="5813449" cy="6858594"/>
          </a:xfrm>
          <a:prstGeom prst="rect">
            <a:avLst/>
          </a:prstGeom>
        </p:spPr>
      </p:pic>
      <p:sp>
        <p:nvSpPr>
          <p:cNvPr id="31" name="文本框 16"/>
          <p:cNvSpPr>
            <a:spLocks noChangeArrowheads="1"/>
          </p:cNvSpPr>
          <p:nvPr/>
        </p:nvSpPr>
        <p:spPr bwMode="auto">
          <a:xfrm>
            <a:off x="6447277" y="1635158"/>
            <a:ext cx="5049398" cy="387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点击此处添加文本内容，如关键词、部分简单介绍等。点击此处添加文</a:t>
            </a:r>
            <a:endParaRPr lang="en-US" altLang="zh-CN" sz="16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本内容，如关键词、部分简单介绍等。点击此处添加文本内容，如关键词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  <a:p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60298" y="1820650"/>
            <a:ext cx="154424" cy="154424"/>
          </a:xfrm>
          <a:prstGeom prst="ellipse">
            <a:avLst/>
          </a:prstGeom>
          <a:solidFill>
            <a:srgbClr val="183A5D"/>
          </a:solidFill>
          <a:ln w="15875">
            <a:solidFill>
              <a:schemeClr val="bg1">
                <a:lumMod val="7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60298" y="3480642"/>
            <a:ext cx="154424" cy="154424"/>
          </a:xfrm>
          <a:prstGeom prst="ellipse">
            <a:avLst/>
          </a:prstGeom>
          <a:solidFill>
            <a:srgbClr val="C00000"/>
          </a:solidFill>
          <a:ln w="15875">
            <a:solidFill>
              <a:schemeClr val="bg1">
                <a:lumMod val="75000"/>
                <a:alpha val="31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0" name="Rectángulo 8"/>
          <p:cNvSpPr/>
          <p:nvPr/>
        </p:nvSpPr>
        <p:spPr>
          <a:xfrm>
            <a:off x="6434577" y="1108180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6002" y="2293140"/>
            <a:ext cx="2457994" cy="229387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2417517" y="4571939"/>
            <a:ext cx="2457994" cy="2293874"/>
          </a:xfrm>
          <a:prstGeom prst="rect">
            <a:avLst/>
          </a:prstGeom>
          <a:blipFill dpi="0" rotWithShape="1">
            <a:blip r:embed="rId3"/>
            <a:srcRect/>
            <a:stretch>
              <a:fillRect l="-6000" r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4855695" y="2307654"/>
            <a:ext cx="2457994" cy="2293874"/>
          </a:xfrm>
          <a:prstGeom prst="rect">
            <a:avLst/>
          </a:prstGeom>
          <a:blipFill dpi="0" rotWithShape="1">
            <a:blip r:embed="rId4"/>
            <a:srcRect/>
            <a:stretch>
              <a:fillRect l="-14000" r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7296070" y="4565440"/>
            <a:ext cx="2457994" cy="2293874"/>
          </a:xfrm>
          <a:prstGeom prst="rect">
            <a:avLst/>
          </a:prstGeom>
          <a:blipFill>
            <a:blip r:embed="rId5"/>
            <a:stretch>
              <a:fillRect l="-14000" r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9720561" y="2303717"/>
            <a:ext cx="2457994" cy="2293874"/>
          </a:xfrm>
          <a:prstGeom prst="rect">
            <a:avLst/>
          </a:prstGeom>
          <a:blipFill dpi="0" rotWithShape="1">
            <a:blip r:embed="rId6"/>
            <a:srcRect/>
            <a:stretch>
              <a:fillRect l="-34000" r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cs typeface="+mn-ea"/>
              <a:sym typeface="+mn-lt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0" y="4572000"/>
            <a:ext cx="2444962" cy="2286000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27AE61"/>
              </a:solidFill>
              <a:cs typeface="+mn-ea"/>
              <a:sym typeface="+mn-lt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874400" y="4572000"/>
            <a:ext cx="2437200" cy="228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27AE61"/>
              </a:solidFill>
              <a:cs typeface="+mn-ea"/>
              <a:sym typeface="+mn-lt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2449900" y="2293140"/>
            <a:ext cx="2437200" cy="2286000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27AE61"/>
              </a:solidFill>
              <a:cs typeface="+mn-ea"/>
              <a:sym typeface="+mn-lt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7302500" y="2301014"/>
            <a:ext cx="2437200" cy="228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27AE61"/>
              </a:solidFill>
              <a:cs typeface="+mn-ea"/>
              <a:sym typeface="+mn-lt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839789" y="565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投资组合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839788" y="1110834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schemeClr val="bg1"/>
                </a:solidFill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9719484" y="4565650"/>
            <a:ext cx="2472515" cy="2290672"/>
          </a:xfrm>
          <a:prstGeom prst="rect">
            <a:avLst/>
          </a:prstGeom>
          <a:solidFill>
            <a:srgbClr val="183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27AE6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1120" y="2715657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</p:txBody>
      </p:sp>
      <p:sp>
        <p:nvSpPr>
          <p:cNvPr id="35" name="矩形 34"/>
          <p:cNvSpPr/>
          <p:nvPr/>
        </p:nvSpPr>
        <p:spPr>
          <a:xfrm>
            <a:off x="9781402" y="5000320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</p:txBody>
      </p:sp>
      <p:sp>
        <p:nvSpPr>
          <p:cNvPr id="42" name="矩形 41"/>
          <p:cNvSpPr/>
          <p:nvPr/>
        </p:nvSpPr>
        <p:spPr>
          <a:xfrm>
            <a:off x="7424455" y="2718285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</p:txBody>
      </p:sp>
      <p:sp>
        <p:nvSpPr>
          <p:cNvPr id="43" name="矩形 42"/>
          <p:cNvSpPr/>
          <p:nvPr/>
        </p:nvSpPr>
        <p:spPr>
          <a:xfrm>
            <a:off x="59798" y="5102796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</p:txBody>
      </p:sp>
      <p:sp>
        <p:nvSpPr>
          <p:cNvPr id="44" name="矩形 43"/>
          <p:cNvSpPr/>
          <p:nvPr/>
        </p:nvSpPr>
        <p:spPr>
          <a:xfrm>
            <a:off x="4951478" y="5102796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点击此处添加文本内容，如关键词、部分简单介绍等。点击此处添加文本内容，如关键词、部分简单介绍等。点击此处添加文本内容，如关键词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adroTexto 24"/>
          <p:cNvSpPr txBox="1"/>
          <p:nvPr/>
        </p:nvSpPr>
        <p:spPr>
          <a:xfrm>
            <a:off x="4629030" y="55778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专业工作人员</a:t>
            </a:r>
            <a:endParaRPr lang="es-MX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3500126" y="1110283"/>
            <a:ext cx="5319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Suspendisse eget congue velit, vel pharetra sapien</a:t>
            </a:r>
            <a:r>
              <a:rPr lang="es-MX" sz="1600" dirty="0" smtClean="0">
                <a:solidFill>
                  <a:srgbClr val="37495F"/>
                </a:solidFill>
                <a:cs typeface="+mn-ea"/>
                <a:sym typeface="+mn-lt"/>
              </a:rPr>
              <a:t>.</a:t>
            </a:r>
          </a:p>
        </p:txBody>
      </p:sp>
      <p:pic>
        <p:nvPicPr>
          <p:cNvPr id="5" name="图片占位符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2095500"/>
            <a:ext cx="12192000" cy="4765675"/>
          </a:xfrm>
          <a:prstGeom prst="rect">
            <a:avLst/>
          </a:prstGeom>
        </p:spPr>
      </p:pic>
      <p:sp>
        <p:nvSpPr>
          <p:cNvPr id="6" name="Rectángulo 1"/>
          <p:cNvSpPr/>
          <p:nvPr/>
        </p:nvSpPr>
        <p:spPr>
          <a:xfrm>
            <a:off x="0" y="2095500"/>
            <a:ext cx="12192000" cy="4765964"/>
          </a:xfrm>
          <a:prstGeom prst="rect">
            <a:avLst/>
          </a:prstGeom>
          <a:solidFill>
            <a:srgbClr val="9B59B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1862</Words>
  <PresentationFormat>自定义</PresentationFormat>
  <Paragraphs>121</Paragraphs>
  <Slides>21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Tema de Office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2014-09-06T02:05:00Z</dcterms:created>
  <dcterms:modified xsi:type="dcterms:W3CDTF">2018-03-18T06:32:40Z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