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charts/colors6.xml" ContentType="application/vnd.ms-office.chartcolor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charts/style5.xml" ContentType="application/vnd.ms-office.chart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charts/colors5.xml" ContentType="application/vnd.ms-office.chartcolor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charts/colors1.xml" ContentType="application/vnd.ms-office.chartcolorstyl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charts/style6.xml" ContentType="application/vnd.ms-office.chartstyl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charts/style4.xml" ContentType="application/vnd.ms-office.chartstyle+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0"/>
  </p:notesMasterIdLst>
  <p:sldIdLst>
    <p:sldId id="322" r:id="rId2"/>
    <p:sldId id="324" r:id="rId3"/>
    <p:sldId id="325" r:id="rId4"/>
    <p:sldId id="356" r:id="rId5"/>
    <p:sldId id="326" r:id="rId6"/>
    <p:sldId id="327" r:id="rId7"/>
    <p:sldId id="328" r:id="rId8"/>
    <p:sldId id="329" r:id="rId9"/>
    <p:sldId id="330" r:id="rId10"/>
    <p:sldId id="331" r:id="rId11"/>
    <p:sldId id="332" r:id="rId12"/>
    <p:sldId id="333" r:id="rId13"/>
    <p:sldId id="334" r:id="rId14"/>
    <p:sldId id="335" r:id="rId15"/>
    <p:sldId id="357"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 id="358" r:id="rId36"/>
    <p:sldId id="359" r:id="rId37"/>
    <p:sldId id="360" r:id="rId38"/>
    <p:sldId id="362" r:id="rId39"/>
  </p:sldIdLst>
  <p:sldSz cx="12192000" cy="6858000"/>
  <p:notesSz cx="6858000" cy="9144000"/>
  <p:custDataLst>
    <p:tags r:id="rId41"/>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72731"/>
    <a:srgbClr val="F4F4F4"/>
    <a:srgbClr val="F6F5F5"/>
    <a:srgbClr val="282832"/>
    <a:srgbClr val="192A4C"/>
    <a:srgbClr val="14557F"/>
    <a:srgbClr val="8A3761"/>
    <a:srgbClr val="380724"/>
    <a:srgbClr val="480B2D"/>
    <a:srgbClr val="662A4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618" autoAdjust="0"/>
    <p:restoredTop sz="94660"/>
  </p:normalViewPr>
  <p:slideViewPr>
    <p:cSldViewPr snapToGrid="0" showGuides="1">
      <p:cViewPr varScale="1">
        <p:scale>
          <a:sx n="69" d="100"/>
          <a:sy n="69" d="100"/>
        </p:scale>
        <p:origin x="-90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___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___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___7.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spPr>
            <a:ln>
              <a:noFill/>
            </a:ln>
          </c:spPr>
          <c:dPt>
            <c:idx val="0"/>
            <c:spPr>
              <a:solidFill>
                <a:schemeClr val="bg1"/>
              </a:solidFill>
              <a:ln w="19050">
                <a:noFill/>
              </a:ln>
              <a:effectLst/>
            </c:spPr>
            <c:extLst xmlns:c16r2="http://schemas.microsoft.com/office/drawing/2015/06/chart">
              <c:ext xmlns:c16="http://schemas.microsoft.com/office/drawing/2014/chart" uri="{C3380CC4-5D6E-409C-BE32-E72D297353CC}">
                <c16:uniqueId val="{00000001-DED4-4177-928C-7E5153B3F214}"/>
              </c:ext>
            </c:extLst>
          </c:dPt>
          <c:dPt>
            <c:idx val="1"/>
            <c:spPr>
              <a:noFill/>
              <a:ln w="19050">
                <a:noFill/>
              </a:ln>
              <a:effectLst/>
            </c:spPr>
            <c:extLst xmlns:c16r2="http://schemas.microsoft.com/office/drawing/2015/06/chart">
              <c:ext xmlns:c16="http://schemas.microsoft.com/office/drawing/2014/chart" uri="{C3380CC4-5D6E-409C-BE32-E72D297353CC}">
                <c16:uniqueId val="{00000003-DED4-4177-928C-7E5153B3F214}"/>
              </c:ext>
            </c:extLst>
          </c:dPt>
          <c:dPt>
            <c:idx val="2"/>
            <c:spPr>
              <a:solidFill>
                <a:schemeClr val="accent3"/>
              </a:solidFill>
              <a:ln w="19050">
                <a:noFill/>
              </a:ln>
              <a:effectLst/>
            </c:spPr>
            <c:extLst xmlns:c16r2="http://schemas.microsoft.com/office/drawing/2015/06/chart">
              <c:ext xmlns:c16="http://schemas.microsoft.com/office/drawing/2014/chart" uri="{C3380CC4-5D6E-409C-BE32-E72D297353CC}">
                <c16:uniqueId val="{00000005-DED4-4177-928C-7E5153B3F214}"/>
              </c:ext>
            </c:extLst>
          </c:dPt>
          <c:dPt>
            <c:idx val="3"/>
            <c:spPr>
              <a:solidFill>
                <a:schemeClr val="accent4"/>
              </a:solidFill>
              <a:ln w="19050">
                <a:noFill/>
              </a:ln>
              <a:effectLst/>
            </c:spPr>
            <c:extLst xmlns:c16r2="http://schemas.microsoft.com/office/drawing/2015/06/chart">
              <c:ext xmlns:c16="http://schemas.microsoft.com/office/drawing/2014/chart" uri="{C3380CC4-5D6E-409C-BE32-E72D297353CC}">
                <c16:uniqueId val="{00000007-DED4-4177-928C-7E5153B3F214}"/>
              </c:ext>
            </c:extLst>
          </c:dPt>
          <c:val>
            <c:numRef>
              <c:f>Sheet1!$B$2:$B$5</c:f>
              <c:numCache>
                <c:formatCode>General</c:formatCode>
                <c:ptCount val="4"/>
                <c:pt idx="0">
                  <c:v>5</c:v>
                </c:pt>
                <c:pt idx="1">
                  <c:v>6</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DED4-4177-928C-7E5153B3F214}"/>
            </c:ext>
          </c:extLst>
        </c:ser>
        <c:dLbls/>
        <c:firstSliceAng val="9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spPr>
            <a:ln>
              <a:noFill/>
            </a:ln>
          </c:spPr>
          <c:dPt>
            <c:idx val="0"/>
            <c:spPr>
              <a:solidFill>
                <a:schemeClr val="bg1"/>
              </a:solidFill>
              <a:ln w="19050">
                <a:noFill/>
              </a:ln>
              <a:effectLst/>
            </c:spPr>
            <c:extLst xmlns:c16r2="http://schemas.microsoft.com/office/drawing/2015/06/chart">
              <c:ext xmlns:c16="http://schemas.microsoft.com/office/drawing/2014/chart" uri="{C3380CC4-5D6E-409C-BE32-E72D297353CC}">
                <c16:uniqueId val="{00000001-7429-402E-94D1-7AFA60038435}"/>
              </c:ext>
            </c:extLst>
          </c:dPt>
          <c:dPt>
            <c:idx val="1"/>
            <c:spPr>
              <a:noFill/>
              <a:ln w="19050">
                <a:noFill/>
              </a:ln>
              <a:effectLst/>
            </c:spPr>
            <c:extLst xmlns:c16r2="http://schemas.microsoft.com/office/drawing/2015/06/chart">
              <c:ext xmlns:c16="http://schemas.microsoft.com/office/drawing/2014/chart" uri="{C3380CC4-5D6E-409C-BE32-E72D297353CC}">
                <c16:uniqueId val="{00000003-7429-402E-94D1-7AFA60038435}"/>
              </c:ext>
            </c:extLst>
          </c:dPt>
          <c:dPt>
            <c:idx val="2"/>
            <c:spPr>
              <a:solidFill>
                <a:schemeClr val="accent3"/>
              </a:solidFill>
              <a:ln w="19050">
                <a:noFill/>
              </a:ln>
              <a:effectLst/>
            </c:spPr>
            <c:extLst xmlns:c16r2="http://schemas.microsoft.com/office/drawing/2015/06/chart">
              <c:ext xmlns:c16="http://schemas.microsoft.com/office/drawing/2014/chart" uri="{C3380CC4-5D6E-409C-BE32-E72D297353CC}">
                <c16:uniqueId val="{00000005-7429-402E-94D1-7AFA60038435}"/>
              </c:ext>
            </c:extLst>
          </c:dPt>
          <c:dPt>
            <c:idx val="3"/>
            <c:spPr>
              <a:solidFill>
                <a:schemeClr val="accent4"/>
              </a:solidFill>
              <a:ln w="19050">
                <a:noFill/>
              </a:ln>
              <a:effectLst/>
            </c:spPr>
            <c:extLst xmlns:c16r2="http://schemas.microsoft.com/office/drawing/2015/06/chart">
              <c:ext xmlns:c16="http://schemas.microsoft.com/office/drawing/2014/chart" uri="{C3380CC4-5D6E-409C-BE32-E72D297353CC}">
                <c16:uniqueId val="{00000007-7429-402E-94D1-7AFA60038435}"/>
              </c:ext>
            </c:extLst>
          </c:dPt>
          <c:val>
            <c:numRef>
              <c:f>Sheet1!$B$2:$B$5</c:f>
              <c:numCache>
                <c:formatCode>General</c:formatCode>
                <c:ptCount val="4"/>
                <c:pt idx="0">
                  <c:v>6</c:v>
                </c:pt>
                <c:pt idx="1">
                  <c:v>4</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7429-402E-94D1-7AFA60038435}"/>
            </c:ext>
          </c:extLst>
        </c:ser>
        <c:dLbls/>
        <c:firstSliceAng val="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spPr>
            <a:ln>
              <a:noFill/>
            </a:ln>
          </c:spPr>
          <c:dPt>
            <c:idx val="0"/>
            <c:spPr>
              <a:solidFill>
                <a:schemeClr val="bg1"/>
              </a:solidFill>
              <a:ln w="19050">
                <a:noFill/>
              </a:ln>
              <a:effectLst/>
            </c:spPr>
            <c:extLst xmlns:c16r2="http://schemas.microsoft.com/office/drawing/2015/06/chart">
              <c:ext xmlns:c16="http://schemas.microsoft.com/office/drawing/2014/chart" uri="{C3380CC4-5D6E-409C-BE32-E72D297353CC}">
                <c16:uniqueId val="{00000001-ABC1-4DC9-A3C6-2B691CC08BE6}"/>
              </c:ext>
            </c:extLst>
          </c:dPt>
          <c:dPt>
            <c:idx val="1"/>
            <c:spPr>
              <a:noFill/>
              <a:ln w="19050">
                <a:noFill/>
              </a:ln>
              <a:effectLst/>
            </c:spPr>
            <c:extLst xmlns:c16r2="http://schemas.microsoft.com/office/drawing/2015/06/chart">
              <c:ext xmlns:c16="http://schemas.microsoft.com/office/drawing/2014/chart" uri="{C3380CC4-5D6E-409C-BE32-E72D297353CC}">
                <c16:uniqueId val="{00000003-ABC1-4DC9-A3C6-2B691CC08BE6}"/>
              </c:ext>
            </c:extLst>
          </c:dPt>
          <c:dPt>
            <c:idx val="2"/>
            <c:spPr>
              <a:solidFill>
                <a:schemeClr val="accent3"/>
              </a:solidFill>
              <a:ln w="19050">
                <a:noFill/>
              </a:ln>
              <a:effectLst/>
            </c:spPr>
            <c:extLst xmlns:c16r2="http://schemas.microsoft.com/office/drawing/2015/06/chart">
              <c:ext xmlns:c16="http://schemas.microsoft.com/office/drawing/2014/chart" uri="{C3380CC4-5D6E-409C-BE32-E72D297353CC}">
                <c16:uniqueId val="{00000005-ABC1-4DC9-A3C6-2B691CC08BE6}"/>
              </c:ext>
            </c:extLst>
          </c:dPt>
          <c:dPt>
            <c:idx val="3"/>
            <c:spPr>
              <a:solidFill>
                <a:schemeClr val="accent4"/>
              </a:solidFill>
              <a:ln w="19050">
                <a:noFill/>
              </a:ln>
              <a:effectLst/>
            </c:spPr>
            <c:extLst xmlns:c16r2="http://schemas.microsoft.com/office/drawing/2015/06/chart">
              <c:ext xmlns:c16="http://schemas.microsoft.com/office/drawing/2014/chart" uri="{C3380CC4-5D6E-409C-BE32-E72D297353CC}">
                <c16:uniqueId val="{00000007-ABC1-4DC9-A3C6-2B691CC08BE6}"/>
              </c:ext>
            </c:extLst>
          </c:dPt>
          <c:val>
            <c:numRef>
              <c:f>Sheet1!$B$2:$B$5</c:f>
              <c:numCache>
                <c:formatCode>General</c:formatCode>
                <c:ptCount val="4"/>
                <c:pt idx="0">
                  <c:v>8</c:v>
                </c:pt>
                <c:pt idx="1">
                  <c:v>2</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8-ABC1-4DC9-A3C6-2B691CC08BE6}"/>
            </c:ext>
          </c:extLst>
        </c:ser>
        <c:dLbls/>
        <c:firstSliceAng val="0"/>
        <c:holeSize val="88"/>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spPr>
            <a:solidFill>
              <a:schemeClr val="bg1">
                <a:alpha val="25000"/>
              </a:schemeClr>
            </a:solidFill>
            <a:ln w="6350">
              <a:noFill/>
              <a:prstDash val="dash"/>
            </a:ln>
            <a:effectLst/>
          </c:spPr>
          <c:explosion val="6"/>
          <c:dPt>
            <c:idx val="0"/>
            <c:extLst xmlns:c16r2="http://schemas.microsoft.com/office/drawing/2015/06/chart">
              <c:ext xmlns:c16="http://schemas.microsoft.com/office/drawing/2014/chart" uri="{C3380CC4-5D6E-409C-BE32-E72D297353CC}">
                <c16:uniqueId val="{00000001-E466-413A-B789-C4529FD0DAD6}"/>
              </c:ext>
            </c:extLst>
          </c:dPt>
          <c:dPt>
            <c:idx val="1"/>
            <c:spPr>
              <a:solidFill>
                <a:schemeClr val="bg1">
                  <a:alpha val="25000"/>
                </a:schemeClr>
              </a:solidFill>
              <a:ln w="3175">
                <a:noFill/>
                <a:prstDash val="dash"/>
              </a:ln>
              <a:effectLst/>
            </c:spPr>
            <c:extLst xmlns:c16r2="http://schemas.microsoft.com/office/drawing/2015/06/chart">
              <c:ext xmlns:c16="http://schemas.microsoft.com/office/drawing/2014/chart" uri="{C3380CC4-5D6E-409C-BE32-E72D297353CC}">
                <c16:uniqueId val="{00000003-E466-413A-B789-C4529FD0DAD6}"/>
              </c:ext>
            </c:extLst>
          </c:dPt>
          <c:dPt>
            <c:idx val="2"/>
            <c:spPr>
              <a:solidFill>
                <a:schemeClr val="bg1">
                  <a:alpha val="25000"/>
                </a:schemeClr>
              </a:solidFill>
              <a:ln w="3175">
                <a:noFill/>
                <a:prstDash val="dash"/>
              </a:ln>
              <a:effectLst/>
            </c:spPr>
            <c:extLst xmlns:c16r2="http://schemas.microsoft.com/office/drawing/2015/06/chart">
              <c:ext xmlns:c16="http://schemas.microsoft.com/office/drawing/2014/chart" uri="{C3380CC4-5D6E-409C-BE32-E72D297353CC}">
                <c16:uniqueId val="{00000005-E466-413A-B789-C4529FD0DAD6}"/>
              </c:ext>
            </c:extLst>
          </c:dPt>
          <c:dPt>
            <c:idx val="3"/>
            <c:spPr>
              <a:solidFill>
                <a:schemeClr val="bg1">
                  <a:alpha val="25000"/>
                </a:schemeClr>
              </a:solidFill>
              <a:ln w="3175">
                <a:noFill/>
                <a:prstDash val="dash"/>
              </a:ln>
              <a:effectLst/>
            </c:spPr>
            <c:extLst xmlns:c16r2="http://schemas.microsoft.com/office/drawing/2015/06/chart">
              <c:ext xmlns:c16="http://schemas.microsoft.com/office/drawing/2014/chart" uri="{C3380CC4-5D6E-409C-BE32-E72D297353CC}">
                <c16:uniqueId val="{00000007-E466-413A-B789-C4529FD0DAD6}"/>
              </c:ext>
            </c:extLst>
          </c:dPt>
          <c:dLbls>
            <c:dLbl>
              <c:idx val="0"/>
              <c:layout>
                <c:manualLayout>
                  <c:x val="-0.10414735372517528"/>
                  <c:y val="0.17326252235106918"/>
                </c:manualLayout>
              </c:layout>
              <c:dLblPos val="bestFi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466-413A-B789-C4529FD0DAD6}"/>
                </c:ext>
              </c:extLst>
            </c:dLbl>
            <c:dLbl>
              <c:idx val="1"/>
              <c:layout>
                <c:manualLayout>
                  <c:x val="-0.10908070142341728"/>
                  <c:y val="8.8506094552438019E-2"/>
                </c:manualLayout>
              </c:layout>
              <c:dLblPos val="bestFi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466-413A-B789-C4529FD0DAD6}"/>
                </c:ext>
              </c:extLst>
            </c:dLbl>
            <c:dLbl>
              <c:idx val="2"/>
              <c:layout>
                <c:manualLayout>
                  <c:x val="-0.1420139348678256"/>
                  <c:y val="-0.13142512348434959"/>
                </c:manualLayout>
              </c:layout>
              <c:dLblPos val="bestFi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466-413A-B789-C4529FD0DAD6}"/>
                </c:ext>
              </c:extLst>
            </c:dLbl>
            <c:dLbl>
              <c:idx val="3"/>
              <c:layout>
                <c:manualLayout>
                  <c:x val="0.19873856976231638"/>
                  <c:y val="-2.1913188148329953E-4"/>
                </c:manualLayout>
              </c:layout>
              <c:dLblPos val="bestFi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E466-413A-B789-C4529FD0DAD6}"/>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Century Gothic" panose="020B0502020202020204" pitchFamily="34" charset="0"/>
                    <a:ea typeface="+mn-ea"/>
                    <a:cs typeface="+mn-cs"/>
                  </a:defRPr>
                </a:pPr>
                <a:endParaRPr lang="zh-CN"/>
              </a:p>
            </c:txPr>
            <c:dLblPos val="bestFit"/>
            <c:showVal val="1"/>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val>
            <c:numRef>
              <c:f>Sheet1!$B$2:$B$5</c:f>
              <c:numCache>
                <c:formatCode>0%</c:formatCode>
                <c:ptCount val="4"/>
                <c:pt idx="0">
                  <c:v>0.12000000000000001</c:v>
                </c:pt>
                <c:pt idx="1">
                  <c:v>7.0000000000000021E-2</c:v>
                </c:pt>
                <c:pt idx="2">
                  <c:v>0.25</c:v>
                </c:pt>
                <c:pt idx="3">
                  <c:v>0.46</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第一季度</c:v>
                      </c:pt>
                      <c:pt idx="1">
                        <c:v>第二季度</c:v>
                      </c:pt>
                      <c:pt idx="2">
                        <c:v>第三季度</c:v>
                      </c:pt>
                      <c:pt idx="3">
                        <c:v>第四季度</c:v>
                      </c:pt>
                    </c:strCache>
                  </c:strRef>
                </c15:cat>
              </c15:filteredCategoryTitle>
            </c:ext>
            <c:ext xmlns:c16="http://schemas.microsoft.com/office/drawing/2014/chart" uri="{C3380CC4-5D6E-409C-BE32-E72D297353CC}">
              <c16:uniqueId val="{00000008-E466-413A-B789-C4529FD0DAD6}"/>
            </c:ext>
          </c:extLst>
        </c:ser>
        <c:dLbls>
          <c:showVal val="1"/>
        </c:dLbls>
        <c:firstSliceAng val="0"/>
      </c:pie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7.3386687992126012E-2"/>
          <c:y val="1.5134718557165448E-2"/>
          <c:w val="0.92192581200787427"/>
          <c:h val="0.88820147095217339"/>
        </c:manualLayout>
      </c:layout>
      <c:lineChart>
        <c:grouping val="standard"/>
        <c:ser>
          <c:idx val="0"/>
          <c:order val="0"/>
          <c:tx>
            <c:strRef>
              <c:f>Sheet1!$B$1</c:f>
              <c:strCache>
                <c:ptCount val="1"/>
                <c:pt idx="0">
                  <c:v>2014</c:v>
                </c:pt>
              </c:strCache>
            </c:strRef>
          </c:tx>
          <c:spPr>
            <a:ln w="28575" cap="rnd">
              <a:noFill/>
              <a:round/>
            </a:ln>
            <a:effectLst/>
          </c:spPr>
          <c:marker>
            <c:symbol val="none"/>
          </c:marker>
          <c:cat>
            <c:numRef>
              <c:f>Sheet1!$A$2:$A$6</c:f>
              <c:numCache>
                <c:formatCode>General</c:formatCode>
                <c:ptCount val="5"/>
                <c:pt idx="0">
                  <c:v>2014</c:v>
                </c:pt>
                <c:pt idx="1">
                  <c:v>2015</c:v>
                </c:pt>
                <c:pt idx="2">
                  <c:v>2016</c:v>
                </c:pt>
                <c:pt idx="3">
                  <c:v>2017</c:v>
                </c:pt>
                <c:pt idx="4">
                  <c:v>2018</c:v>
                </c:pt>
              </c:numCache>
            </c:numRef>
          </c:cat>
          <c:val>
            <c:numRef>
              <c:f>Sheet1!$B$2:$B$6</c:f>
              <c:numCache>
                <c:formatCode>0%</c:formatCode>
                <c:ptCount val="5"/>
                <c:pt idx="0">
                  <c:v>0.4</c:v>
                </c:pt>
                <c:pt idx="1">
                  <c:v>0.75000000000000011</c:v>
                </c:pt>
                <c:pt idx="2">
                  <c:v>0.65000000000000013</c:v>
                </c:pt>
                <c:pt idx="3">
                  <c:v>0.82000000000000006</c:v>
                </c:pt>
                <c:pt idx="4">
                  <c:v>0.92</c:v>
                </c:pt>
              </c:numCache>
            </c:numRef>
          </c:val>
          <c:smooth val="1"/>
          <c:extLst xmlns:c16r2="http://schemas.microsoft.com/office/drawing/2015/06/chart">
            <c:ext xmlns:c16="http://schemas.microsoft.com/office/drawing/2014/chart" uri="{C3380CC4-5D6E-409C-BE32-E72D297353CC}">
              <c16:uniqueId val="{00000000-56FF-452F-BB39-291CFA34F7F8}"/>
            </c:ext>
          </c:extLst>
        </c:ser>
        <c:dLbls/>
        <c:marker val="1"/>
        <c:axId val="901923968"/>
        <c:axId val="901925504"/>
      </c:lineChart>
      <c:catAx>
        <c:axId val="901923968"/>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Century Gothic" panose="020B0502020202020204" pitchFamily="34" charset="0"/>
                <a:ea typeface="+mn-ea"/>
                <a:cs typeface="+mn-cs"/>
              </a:defRPr>
            </a:pPr>
            <a:endParaRPr lang="zh-CN"/>
          </a:p>
        </c:txPr>
        <c:crossAx val="901925504"/>
        <c:crosses val="autoZero"/>
        <c:auto val="1"/>
        <c:lblAlgn val="ctr"/>
        <c:lblOffset val="100"/>
      </c:catAx>
      <c:valAx>
        <c:axId val="901925504"/>
        <c:scaling>
          <c:orientation val="minMax"/>
        </c:scaling>
        <c:delete val="1"/>
        <c:axPos val="l"/>
        <c:numFmt formatCode="0%" sourceLinked="1"/>
        <c:tickLblPos val="nextTo"/>
        <c:crossAx val="901923968"/>
        <c:crosses val="autoZero"/>
        <c:crossBetween val="between"/>
      </c:valAx>
      <c:spPr>
        <a:noFill/>
        <a:ln w="25400">
          <a:noFill/>
        </a:ln>
        <a:effectLst/>
      </c:spPr>
    </c:plotArea>
    <c:plotVisOnly val="1"/>
    <c:dispBlanksAs val="gap"/>
  </c:chart>
  <c:spPr>
    <a:noFill/>
    <a:ln>
      <a:noFill/>
    </a:ln>
    <a:effectLst/>
  </c:spPr>
  <c:txPr>
    <a:bodyPr/>
    <a:lstStyle/>
    <a:p>
      <a:pPr>
        <a:defRPr/>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7.3386687992126012E-2"/>
          <c:y val="1.5134718557165448E-2"/>
          <c:w val="0.92192581200787427"/>
          <c:h val="0.88820147095217339"/>
        </c:manualLayout>
      </c:layout>
      <c:lineChart>
        <c:grouping val="standard"/>
        <c:ser>
          <c:idx val="0"/>
          <c:order val="0"/>
          <c:tx>
            <c:strRef>
              <c:f>Sheet1!$B$1</c:f>
              <c:strCache>
                <c:ptCount val="1"/>
                <c:pt idx="0">
                  <c:v>2014</c:v>
                </c:pt>
              </c:strCache>
            </c:strRef>
          </c:tx>
          <c:spPr>
            <a:ln w="28575" cap="rnd">
              <a:solidFill>
                <a:schemeClr val="bg1">
                  <a:alpha val="50000"/>
                </a:schemeClr>
              </a:solidFill>
              <a:round/>
            </a:ln>
            <a:effectLst/>
          </c:spPr>
          <c:marker>
            <c:symbol val="none"/>
          </c:marker>
          <c:dLbls>
            <c:dLbl>
              <c:idx val="0"/>
              <c:layout>
                <c:manualLayout>
                  <c:x val="-8.4403021578890972E-2"/>
                  <c:y val="-7.8263587281621722E-2"/>
                </c:manualLayout>
              </c:layout>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09E-459E-8036-69032FFAEB54}"/>
                </c:ext>
              </c:extLst>
            </c:dLbl>
            <c:dLbl>
              <c:idx val="1"/>
              <c:layout>
                <c:manualLayout>
                  <c:x val="-5.4746818191962525E-2"/>
                  <c:y val="-9.4865935455404574E-2"/>
                </c:manualLayout>
              </c:layout>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09E-459E-8036-69032FFAEB54}"/>
                </c:ext>
              </c:extLst>
            </c:dLbl>
            <c:dLbl>
              <c:idx val="2"/>
              <c:layout>
                <c:manualLayout>
                  <c:x val="-5.4746818191962525E-2"/>
                  <c:y val="-0.10532043451203009"/>
                </c:manualLayout>
              </c:layout>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09E-459E-8036-69032FFAEB54}"/>
                </c:ext>
              </c:extLst>
            </c:dLbl>
            <c:dLbl>
              <c:idx val="3"/>
              <c:layout>
                <c:manualLayout>
                  <c:x val="-5.4746818191962525E-2"/>
                  <c:y val="-8.0926603379903886E-2"/>
                </c:manualLayout>
              </c:layout>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09E-459E-8036-69032FFAEB54}"/>
                </c:ext>
              </c:extLst>
            </c:dLbl>
            <c:dLbl>
              <c:idx val="4"/>
              <c:layout>
                <c:manualLayout>
                  <c:x val="-5.4746818191962525E-2"/>
                  <c:y val="-4.1854765330795719E-2"/>
                </c:manualLayout>
              </c:layout>
              <c:dLblPos val="r"/>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09E-459E-8036-69032FFAEB54}"/>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Century Gothic" panose="020B0502020202020204" pitchFamily="34" charset="0"/>
                    <a:ea typeface="+mn-ea"/>
                    <a:cs typeface="+mn-cs"/>
                  </a:defRPr>
                </a:pPr>
                <a:endParaRPr lang="zh-CN"/>
              </a:p>
            </c:txPr>
            <c:dLblPos val="t"/>
            <c:showVal val="1"/>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2014</c:v>
                </c:pt>
                <c:pt idx="1">
                  <c:v>2015</c:v>
                </c:pt>
                <c:pt idx="2">
                  <c:v>2016</c:v>
                </c:pt>
                <c:pt idx="3">
                  <c:v>2017</c:v>
                </c:pt>
                <c:pt idx="4">
                  <c:v>2018</c:v>
                </c:pt>
              </c:numCache>
            </c:numRef>
          </c:cat>
          <c:val>
            <c:numRef>
              <c:f>Sheet1!$B$2:$B$6</c:f>
              <c:numCache>
                <c:formatCode>0%</c:formatCode>
                <c:ptCount val="5"/>
                <c:pt idx="0">
                  <c:v>0.4</c:v>
                </c:pt>
                <c:pt idx="1">
                  <c:v>0.75000000000000011</c:v>
                </c:pt>
                <c:pt idx="2">
                  <c:v>0.65000000000000013</c:v>
                </c:pt>
                <c:pt idx="3">
                  <c:v>0.82000000000000006</c:v>
                </c:pt>
                <c:pt idx="4">
                  <c:v>0.92</c:v>
                </c:pt>
              </c:numCache>
            </c:numRef>
          </c:val>
          <c:smooth val="1"/>
          <c:extLst xmlns:c16r2="http://schemas.microsoft.com/office/drawing/2015/06/chart">
            <c:ext xmlns:c16="http://schemas.microsoft.com/office/drawing/2014/chart" uri="{C3380CC4-5D6E-409C-BE32-E72D297353CC}">
              <c16:uniqueId val="{00000005-209E-459E-8036-69032FFAEB54}"/>
            </c:ext>
          </c:extLst>
        </c:ser>
        <c:dLbls>
          <c:showVal val="1"/>
        </c:dLbls>
        <c:marker val="1"/>
        <c:axId val="901966464"/>
        <c:axId val="902041984"/>
      </c:lineChart>
      <c:catAx>
        <c:axId val="901966464"/>
        <c:scaling>
          <c:orientation val="minMax"/>
        </c:scaling>
        <c:axPos val="b"/>
        <c:numFmt formatCode="General" sourceLinked="1"/>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a:noFill/>
                <a:latin typeface="+mn-lt"/>
                <a:ea typeface="+mn-ea"/>
                <a:cs typeface="+mn-cs"/>
              </a:defRPr>
            </a:pPr>
            <a:endParaRPr lang="zh-CN"/>
          </a:p>
        </c:txPr>
        <c:crossAx val="902041984"/>
        <c:crosses val="autoZero"/>
        <c:auto val="1"/>
        <c:lblAlgn val="ctr"/>
        <c:lblOffset val="100"/>
      </c:catAx>
      <c:valAx>
        <c:axId val="902041984"/>
        <c:scaling>
          <c:orientation val="minMax"/>
        </c:scaling>
        <c:delete val="1"/>
        <c:axPos val="l"/>
        <c:numFmt formatCode="0%" sourceLinked="1"/>
        <c:tickLblPos val="nextTo"/>
        <c:crossAx val="901966464"/>
        <c:crosses val="autoZero"/>
        <c:crossBetween val="between"/>
      </c:valAx>
      <c:spPr>
        <a:noFill/>
        <a:ln w="25400">
          <a:noFill/>
        </a:ln>
        <a:effectLst/>
      </c:spPr>
    </c:plotArea>
    <c:plotVisOnly val="1"/>
    <c:dispBlanksAs val="gap"/>
  </c:chart>
  <c:spPr>
    <a:noFill/>
    <a:ln>
      <a:noFill/>
    </a:ln>
    <a:effectLst/>
  </c:spPr>
  <c:txPr>
    <a:bodyPr/>
    <a:lstStyle/>
    <a:p>
      <a:pPr>
        <a:defRPr/>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title>
      <c:tx>
        <c:rich>
          <a:bodyPr/>
          <a:lstStyle/>
          <a:p>
            <a:pPr>
              <a:defRPr sz="2000" b="0">
                <a:solidFill>
                  <a:schemeClr val="bg1"/>
                </a:solidFill>
                <a:latin typeface="冬青黑体简体中文 W3" panose="020B0300000000000000" pitchFamily="34" charset="-122"/>
                <a:ea typeface="冬青黑体简体中文 W3" panose="020B0300000000000000" pitchFamily="34" charset="-122"/>
              </a:defRPr>
            </a:pPr>
            <a:r>
              <a:rPr lang="zh-CN" altLang="en-US" sz="2000" b="0" dirty="0">
                <a:solidFill>
                  <a:schemeClr val="bg1"/>
                </a:solidFill>
                <a:latin typeface="冬青黑体简体中文 W3" panose="020B0300000000000000" pitchFamily="34" charset="-122"/>
                <a:ea typeface="冬青黑体简体中文 W3" panose="020B0300000000000000" pitchFamily="34" charset="-122"/>
              </a:rPr>
              <a:t>月度销售情况</a:t>
            </a:r>
            <a:r>
              <a:rPr lang="en-US" altLang="zh-CN" sz="1400" b="0" dirty="0">
                <a:solidFill>
                  <a:schemeClr val="bg1"/>
                </a:solidFill>
                <a:latin typeface="冬青黑体简体中文 W3" panose="020B0300000000000000" pitchFamily="34" charset="-122"/>
                <a:ea typeface="冬青黑体简体中文 W3" panose="020B0300000000000000" pitchFamily="34" charset="-122"/>
              </a:rPr>
              <a:t>(</a:t>
            </a:r>
            <a:r>
              <a:rPr lang="zh-CN" altLang="en-US" sz="1400" b="0" dirty="0">
                <a:solidFill>
                  <a:schemeClr val="bg1"/>
                </a:solidFill>
                <a:latin typeface="冬青黑体简体中文 W3" panose="020B0300000000000000" pitchFamily="34" charset="-122"/>
                <a:ea typeface="冬青黑体简体中文 W3" panose="020B0300000000000000" pitchFamily="34" charset="-122"/>
              </a:rPr>
              <a:t>单位：亿元</a:t>
            </a:r>
            <a:r>
              <a:rPr lang="en-US" altLang="zh-CN" sz="1400" b="0" dirty="0">
                <a:solidFill>
                  <a:schemeClr val="bg1"/>
                </a:solidFill>
                <a:latin typeface="冬青黑体简体中文 W3" panose="020B0300000000000000" pitchFamily="34" charset="-122"/>
                <a:ea typeface="冬青黑体简体中文 W3" panose="020B0300000000000000" pitchFamily="34" charset="-122"/>
              </a:rPr>
              <a:t>)</a:t>
            </a:r>
            <a:endParaRPr lang="en-US" altLang="zh-CN" sz="2000" b="0" dirty="0">
              <a:solidFill>
                <a:schemeClr val="bg1"/>
              </a:solidFill>
              <a:latin typeface="冬青黑体简体中文 W3" panose="020B0300000000000000" pitchFamily="34" charset="-122"/>
              <a:ea typeface="冬青黑体简体中文 W3" panose="020B0300000000000000" pitchFamily="34" charset="-122"/>
            </a:endParaRPr>
          </a:p>
        </c:rich>
      </c:tx>
    </c:title>
    <c:plotArea>
      <c:layout>
        <c:manualLayout>
          <c:layoutTarget val="inner"/>
          <c:xMode val="edge"/>
          <c:yMode val="edge"/>
          <c:x val="0.10069268550984319"/>
          <c:y val="0.18266079400784691"/>
          <c:w val="0.899307268039792"/>
          <c:h val="0.69640419748211813"/>
        </c:manualLayout>
      </c:layout>
      <c:lineChart>
        <c:grouping val="standard"/>
        <c:ser>
          <c:idx val="0"/>
          <c:order val="0"/>
          <c:spPr>
            <a:ln cap="rnd">
              <a:solidFill>
                <a:schemeClr val="bg1">
                  <a:alpha val="25000"/>
                </a:schemeClr>
              </a:solidFill>
              <a:round/>
            </a:ln>
          </c:spPr>
          <c:marker>
            <c:symbol val="circle"/>
            <c:size val="7"/>
            <c:spPr>
              <a:solidFill>
                <a:schemeClr val="bg1"/>
              </a:solidFill>
              <a:ln cap="flat">
                <a:solidFill>
                  <a:schemeClr val="bg1"/>
                </a:solidFill>
                <a:bevel/>
              </a:ln>
            </c:spPr>
          </c:marker>
          <c:dPt>
            <c:idx val="0"/>
            <c:extLst xmlns:c16r2="http://schemas.microsoft.com/office/drawing/2015/06/chart">
              <c:ext xmlns:c16="http://schemas.microsoft.com/office/drawing/2014/chart" uri="{C3380CC4-5D6E-409C-BE32-E72D297353CC}">
                <c16:uniqueId val="{00000001-C75C-47A6-9D02-8ABA7AC36D53}"/>
              </c:ext>
            </c:extLst>
          </c:dP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4.2</c:v>
                </c:pt>
              </c:numCache>
            </c:numRef>
          </c:val>
          <c:smooth val="1"/>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Sheet1!$A$2:$A$13</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15:cat>
              </c15:filteredCategoryTitle>
            </c:ext>
            <c:ext xmlns:c16="http://schemas.microsoft.com/office/drawing/2014/chart" uri="{C3380CC4-5D6E-409C-BE32-E72D297353CC}">
              <c16:uniqueId val="{00000002-C75C-47A6-9D02-8ABA7AC36D53}"/>
            </c:ext>
          </c:extLst>
        </c:ser>
        <c:dLbls/>
        <c:marker val="1"/>
        <c:axId val="901876736"/>
        <c:axId val="901878528"/>
      </c:lineChart>
      <c:catAx>
        <c:axId val="901876736"/>
        <c:scaling>
          <c:orientation val="minMax"/>
        </c:scaling>
        <c:axPos val="b"/>
        <c:numFmt formatCode="General" sourceLinked="0"/>
        <c:tickLblPos val="nextTo"/>
        <c:spPr>
          <a:ln>
            <a:noFill/>
          </a:ln>
        </c:spPr>
        <c:txPr>
          <a:bodyPr/>
          <a:lstStyle/>
          <a:p>
            <a:pPr>
              <a:defRPr sz="1200">
                <a:solidFill>
                  <a:schemeClr val="bg1"/>
                </a:solidFill>
                <a:latin typeface="Century Gothic" panose="020B0502020202020204" pitchFamily="34" charset="0"/>
                <a:ea typeface="等线" panose="02010600030101010101" pitchFamily="2" charset="-122"/>
              </a:defRPr>
            </a:pPr>
            <a:endParaRPr lang="zh-CN"/>
          </a:p>
        </c:txPr>
        <c:crossAx val="901878528"/>
        <c:crosses val="autoZero"/>
        <c:auto val="1"/>
        <c:lblAlgn val="ctr"/>
        <c:lblOffset val="100"/>
      </c:catAx>
      <c:valAx>
        <c:axId val="901878528"/>
        <c:scaling>
          <c:orientation val="minMax"/>
        </c:scaling>
        <c:axPos val="l"/>
        <c:majorGridlines>
          <c:spPr>
            <a:ln>
              <a:solidFill>
                <a:schemeClr val="bg1">
                  <a:alpha val="25000"/>
                </a:schemeClr>
              </a:solidFill>
            </a:ln>
          </c:spPr>
        </c:majorGridlines>
        <c:numFmt formatCode="#,##0.00;[Red]\-#,##0.00" sourceLinked="0"/>
        <c:tickLblPos val="nextTo"/>
        <c:spPr>
          <a:ln>
            <a:noFill/>
          </a:ln>
        </c:spPr>
        <c:txPr>
          <a:bodyPr/>
          <a:lstStyle/>
          <a:p>
            <a:pPr>
              <a:defRPr sz="1200">
                <a:solidFill>
                  <a:schemeClr val="bg1"/>
                </a:solidFill>
                <a:latin typeface="Century Gothic" panose="020B0502020202020204" pitchFamily="34" charset="0"/>
                <a:ea typeface="冬青黑体简体中文 W3" panose="020B0300000000000000" pitchFamily="34" charset="-122"/>
              </a:defRPr>
            </a:pPr>
            <a:endParaRPr lang="zh-CN"/>
          </a:p>
        </c:txPr>
        <c:crossAx val="901876736"/>
        <c:crosses val="autoZero"/>
        <c:crossBetween val="between"/>
      </c:valAx>
      <c:spPr>
        <a:noFill/>
        <a:ln w="25357">
          <a:noFill/>
        </a:ln>
      </c:spPr>
    </c:plotArea>
    <c:plotVisOnly val="1"/>
    <c:dispBlanksAs val="zero"/>
  </c:chart>
  <c:txPr>
    <a:bodyPr/>
    <a:lstStyle/>
    <a:p>
      <a:pPr>
        <a:defRPr sz="1797"/>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a:defRPr/>
            </a:pPr>
            <a:fld id="{47418877-A9BE-4615-803A-06019CCE5D3F}" type="datetimeFigureOut">
              <a:rPr lang="zh-CN" altLang="en-US"/>
              <a:pPr>
                <a:defRPr/>
              </a:pPr>
              <a:t>2018/3/18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a:defRPr/>
            </a:pPr>
            <a:fld id="{BFD7A8E2-7255-4DA8-8CC9-F1DB961D9DA0}" type="slidenum">
              <a:rPr lang="zh-CN" altLang="en-US"/>
              <a:pPr>
                <a:defRPr/>
              </a:pPr>
              <a:t>‹#›</a:t>
            </a:fld>
            <a:endParaRPr lang="zh-CN" altLang="en-US"/>
          </a:p>
        </p:txBody>
      </p:sp>
    </p:spTree>
    <p:extLst>
      <p:ext uri="{BB962C8B-B14F-4D97-AF65-F5344CB8AC3E}">
        <p14:creationId xmlns:p14="http://schemas.microsoft.com/office/powerpoint/2010/main" xmlns="" val="7354993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a:t>
            </a:fld>
            <a:endParaRPr lang="zh-CN" altLang="en-US"/>
          </a:p>
        </p:txBody>
      </p:sp>
    </p:spTree>
    <p:extLst>
      <p:ext uri="{BB962C8B-B14F-4D97-AF65-F5344CB8AC3E}">
        <p14:creationId xmlns:p14="http://schemas.microsoft.com/office/powerpoint/2010/main" xmlns="" val="1236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10</a:t>
            </a:fld>
            <a:endParaRPr lang="zh-CN" altLang="en-US"/>
          </a:p>
        </p:txBody>
      </p:sp>
    </p:spTree>
    <p:extLst>
      <p:ext uri="{BB962C8B-B14F-4D97-AF65-F5344CB8AC3E}">
        <p14:creationId xmlns:p14="http://schemas.microsoft.com/office/powerpoint/2010/main" xmlns="" val="2128499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11</a:t>
            </a:fld>
            <a:endParaRPr lang="zh-CN" altLang="en-US"/>
          </a:p>
        </p:txBody>
      </p:sp>
    </p:spTree>
    <p:extLst>
      <p:ext uri="{BB962C8B-B14F-4D97-AF65-F5344CB8AC3E}">
        <p14:creationId xmlns:p14="http://schemas.microsoft.com/office/powerpoint/2010/main" xmlns="" val="806399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12</a:t>
            </a:fld>
            <a:endParaRPr lang="zh-CN" altLang="en-US"/>
          </a:p>
        </p:txBody>
      </p:sp>
    </p:spTree>
    <p:extLst>
      <p:ext uri="{BB962C8B-B14F-4D97-AF65-F5344CB8AC3E}">
        <p14:creationId xmlns:p14="http://schemas.microsoft.com/office/powerpoint/2010/main" xmlns="" val="1037571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13</a:t>
            </a:fld>
            <a:endParaRPr lang="zh-CN" altLang="en-US"/>
          </a:p>
        </p:txBody>
      </p:sp>
    </p:spTree>
    <p:extLst>
      <p:ext uri="{BB962C8B-B14F-4D97-AF65-F5344CB8AC3E}">
        <p14:creationId xmlns:p14="http://schemas.microsoft.com/office/powerpoint/2010/main" xmlns="" val="1701594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14</a:t>
            </a:fld>
            <a:endParaRPr lang="zh-CN" altLang="en-US"/>
          </a:p>
        </p:txBody>
      </p:sp>
    </p:spTree>
    <p:extLst>
      <p:ext uri="{BB962C8B-B14F-4D97-AF65-F5344CB8AC3E}">
        <p14:creationId xmlns:p14="http://schemas.microsoft.com/office/powerpoint/2010/main" xmlns="" val="667952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15</a:t>
            </a:fld>
            <a:endParaRPr lang="zh-CN" altLang="en-US"/>
          </a:p>
        </p:txBody>
      </p:sp>
    </p:spTree>
    <p:extLst>
      <p:ext uri="{BB962C8B-B14F-4D97-AF65-F5344CB8AC3E}">
        <p14:creationId xmlns:p14="http://schemas.microsoft.com/office/powerpoint/2010/main" xmlns="" val="4150930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16</a:t>
            </a:fld>
            <a:endParaRPr lang="zh-CN" altLang="en-US"/>
          </a:p>
        </p:txBody>
      </p:sp>
    </p:spTree>
    <p:extLst>
      <p:ext uri="{BB962C8B-B14F-4D97-AF65-F5344CB8AC3E}">
        <p14:creationId xmlns:p14="http://schemas.microsoft.com/office/powerpoint/2010/main" xmlns="" val="1835541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17</a:t>
            </a:fld>
            <a:endParaRPr lang="zh-CN" altLang="en-US"/>
          </a:p>
        </p:txBody>
      </p:sp>
    </p:spTree>
    <p:extLst>
      <p:ext uri="{BB962C8B-B14F-4D97-AF65-F5344CB8AC3E}">
        <p14:creationId xmlns:p14="http://schemas.microsoft.com/office/powerpoint/2010/main" xmlns="" val="9374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18</a:t>
            </a:fld>
            <a:endParaRPr lang="zh-CN" altLang="en-US"/>
          </a:p>
        </p:txBody>
      </p:sp>
    </p:spTree>
    <p:extLst>
      <p:ext uri="{BB962C8B-B14F-4D97-AF65-F5344CB8AC3E}">
        <p14:creationId xmlns:p14="http://schemas.microsoft.com/office/powerpoint/2010/main" xmlns="" val="338679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19</a:t>
            </a:fld>
            <a:endParaRPr lang="zh-CN" altLang="en-US"/>
          </a:p>
        </p:txBody>
      </p:sp>
    </p:spTree>
    <p:extLst>
      <p:ext uri="{BB962C8B-B14F-4D97-AF65-F5344CB8AC3E}">
        <p14:creationId xmlns:p14="http://schemas.microsoft.com/office/powerpoint/2010/main" xmlns="" val="4380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a:t>
            </a:fld>
            <a:endParaRPr lang="zh-CN" altLang="en-US"/>
          </a:p>
        </p:txBody>
      </p:sp>
    </p:spTree>
    <p:extLst>
      <p:ext uri="{BB962C8B-B14F-4D97-AF65-F5344CB8AC3E}">
        <p14:creationId xmlns:p14="http://schemas.microsoft.com/office/powerpoint/2010/main" xmlns="" val="3006658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20</a:t>
            </a:fld>
            <a:endParaRPr lang="zh-CN" altLang="en-US"/>
          </a:p>
        </p:txBody>
      </p:sp>
    </p:spTree>
    <p:extLst>
      <p:ext uri="{BB962C8B-B14F-4D97-AF65-F5344CB8AC3E}">
        <p14:creationId xmlns:p14="http://schemas.microsoft.com/office/powerpoint/2010/main" xmlns="" val="847793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21</a:t>
            </a:fld>
            <a:endParaRPr lang="zh-CN" altLang="en-US"/>
          </a:p>
        </p:txBody>
      </p:sp>
    </p:spTree>
    <p:extLst>
      <p:ext uri="{BB962C8B-B14F-4D97-AF65-F5344CB8AC3E}">
        <p14:creationId xmlns:p14="http://schemas.microsoft.com/office/powerpoint/2010/main" xmlns="" val="2148849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22</a:t>
            </a:fld>
            <a:endParaRPr lang="zh-CN" altLang="en-US"/>
          </a:p>
        </p:txBody>
      </p:sp>
    </p:spTree>
    <p:extLst>
      <p:ext uri="{BB962C8B-B14F-4D97-AF65-F5344CB8AC3E}">
        <p14:creationId xmlns:p14="http://schemas.microsoft.com/office/powerpoint/2010/main" xmlns="" val="3990121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23</a:t>
            </a:fld>
            <a:endParaRPr lang="zh-CN" altLang="en-US"/>
          </a:p>
        </p:txBody>
      </p:sp>
    </p:spTree>
    <p:extLst>
      <p:ext uri="{BB962C8B-B14F-4D97-AF65-F5344CB8AC3E}">
        <p14:creationId xmlns:p14="http://schemas.microsoft.com/office/powerpoint/2010/main" xmlns="" val="3657856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24</a:t>
            </a:fld>
            <a:endParaRPr lang="zh-CN" altLang="en-US"/>
          </a:p>
        </p:txBody>
      </p:sp>
    </p:spTree>
    <p:extLst>
      <p:ext uri="{BB962C8B-B14F-4D97-AF65-F5344CB8AC3E}">
        <p14:creationId xmlns:p14="http://schemas.microsoft.com/office/powerpoint/2010/main" xmlns="" val="2427653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25</a:t>
            </a:fld>
            <a:endParaRPr lang="zh-CN" altLang="en-US"/>
          </a:p>
        </p:txBody>
      </p:sp>
    </p:spTree>
    <p:extLst>
      <p:ext uri="{BB962C8B-B14F-4D97-AF65-F5344CB8AC3E}">
        <p14:creationId xmlns:p14="http://schemas.microsoft.com/office/powerpoint/2010/main" xmlns="" val="3209751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26</a:t>
            </a:fld>
            <a:endParaRPr lang="zh-CN" altLang="en-US"/>
          </a:p>
        </p:txBody>
      </p:sp>
    </p:spTree>
    <p:extLst>
      <p:ext uri="{BB962C8B-B14F-4D97-AF65-F5344CB8AC3E}">
        <p14:creationId xmlns:p14="http://schemas.microsoft.com/office/powerpoint/2010/main" xmlns="" val="893492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27</a:t>
            </a:fld>
            <a:endParaRPr lang="zh-CN" altLang="en-US"/>
          </a:p>
        </p:txBody>
      </p:sp>
    </p:spTree>
    <p:extLst>
      <p:ext uri="{BB962C8B-B14F-4D97-AF65-F5344CB8AC3E}">
        <p14:creationId xmlns:p14="http://schemas.microsoft.com/office/powerpoint/2010/main" xmlns="" val="65801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28</a:t>
            </a:fld>
            <a:endParaRPr lang="zh-CN" altLang="en-US"/>
          </a:p>
        </p:txBody>
      </p:sp>
    </p:spTree>
    <p:extLst>
      <p:ext uri="{BB962C8B-B14F-4D97-AF65-F5344CB8AC3E}">
        <p14:creationId xmlns:p14="http://schemas.microsoft.com/office/powerpoint/2010/main" xmlns="" val="2565176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29</a:t>
            </a:fld>
            <a:endParaRPr lang="zh-CN" altLang="en-US"/>
          </a:p>
        </p:txBody>
      </p:sp>
    </p:spTree>
    <p:extLst>
      <p:ext uri="{BB962C8B-B14F-4D97-AF65-F5344CB8AC3E}">
        <p14:creationId xmlns:p14="http://schemas.microsoft.com/office/powerpoint/2010/main" xmlns="" val="2542976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a:t>
            </a:fld>
            <a:endParaRPr lang="zh-CN" altLang="en-US"/>
          </a:p>
        </p:txBody>
      </p:sp>
    </p:spTree>
    <p:extLst>
      <p:ext uri="{BB962C8B-B14F-4D97-AF65-F5344CB8AC3E}">
        <p14:creationId xmlns:p14="http://schemas.microsoft.com/office/powerpoint/2010/main" xmlns="" val="2465224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30</a:t>
            </a:fld>
            <a:endParaRPr lang="zh-CN" altLang="en-US"/>
          </a:p>
        </p:txBody>
      </p:sp>
    </p:spTree>
    <p:extLst>
      <p:ext uri="{BB962C8B-B14F-4D97-AF65-F5344CB8AC3E}">
        <p14:creationId xmlns:p14="http://schemas.microsoft.com/office/powerpoint/2010/main" xmlns="" val="3602039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31</a:t>
            </a:fld>
            <a:endParaRPr lang="zh-CN" altLang="en-US"/>
          </a:p>
        </p:txBody>
      </p:sp>
    </p:spTree>
    <p:extLst>
      <p:ext uri="{BB962C8B-B14F-4D97-AF65-F5344CB8AC3E}">
        <p14:creationId xmlns:p14="http://schemas.microsoft.com/office/powerpoint/2010/main" xmlns="" val="5057038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32</a:t>
            </a:fld>
            <a:endParaRPr lang="zh-CN" altLang="en-US"/>
          </a:p>
        </p:txBody>
      </p:sp>
    </p:spTree>
    <p:extLst>
      <p:ext uri="{BB962C8B-B14F-4D97-AF65-F5344CB8AC3E}">
        <p14:creationId xmlns:p14="http://schemas.microsoft.com/office/powerpoint/2010/main" xmlns="" val="19421043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33</a:t>
            </a:fld>
            <a:endParaRPr lang="zh-CN" altLang="en-US"/>
          </a:p>
        </p:txBody>
      </p:sp>
    </p:spTree>
    <p:extLst>
      <p:ext uri="{BB962C8B-B14F-4D97-AF65-F5344CB8AC3E}">
        <p14:creationId xmlns:p14="http://schemas.microsoft.com/office/powerpoint/2010/main" xmlns="" val="942091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34</a:t>
            </a:fld>
            <a:endParaRPr lang="zh-CN" altLang="en-US"/>
          </a:p>
        </p:txBody>
      </p:sp>
    </p:spTree>
    <p:extLst>
      <p:ext uri="{BB962C8B-B14F-4D97-AF65-F5344CB8AC3E}">
        <p14:creationId xmlns:p14="http://schemas.microsoft.com/office/powerpoint/2010/main" xmlns="" val="31037308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35</a:t>
            </a:fld>
            <a:endParaRPr lang="zh-CN" altLang="en-US"/>
          </a:p>
        </p:txBody>
      </p:sp>
    </p:spTree>
    <p:extLst>
      <p:ext uri="{BB962C8B-B14F-4D97-AF65-F5344CB8AC3E}">
        <p14:creationId xmlns:p14="http://schemas.microsoft.com/office/powerpoint/2010/main" xmlns="" val="28487059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pPr/>
              <a:t>36</a:t>
            </a:fld>
            <a:endParaRPr lang="zh-CN" altLang="en-US"/>
          </a:p>
        </p:txBody>
      </p:sp>
    </p:spTree>
    <p:extLst>
      <p:ext uri="{BB962C8B-B14F-4D97-AF65-F5344CB8AC3E}">
        <p14:creationId xmlns:p14="http://schemas.microsoft.com/office/powerpoint/2010/main" xmlns="" val="37211900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37</a:t>
            </a:fld>
            <a:endParaRPr lang="zh-CN" altLang="en-US"/>
          </a:p>
        </p:txBody>
      </p:sp>
    </p:spTree>
    <p:extLst>
      <p:ext uri="{BB962C8B-B14F-4D97-AF65-F5344CB8AC3E}">
        <p14:creationId xmlns:p14="http://schemas.microsoft.com/office/powerpoint/2010/main" xmlns="" val="3771857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38</a:t>
            </a:fld>
            <a:endParaRPr lang="zh-CN" altLang="en-US"/>
          </a:p>
        </p:txBody>
      </p:sp>
    </p:spTree>
    <p:extLst>
      <p:ext uri="{BB962C8B-B14F-4D97-AF65-F5344CB8AC3E}">
        <p14:creationId xmlns:p14="http://schemas.microsoft.com/office/powerpoint/2010/main" xmlns="" val="3082117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7CD1CB-F336-4033-9430-EAD2866E00FA}" type="slidenum">
              <a:rPr lang="zh-CN" altLang="en-US" smtClean="0"/>
              <a:pPr/>
              <a:t>4</a:t>
            </a:fld>
            <a:endParaRPr lang="zh-CN" altLang="en-US"/>
          </a:p>
        </p:txBody>
      </p:sp>
    </p:spTree>
    <p:extLst>
      <p:ext uri="{BB962C8B-B14F-4D97-AF65-F5344CB8AC3E}">
        <p14:creationId xmlns:p14="http://schemas.microsoft.com/office/powerpoint/2010/main" xmlns="" val="3588264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5</a:t>
            </a:fld>
            <a:endParaRPr lang="zh-CN" altLang="en-US"/>
          </a:p>
        </p:txBody>
      </p:sp>
    </p:spTree>
    <p:extLst>
      <p:ext uri="{BB962C8B-B14F-4D97-AF65-F5344CB8AC3E}">
        <p14:creationId xmlns:p14="http://schemas.microsoft.com/office/powerpoint/2010/main" xmlns="" val="689983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6</a:t>
            </a:fld>
            <a:endParaRPr lang="zh-CN" altLang="en-US"/>
          </a:p>
        </p:txBody>
      </p:sp>
    </p:spTree>
    <p:extLst>
      <p:ext uri="{BB962C8B-B14F-4D97-AF65-F5344CB8AC3E}">
        <p14:creationId xmlns:p14="http://schemas.microsoft.com/office/powerpoint/2010/main" xmlns="" val="2493633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7</a:t>
            </a:fld>
            <a:endParaRPr lang="zh-CN" altLang="en-US"/>
          </a:p>
        </p:txBody>
      </p:sp>
    </p:spTree>
    <p:extLst>
      <p:ext uri="{BB962C8B-B14F-4D97-AF65-F5344CB8AC3E}">
        <p14:creationId xmlns:p14="http://schemas.microsoft.com/office/powerpoint/2010/main" xmlns="" val="1394882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8</a:t>
            </a:fld>
            <a:endParaRPr lang="zh-CN" altLang="en-US"/>
          </a:p>
        </p:txBody>
      </p:sp>
    </p:spTree>
    <p:extLst>
      <p:ext uri="{BB962C8B-B14F-4D97-AF65-F5344CB8AC3E}">
        <p14:creationId xmlns:p14="http://schemas.microsoft.com/office/powerpoint/2010/main" xmlns="" val="35871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7A8E2-7255-4DA8-8CC9-F1DB961D9DA0}" type="slidenum">
              <a:rPr lang="zh-CN" altLang="en-US" smtClean="0"/>
              <a:pPr>
                <a:defRPr/>
              </a:pPr>
              <a:t>9</a:t>
            </a:fld>
            <a:endParaRPr lang="zh-CN" altLang="en-US"/>
          </a:p>
        </p:txBody>
      </p:sp>
    </p:spTree>
    <p:extLst>
      <p:ext uri="{BB962C8B-B14F-4D97-AF65-F5344CB8AC3E}">
        <p14:creationId xmlns:p14="http://schemas.microsoft.com/office/powerpoint/2010/main" xmlns="" val="1555005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40884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1</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408223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2</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82042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3</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19008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4</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345271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5</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206117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6</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62097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grpSp>
        <p:nvGrpSpPr>
          <p:cNvPr id="6" name="组合 5"/>
          <p:cNvGrpSpPr/>
          <p:nvPr userDrawn="1"/>
        </p:nvGrpSpPr>
        <p:grpSpPr>
          <a:xfrm>
            <a:off x="301896" y="277375"/>
            <a:ext cx="720000" cy="720000"/>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 name="文本框 2"/>
          <p:cNvSpPr txBox="1"/>
          <p:nvPr userDrawn="1"/>
        </p:nvSpPr>
        <p:spPr>
          <a:xfrm>
            <a:off x="472029" y="388358"/>
            <a:ext cx="396402" cy="461665"/>
          </a:xfrm>
          <a:prstGeom prst="rect">
            <a:avLst/>
          </a:prstGeom>
          <a:noFill/>
        </p:spPr>
        <p:txBody>
          <a:bodyPr wrap="square" rtlCol="0">
            <a:spAutoFit/>
          </a:bodyPr>
          <a:lstStyle/>
          <a:p>
            <a:r>
              <a:rPr lang="en-US" altLang="zh-CN" sz="2400" dirty="0">
                <a:solidFill>
                  <a:schemeClr val="bg1"/>
                </a:solidFill>
                <a:latin typeface="Century Gothic" panose="020B0502020202020204" pitchFamily="34" charset="0"/>
              </a:rPr>
              <a:t>7</a:t>
            </a:r>
            <a:endParaRPr lang="zh-CN" altLang="en-US" sz="24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6001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64" presetClass="path" presetSubtype="0" decel="30000" fill="hold" nodeType="withEffect">
                                  <p:stCondLst>
                                    <p:cond delay="0"/>
                                  </p:stCondLst>
                                  <p:childTnLst>
                                    <p:animMotion origin="layout" path="M 3.125E-6 0.03889 L 3.125E-6 -0.14814 " pathEditMode="relative" rAng="0" ptsTypes="AA">
                                      <p:cBhvr>
                                        <p:cTn id="11" dur="750" spd="-100000" fill="hold"/>
                                        <p:tgtEl>
                                          <p:spTgt spid="6"/>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3.125E-6 0.03843 L 3.125E-6 -4.07407E-6 " pathEditMode="relative" rAng="0" ptsTypes="AA">
                                      <p:cBhvr>
                                        <p:cTn id="13" dur="750" fill="hold"/>
                                        <p:tgtEl>
                                          <p:spTgt spid="6"/>
                                        </p:tgtEl>
                                        <p:attrNameLst>
                                          <p:attrName>ppt_x</p:attrName>
                                          <p:attrName>ppt_y</p:attrName>
                                        </p:attrNameLst>
                                      </p:cBhvr>
                                      <p:rCtr x="0" y="-1921"/>
                                    </p:animMotion>
                                  </p:childTnLst>
                                </p:cTn>
                              </p:par>
                              <p:par>
                                <p:cTn id="14" presetID="53" presetClass="entr" presetSubtype="16"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49" r:id="rId2"/>
    <p:sldLayoutId id="2147483653" r:id="rId3"/>
    <p:sldLayoutId id="2147483654" r:id="rId4"/>
    <p:sldLayoutId id="2147483655" r:id="rId5"/>
    <p:sldLayoutId id="2147483656" r:id="rId6"/>
    <p:sldLayoutId id="2147483657" r:id="rId7"/>
    <p:sldLayoutId id="2147483658" r:id="rId8"/>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0796" y="132233"/>
            <a:ext cx="6480000" cy="6480000"/>
            <a:chOff x="7507532" y="2111585"/>
            <a:chExt cx="3212479" cy="3179020"/>
          </a:xfrm>
        </p:grpSpPr>
        <p:sp>
          <p:nvSpPr>
            <p:cNvPr id="3"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2"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39" name="椭圆 138"/>
          <p:cNvSpPr/>
          <p:nvPr/>
        </p:nvSpPr>
        <p:spPr>
          <a:xfrm>
            <a:off x="3936262" y="1280116"/>
            <a:ext cx="4320000" cy="4320000"/>
          </a:xfrm>
          <a:prstGeom prst="ellipse">
            <a:avLst/>
          </a:prstGeom>
          <a:solidFill>
            <a:srgbClr val="EDEDE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0" name="文本框 139"/>
          <p:cNvSpPr txBox="1"/>
          <p:nvPr/>
        </p:nvSpPr>
        <p:spPr>
          <a:xfrm>
            <a:off x="4957582" y="1657162"/>
            <a:ext cx="2277188" cy="1107996"/>
          </a:xfrm>
          <a:prstGeom prst="rect">
            <a:avLst/>
          </a:prstGeom>
          <a:noFill/>
        </p:spPr>
        <p:txBody>
          <a:bodyPr wrap="square" rtlCol="0">
            <a:spAutoFit/>
          </a:bodyPr>
          <a:lstStyle/>
          <a:p>
            <a:pPr algn="ctr"/>
            <a:r>
              <a:rPr lang="en-US" altLang="zh-CN" sz="6600" dirty="0" smtClean="0">
                <a:solidFill>
                  <a:schemeClr val="bg1"/>
                </a:solidFill>
                <a:latin typeface="Century Gothic" panose="020B0502020202020204" pitchFamily="34" charset="0"/>
                <a:ea typeface="张海山锐线体简" panose="02000000000000000000" pitchFamily="2" charset="-122"/>
              </a:rPr>
              <a:t>201X</a:t>
            </a:r>
            <a:endParaRPr lang="zh-CN" altLang="en-US" sz="6600" dirty="0">
              <a:solidFill>
                <a:schemeClr val="bg1"/>
              </a:solidFill>
              <a:latin typeface="Century Gothic" panose="020B0502020202020204" pitchFamily="34" charset="0"/>
              <a:ea typeface="张海山锐线体简" panose="02000000000000000000" pitchFamily="2" charset="-122"/>
            </a:endParaRPr>
          </a:p>
        </p:txBody>
      </p:sp>
      <p:sp>
        <p:nvSpPr>
          <p:cNvPr id="141" name="椭圆 140"/>
          <p:cNvSpPr/>
          <p:nvPr/>
        </p:nvSpPr>
        <p:spPr>
          <a:xfrm>
            <a:off x="2901914" y="225991"/>
            <a:ext cx="6408000" cy="6408000"/>
          </a:xfrm>
          <a:prstGeom prst="ellipse">
            <a:avLst/>
          </a:prstGeom>
          <a:noFill/>
          <a:ln>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2" name="椭圆 141"/>
          <p:cNvSpPr/>
          <p:nvPr/>
        </p:nvSpPr>
        <p:spPr>
          <a:xfrm>
            <a:off x="2318072" y="-342067"/>
            <a:ext cx="7560000" cy="7560000"/>
          </a:xfrm>
          <a:prstGeom prst="ellipse">
            <a:avLst/>
          </a:prstGeom>
          <a:noFill/>
          <a:ln>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3" name="文本框 142"/>
          <p:cNvSpPr txBox="1"/>
          <p:nvPr/>
        </p:nvSpPr>
        <p:spPr>
          <a:xfrm>
            <a:off x="4030042" y="2974348"/>
            <a:ext cx="4128287" cy="923330"/>
          </a:xfrm>
          <a:prstGeom prst="rect">
            <a:avLst/>
          </a:prstGeom>
          <a:noFill/>
        </p:spPr>
        <p:txBody>
          <a:bodyPr wrap="square" rtlCol="0">
            <a:spAutoFit/>
          </a:bodyPr>
          <a:lstStyle/>
          <a:p>
            <a:pPr algn="ctr"/>
            <a:r>
              <a:rPr lang="zh-CN" altLang="en-US" sz="5400" dirty="0">
                <a:solidFill>
                  <a:schemeClr val="bg1"/>
                </a:solidFill>
                <a:latin typeface="冬青黑体简体中文 W3" panose="020B0300000000000000" pitchFamily="34" charset="-122"/>
                <a:ea typeface="冬青黑体简体中文 W3" panose="020B0300000000000000" pitchFamily="34" charset="-122"/>
              </a:rPr>
              <a:t>商业计划书</a:t>
            </a:r>
          </a:p>
        </p:txBody>
      </p:sp>
      <p:sp>
        <p:nvSpPr>
          <p:cNvPr id="144" name="矩形 143"/>
          <p:cNvSpPr/>
          <p:nvPr/>
        </p:nvSpPr>
        <p:spPr>
          <a:xfrm>
            <a:off x="4278721" y="4149706"/>
            <a:ext cx="3634558" cy="400110"/>
          </a:xfrm>
          <a:prstGeom prst="rect">
            <a:avLst/>
          </a:prstGeom>
        </p:spPr>
        <p:txBody>
          <a:bodyPr wrap="square">
            <a:spAutoFit/>
          </a:bodyPr>
          <a:lstStyle/>
          <a:p>
            <a:pPr algn="ctr"/>
            <a:r>
              <a:rPr lang="zh-CN" altLang="en-US" sz="2000" spc="100" dirty="0" smtClean="0">
                <a:solidFill>
                  <a:schemeClr val="bg1"/>
                </a:solidFill>
                <a:latin typeface="冬青黑体简体中文 W3" panose="020B0300000000000000" pitchFamily="34" charset="-122"/>
                <a:ea typeface="冬青黑体简体中文 W3" panose="020B0300000000000000" pitchFamily="34" charset="-122"/>
              </a:rPr>
              <a:t>汇报人</a:t>
            </a:r>
            <a:r>
              <a:rPr lang="zh-CN" altLang="en-US" sz="2000" spc="100" dirty="0" smtClean="0">
                <a:solidFill>
                  <a:schemeClr val="bg1"/>
                </a:solidFill>
                <a:latin typeface="冬青黑体简体中文 W3" panose="020B0300000000000000" pitchFamily="34" charset="-122"/>
                <a:ea typeface="冬青黑体简体中文 W3" panose="020B0300000000000000" pitchFamily="34" charset="-122"/>
              </a:rPr>
              <a:t>：</a:t>
            </a:r>
            <a:r>
              <a:rPr lang="en-US" altLang="zh-CN" sz="2000" spc="100" smtClean="0">
                <a:solidFill>
                  <a:schemeClr val="bg1"/>
                </a:solidFill>
                <a:latin typeface="冬青黑体简体中文 W3" panose="020B0300000000000000" pitchFamily="34" charset="-122"/>
                <a:ea typeface="冬青黑体简体中文 W3" panose="020B0300000000000000" pitchFamily="34" charset="-122"/>
              </a:rPr>
              <a:t>XXX</a:t>
            </a:r>
            <a:endParaRPr lang="zh-CN" altLang="en-US" sz="2000" spc="1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45" name="椭圆 144"/>
          <p:cNvSpPr/>
          <p:nvPr/>
        </p:nvSpPr>
        <p:spPr>
          <a:xfrm>
            <a:off x="1608699" y="-1060409"/>
            <a:ext cx="9000000" cy="9000000"/>
          </a:xfrm>
          <a:prstGeom prst="ellipse">
            <a:avLst/>
          </a:prstGeom>
          <a:noFill/>
          <a:ln>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0"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1"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2"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pic>
        <p:nvPicPr>
          <p:cNvPr id="153" name="Dexter Britain - Nothing To Fear">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7536305" y="-1078684"/>
            <a:ext cx="609600" cy="609600"/>
          </a:xfrm>
          <a:prstGeom prst="rect">
            <a:avLst/>
          </a:prstGeom>
        </p:spPr>
      </p:pic>
    </p:spTree>
    <p:extLst>
      <p:ext uri="{BB962C8B-B14F-4D97-AF65-F5344CB8AC3E}">
        <p14:creationId xmlns:p14="http://schemas.microsoft.com/office/powerpoint/2010/main" xmlns="" val="1578031007"/>
      </p:ext>
    </p:extLst>
  </p:cSld>
  <p:clrMapOvr>
    <a:masterClrMapping/>
  </p:clrMapOvr>
  <mc:AlternateContent xmlns:mc="http://schemas.openxmlformats.org/markup-compatibility/2006">
    <mc:Choice xmlns:p14="http://schemas.microsoft.com/office/powerpoint/2010/main" xmlns="" Requires="p14">
      <p:transition spd="slow" p14:dur="2000" advTm="5000">
        <p14:revea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3"/>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fltVal val="0"/>
                                          </p:val>
                                        </p:tav>
                                        <p:tav tm="100000">
                                          <p:val>
                                            <p:strVal val="#ppt_w"/>
                                          </p:val>
                                        </p:tav>
                                      </p:tavLst>
                                    </p:anim>
                                    <p:anim calcmode="lin" valueType="num">
                                      <p:cBhvr>
                                        <p:cTn id="10" dur="1000" fill="hold"/>
                                        <p:tgtEl>
                                          <p:spTgt spid="2"/>
                                        </p:tgtEl>
                                        <p:attrNameLst>
                                          <p:attrName>ppt_h</p:attrName>
                                        </p:attrNameLst>
                                      </p:cBhvr>
                                      <p:tavLst>
                                        <p:tav tm="0">
                                          <p:val>
                                            <p:fltVal val="0"/>
                                          </p:val>
                                        </p:tav>
                                        <p:tav tm="100000">
                                          <p:val>
                                            <p:strVal val="#ppt_h"/>
                                          </p:val>
                                        </p:tav>
                                      </p:tavLst>
                                    </p:anim>
                                    <p:animEffect transition="in" filter="fade">
                                      <p:cBhvr>
                                        <p:cTn id="11" dur="1000"/>
                                        <p:tgtEl>
                                          <p:spTgt spid="2"/>
                                        </p:tgtEl>
                                      </p:cBhvr>
                                    </p:animEffect>
                                  </p:childTnLst>
                                </p:cTn>
                              </p:par>
                              <p:par>
                                <p:cTn id="12" presetID="64" presetClass="path" presetSubtype="0" decel="30000" fill="hold" nodeType="withEffect">
                                  <p:stCondLst>
                                    <p:cond delay="0"/>
                                  </p:stCondLst>
                                  <p:childTnLst>
                                    <p:animMotion origin="layout" path="M 2.08333E-7 0.03889 L 2.08333E-7 -0.14815 " pathEditMode="relative" rAng="0" ptsTypes="AA">
                                      <p:cBhvr>
                                        <p:cTn id="13" dur="750" spd="-100000" fill="hold"/>
                                        <p:tgtEl>
                                          <p:spTgt spid="2"/>
                                        </p:tgtEl>
                                        <p:attrNameLst>
                                          <p:attrName>ppt_x</p:attrName>
                                          <p:attrName>ppt_y</p:attrName>
                                        </p:attrNameLst>
                                      </p:cBhvr>
                                      <p:rCtr x="0" y="-9352"/>
                                    </p:animMotion>
                                  </p:childTnLst>
                                </p:cTn>
                              </p:par>
                              <p:par>
                                <p:cTn id="14" presetID="64" presetClass="path" presetSubtype="0" accel="30000" decel="30000" fill="hold" nodeType="withEffect">
                                  <p:stCondLst>
                                    <p:cond delay="750"/>
                                  </p:stCondLst>
                                  <p:childTnLst>
                                    <p:animMotion origin="layout" path="M 2.08333E-7 0.03842 L 2.08333E-7 3.33333E-6 " pathEditMode="relative" rAng="0" ptsTypes="AA">
                                      <p:cBhvr>
                                        <p:cTn id="15" dur="750" fill="hold"/>
                                        <p:tgtEl>
                                          <p:spTgt spid="2"/>
                                        </p:tgtEl>
                                        <p:attrNameLst>
                                          <p:attrName>ppt_x</p:attrName>
                                          <p:attrName>ppt_y</p:attrName>
                                        </p:attrNameLst>
                                      </p:cBhvr>
                                      <p:rCtr x="0" y="-1921"/>
                                    </p:animMotion>
                                  </p:childTnLst>
                                </p:cTn>
                              </p:par>
                              <p:par>
                                <p:cTn id="16" presetID="10" presetClass="entr" presetSubtype="0" fill="hold" grpId="0" nodeType="withEffect">
                                  <p:stCondLst>
                                    <p:cond delay="1000"/>
                                  </p:stCondLst>
                                  <p:childTnLst>
                                    <p:set>
                                      <p:cBhvr>
                                        <p:cTn id="17" dur="1" fill="hold">
                                          <p:stCondLst>
                                            <p:cond delay="0"/>
                                          </p:stCondLst>
                                        </p:cTn>
                                        <p:tgtEl>
                                          <p:spTgt spid="141"/>
                                        </p:tgtEl>
                                        <p:attrNameLst>
                                          <p:attrName>style.visibility</p:attrName>
                                        </p:attrNameLst>
                                      </p:cBhvr>
                                      <p:to>
                                        <p:strVal val="visible"/>
                                      </p:to>
                                    </p:set>
                                    <p:animEffect transition="in" filter="fade">
                                      <p:cBhvr>
                                        <p:cTn id="18" dur="500"/>
                                        <p:tgtEl>
                                          <p:spTgt spid="141"/>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500"/>
                                        <p:tgtEl>
                                          <p:spTgt spid="142"/>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500"/>
                                        <p:tgtEl>
                                          <p:spTgt spid="145"/>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39"/>
                                        </p:tgtEl>
                                        <p:attrNameLst>
                                          <p:attrName>style.visibility</p:attrName>
                                        </p:attrNameLst>
                                      </p:cBhvr>
                                      <p:to>
                                        <p:strVal val="visible"/>
                                      </p:to>
                                    </p:set>
                                    <p:anim calcmode="lin" valueType="num">
                                      <p:cBhvr>
                                        <p:cTn id="27" dur="1000" fill="hold"/>
                                        <p:tgtEl>
                                          <p:spTgt spid="139"/>
                                        </p:tgtEl>
                                        <p:attrNameLst>
                                          <p:attrName>ppt_w</p:attrName>
                                        </p:attrNameLst>
                                      </p:cBhvr>
                                      <p:tavLst>
                                        <p:tav tm="0">
                                          <p:val>
                                            <p:fltVal val="0"/>
                                          </p:val>
                                        </p:tav>
                                        <p:tav tm="100000">
                                          <p:val>
                                            <p:strVal val="#ppt_w"/>
                                          </p:val>
                                        </p:tav>
                                      </p:tavLst>
                                    </p:anim>
                                    <p:anim calcmode="lin" valueType="num">
                                      <p:cBhvr>
                                        <p:cTn id="28" dur="1000" fill="hold"/>
                                        <p:tgtEl>
                                          <p:spTgt spid="139"/>
                                        </p:tgtEl>
                                        <p:attrNameLst>
                                          <p:attrName>ppt_h</p:attrName>
                                        </p:attrNameLst>
                                      </p:cBhvr>
                                      <p:tavLst>
                                        <p:tav tm="0">
                                          <p:val>
                                            <p:fltVal val="0"/>
                                          </p:val>
                                        </p:tav>
                                        <p:tav tm="100000">
                                          <p:val>
                                            <p:strVal val="#ppt_h"/>
                                          </p:val>
                                        </p:tav>
                                      </p:tavLst>
                                    </p:anim>
                                    <p:animEffect transition="in" filter="fade">
                                      <p:cBhvr>
                                        <p:cTn id="29" dur="1000"/>
                                        <p:tgtEl>
                                          <p:spTgt spid="139"/>
                                        </p:tgtEl>
                                      </p:cBhvr>
                                    </p:animEffect>
                                  </p:childTnLst>
                                </p:cTn>
                              </p:par>
                              <p:par>
                                <p:cTn id="30" presetID="47" presetClass="entr" presetSubtype="0" fill="hold" grpId="0" nodeType="withEffect">
                                  <p:stCondLst>
                                    <p:cond delay="1500"/>
                                  </p:stCondLst>
                                  <p:iterate type="lt">
                                    <p:tmPct val="20000"/>
                                  </p:iterate>
                                  <p:childTnLst>
                                    <p:set>
                                      <p:cBhvr>
                                        <p:cTn id="31" dur="1" fill="hold">
                                          <p:stCondLst>
                                            <p:cond delay="0"/>
                                          </p:stCondLst>
                                        </p:cTn>
                                        <p:tgtEl>
                                          <p:spTgt spid="140"/>
                                        </p:tgtEl>
                                        <p:attrNameLst>
                                          <p:attrName>style.visibility</p:attrName>
                                        </p:attrNameLst>
                                      </p:cBhvr>
                                      <p:to>
                                        <p:strVal val="visible"/>
                                      </p:to>
                                    </p:set>
                                    <p:animEffect transition="in" filter="fade">
                                      <p:cBhvr>
                                        <p:cTn id="32" dur="1000"/>
                                        <p:tgtEl>
                                          <p:spTgt spid="140"/>
                                        </p:tgtEl>
                                      </p:cBhvr>
                                    </p:animEffect>
                                    <p:anim calcmode="lin" valueType="num">
                                      <p:cBhvr>
                                        <p:cTn id="33" dur="1000" fill="hold"/>
                                        <p:tgtEl>
                                          <p:spTgt spid="140"/>
                                        </p:tgtEl>
                                        <p:attrNameLst>
                                          <p:attrName>ppt_x</p:attrName>
                                        </p:attrNameLst>
                                      </p:cBhvr>
                                      <p:tavLst>
                                        <p:tav tm="0">
                                          <p:val>
                                            <p:strVal val="#ppt_x"/>
                                          </p:val>
                                        </p:tav>
                                        <p:tav tm="100000">
                                          <p:val>
                                            <p:strVal val="#ppt_x"/>
                                          </p:val>
                                        </p:tav>
                                      </p:tavLst>
                                    </p:anim>
                                    <p:anim calcmode="lin" valueType="num">
                                      <p:cBhvr>
                                        <p:cTn id="34" dur="1000" fill="hold"/>
                                        <p:tgtEl>
                                          <p:spTgt spid="1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iterate type="lt">
                                    <p:tmPct val="15000"/>
                                  </p:iterate>
                                  <p:childTnLst>
                                    <p:set>
                                      <p:cBhvr>
                                        <p:cTn id="36" dur="1" fill="hold">
                                          <p:stCondLst>
                                            <p:cond delay="0"/>
                                          </p:stCondLst>
                                        </p:cTn>
                                        <p:tgtEl>
                                          <p:spTgt spid="143"/>
                                        </p:tgtEl>
                                        <p:attrNameLst>
                                          <p:attrName>style.visibility</p:attrName>
                                        </p:attrNameLst>
                                      </p:cBhvr>
                                      <p:to>
                                        <p:strVal val="visible"/>
                                      </p:to>
                                    </p:set>
                                    <p:animEffect transition="in" filter="fade">
                                      <p:cBhvr>
                                        <p:cTn id="37" dur="1000"/>
                                        <p:tgtEl>
                                          <p:spTgt spid="143"/>
                                        </p:tgtEl>
                                      </p:cBhvr>
                                    </p:animEffect>
                                    <p:anim calcmode="lin" valueType="num">
                                      <p:cBhvr>
                                        <p:cTn id="38" dur="1000" fill="hold"/>
                                        <p:tgtEl>
                                          <p:spTgt spid="143"/>
                                        </p:tgtEl>
                                        <p:attrNameLst>
                                          <p:attrName>ppt_x</p:attrName>
                                        </p:attrNameLst>
                                      </p:cBhvr>
                                      <p:tavLst>
                                        <p:tav tm="0">
                                          <p:val>
                                            <p:strVal val="#ppt_x"/>
                                          </p:val>
                                        </p:tav>
                                        <p:tav tm="100000">
                                          <p:val>
                                            <p:strVal val="#ppt_x"/>
                                          </p:val>
                                        </p:tav>
                                      </p:tavLst>
                                    </p:anim>
                                    <p:anim calcmode="lin" valueType="num">
                                      <p:cBhvr>
                                        <p:cTn id="39" dur="1000" fill="hold"/>
                                        <p:tgtEl>
                                          <p:spTgt spid="143"/>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2250"/>
                                  </p:stCondLst>
                                  <p:iterate type="lt">
                                    <p:tmPct val="10000"/>
                                  </p:iterate>
                                  <p:childTnLst>
                                    <p:set>
                                      <p:cBhvr>
                                        <p:cTn id="41" dur="1" fill="hold">
                                          <p:stCondLst>
                                            <p:cond delay="0"/>
                                          </p:stCondLst>
                                        </p:cTn>
                                        <p:tgtEl>
                                          <p:spTgt spid="144"/>
                                        </p:tgtEl>
                                        <p:attrNameLst>
                                          <p:attrName>style.visibility</p:attrName>
                                        </p:attrNameLst>
                                      </p:cBhvr>
                                      <p:to>
                                        <p:strVal val="visible"/>
                                      </p:to>
                                    </p:set>
                                    <p:animEffect transition="in" filter="fade">
                                      <p:cBhvr>
                                        <p:cTn id="42" dur="500"/>
                                        <p:tgtEl>
                                          <p:spTgt spid="144"/>
                                        </p:tgtEl>
                                      </p:cBhvr>
                                    </p:animEffect>
                                  </p:childTnLst>
                                </p:cTn>
                              </p:par>
                              <p:par>
                                <p:cTn id="43" presetID="49" presetClass="path" presetSubtype="0" repeatCount="indefinite" decel="50000" fill="hold" grpId="0" nodeType="withEffect">
                                  <p:stCondLst>
                                    <p:cond delay="500"/>
                                  </p:stCondLst>
                                  <p:childTnLst>
                                    <p:animMotion origin="layout" path="M -6.25E-7 4.07407E-6 L -1.01185 0.98426 " pathEditMode="relative" rAng="0" ptsTypes="AA">
                                      <p:cBhvr>
                                        <p:cTn id="44" dur="1300" fill="hold"/>
                                        <p:tgtEl>
                                          <p:spTgt spid="149"/>
                                        </p:tgtEl>
                                        <p:attrNameLst>
                                          <p:attrName>ppt_x</p:attrName>
                                          <p:attrName>ppt_y</p:attrName>
                                        </p:attrNameLst>
                                      </p:cBhvr>
                                      <p:rCtr x="-50599" y="49213"/>
                                    </p:animMotion>
                                  </p:childTnLst>
                                </p:cTn>
                              </p:par>
                              <p:par>
                                <p:cTn id="45" presetID="10" presetClass="exit" presetSubtype="0" repeatCount="indefinite" fill="hold" grpId="1" nodeType="withEffect">
                                  <p:stCondLst>
                                    <p:cond delay="500"/>
                                  </p:stCondLst>
                                  <p:childTnLst>
                                    <p:animEffect transition="out" filter="fade">
                                      <p:cBhvr>
                                        <p:cTn id="46" dur="1300"/>
                                        <p:tgtEl>
                                          <p:spTgt spid="149"/>
                                        </p:tgtEl>
                                      </p:cBhvr>
                                    </p:animEffect>
                                    <p:set>
                                      <p:cBhvr>
                                        <p:cTn id="47" dur="1" fill="hold">
                                          <p:stCondLst>
                                            <p:cond delay="1299"/>
                                          </p:stCondLst>
                                        </p:cTn>
                                        <p:tgtEl>
                                          <p:spTgt spid="149"/>
                                        </p:tgtEl>
                                        <p:attrNameLst>
                                          <p:attrName>style.visibility</p:attrName>
                                        </p:attrNameLst>
                                      </p:cBhvr>
                                      <p:to>
                                        <p:strVal val="hidden"/>
                                      </p:to>
                                    </p:set>
                                  </p:childTnLst>
                                </p:cTn>
                              </p:par>
                              <p:par>
                                <p:cTn id="48" presetID="49" presetClass="path" presetSubtype="0" repeatCount="indefinite" decel="50000" fill="hold" grpId="0" nodeType="withEffect">
                                  <p:stCondLst>
                                    <p:cond delay="500"/>
                                  </p:stCondLst>
                                  <p:childTnLst>
                                    <p:animMotion origin="layout" path="M -2.08333E-6 4.81481E-6 L -0.73229 0.64745 " pathEditMode="relative" rAng="0" ptsTypes="AA">
                                      <p:cBhvr>
                                        <p:cTn id="49" dur="1800" fill="hold"/>
                                        <p:tgtEl>
                                          <p:spTgt spid="150"/>
                                        </p:tgtEl>
                                        <p:attrNameLst>
                                          <p:attrName>ppt_x</p:attrName>
                                          <p:attrName>ppt_y</p:attrName>
                                        </p:attrNameLst>
                                      </p:cBhvr>
                                      <p:rCtr x="-36615" y="32361"/>
                                    </p:animMotion>
                                  </p:childTnLst>
                                </p:cTn>
                              </p:par>
                              <p:par>
                                <p:cTn id="50" presetID="10" presetClass="exit" presetSubtype="0" repeatCount="indefinite" fill="hold" grpId="1" nodeType="withEffect">
                                  <p:stCondLst>
                                    <p:cond delay="500"/>
                                  </p:stCondLst>
                                  <p:childTnLst>
                                    <p:animEffect transition="out" filter="fade">
                                      <p:cBhvr>
                                        <p:cTn id="51" dur="1800"/>
                                        <p:tgtEl>
                                          <p:spTgt spid="150"/>
                                        </p:tgtEl>
                                      </p:cBhvr>
                                    </p:animEffect>
                                    <p:set>
                                      <p:cBhvr>
                                        <p:cTn id="52" dur="1" fill="hold">
                                          <p:stCondLst>
                                            <p:cond delay="1799"/>
                                          </p:stCondLst>
                                        </p:cTn>
                                        <p:tgtEl>
                                          <p:spTgt spid="150"/>
                                        </p:tgtEl>
                                        <p:attrNameLst>
                                          <p:attrName>style.visibility</p:attrName>
                                        </p:attrNameLst>
                                      </p:cBhvr>
                                      <p:to>
                                        <p:strVal val="hidden"/>
                                      </p:to>
                                    </p:set>
                                  </p:childTnLst>
                                </p:cTn>
                              </p:par>
                              <p:par>
                                <p:cTn id="53" presetID="49" presetClass="path" presetSubtype="0" repeatCount="indefinite" decel="50000" fill="hold" grpId="0" nodeType="withEffect">
                                  <p:stCondLst>
                                    <p:cond delay="500"/>
                                  </p:stCondLst>
                                  <p:childTnLst>
                                    <p:animMotion origin="layout" path="M -2.08333E-6 -2.59259E-6 L -0.52291 0.53102 " pathEditMode="relative" rAng="0" ptsTypes="AA">
                                      <p:cBhvr>
                                        <p:cTn id="54" dur="900" fill="hold"/>
                                        <p:tgtEl>
                                          <p:spTgt spid="151"/>
                                        </p:tgtEl>
                                        <p:attrNameLst>
                                          <p:attrName>ppt_x</p:attrName>
                                          <p:attrName>ppt_y</p:attrName>
                                        </p:attrNameLst>
                                      </p:cBhvr>
                                      <p:rCtr x="-26146" y="26551"/>
                                    </p:animMotion>
                                  </p:childTnLst>
                                </p:cTn>
                              </p:par>
                              <p:par>
                                <p:cTn id="55" presetID="10" presetClass="exit" presetSubtype="0" repeatCount="indefinite" fill="hold" grpId="1" nodeType="withEffect">
                                  <p:stCondLst>
                                    <p:cond delay="500"/>
                                  </p:stCondLst>
                                  <p:childTnLst>
                                    <p:animEffect transition="out" filter="fade">
                                      <p:cBhvr>
                                        <p:cTn id="56" dur="900"/>
                                        <p:tgtEl>
                                          <p:spTgt spid="151"/>
                                        </p:tgtEl>
                                      </p:cBhvr>
                                    </p:animEffect>
                                    <p:set>
                                      <p:cBhvr>
                                        <p:cTn id="57" dur="1" fill="hold">
                                          <p:stCondLst>
                                            <p:cond delay="899"/>
                                          </p:stCondLst>
                                        </p:cTn>
                                        <p:tgtEl>
                                          <p:spTgt spid="151"/>
                                        </p:tgtEl>
                                        <p:attrNameLst>
                                          <p:attrName>style.visibility</p:attrName>
                                        </p:attrNameLst>
                                      </p:cBhvr>
                                      <p:to>
                                        <p:strVal val="hidden"/>
                                      </p:to>
                                    </p:set>
                                  </p:childTnLst>
                                </p:cTn>
                              </p:par>
                              <p:par>
                                <p:cTn id="58" presetID="49" presetClass="path" presetSubtype="0" repeatCount="indefinite" decel="50000" fill="hold" grpId="0" nodeType="withEffect">
                                  <p:stCondLst>
                                    <p:cond delay="500"/>
                                  </p:stCondLst>
                                  <p:childTnLst>
                                    <p:animMotion origin="layout" path="M 1.66667E-6 -4.07407E-6 L -0.73229 0.64746 " pathEditMode="relative" rAng="0" ptsTypes="AA">
                                      <p:cBhvr>
                                        <p:cTn id="59" dur="1300" fill="hold"/>
                                        <p:tgtEl>
                                          <p:spTgt spid="152"/>
                                        </p:tgtEl>
                                        <p:attrNameLst>
                                          <p:attrName>ppt_x</p:attrName>
                                          <p:attrName>ppt_y</p:attrName>
                                        </p:attrNameLst>
                                      </p:cBhvr>
                                      <p:rCtr x="-36615" y="32361"/>
                                    </p:animMotion>
                                  </p:childTnLst>
                                </p:cTn>
                              </p:par>
                              <p:par>
                                <p:cTn id="60" presetID="10" presetClass="exit" presetSubtype="0" repeatCount="indefinite" fill="hold" grpId="1" nodeType="withEffect">
                                  <p:stCondLst>
                                    <p:cond delay="500"/>
                                  </p:stCondLst>
                                  <p:childTnLst>
                                    <p:animEffect transition="out" filter="fade">
                                      <p:cBhvr>
                                        <p:cTn id="61" dur="1300"/>
                                        <p:tgtEl>
                                          <p:spTgt spid="152"/>
                                        </p:tgtEl>
                                      </p:cBhvr>
                                    </p:animEffect>
                                    <p:set>
                                      <p:cBhvr>
                                        <p:cTn id="62" dur="1" fill="hold">
                                          <p:stCondLst>
                                            <p:cond delay="1299"/>
                                          </p:stCondLst>
                                        </p:cTn>
                                        <p:tgtEl>
                                          <p:spTgt spid="1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100000" numSld="999" showWhenStopped="0">
                <p:cTn id="63" repeatCount="indefinite" fill="remove" display="0">
                  <p:stCondLst>
                    <p:cond delay="indefinite"/>
                  </p:stCondLst>
                  <p:endCondLst>
                    <p:cond evt="onStopAudio" delay="0">
                      <p:tgtEl>
                        <p:sldTgt/>
                      </p:tgtEl>
                    </p:cond>
                  </p:endCondLst>
                </p:cTn>
                <p:tgtEl>
                  <p:spTgt spid="153"/>
                </p:tgtEl>
              </p:cMediaNode>
            </p:video>
          </p:childTnLst>
        </p:cTn>
      </p:par>
    </p:tnLst>
    <p:bldLst>
      <p:bldP spid="139" grpId="0" animBg="1"/>
      <p:bldP spid="140" grpId="0"/>
      <p:bldP spid="141" grpId="0" animBg="1"/>
      <p:bldP spid="142" grpId="0" animBg="1"/>
      <p:bldP spid="143" grpId="0"/>
      <p:bldP spid="144" grpId="0"/>
      <p:bldP spid="145" grpId="0" animBg="1"/>
      <p:bldP spid="149" grpId="0" animBg="1"/>
      <p:bldP spid="149" grpId="1" animBg="1"/>
      <p:bldP spid="150" grpId="0" animBg="1"/>
      <p:bldP spid="150" grpId="1" animBg="1"/>
      <p:bldP spid="151" grpId="0" animBg="1"/>
      <p:bldP spid="151" grpId="1" animBg="1"/>
      <p:bldP spid="152" grpId="0" animBg="1"/>
      <p:bldP spid="15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项目宗旨</a:t>
            </a:r>
          </a:p>
        </p:txBody>
      </p:sp>
      <p:grpSp>
        <p:nvGrpSpPr>
          <p:cNvPr id="4" name="组合 3"/>
          <p:cNvGrpSpPr/>
          <p:nvPr/>
        </p:nvGrpSpPr>
        <p:grpSpPr>
          <a:xfrm>
            <a:off x="4718171" y="2437054"/>
            <a:ext cx="2755658" cy="2759061"/>
            <a:chOff x="4351872" y="2480596"/>
            <a:chExt cx="2755658" cy="2759061"/>
          </a:xfrm>
        </p:grpSpPr>
        <p:sp>
          <p:nvSpPr>
            <p:cNvPr id="5" name="アーチ 5"/>
            <p:cNvSpPr/>
            <p:nvPr/>
          </p:nvSpPr>
          <p:spPr>
            <a:xfrm rot="5280000">
              <a:off x="5696185" y="2555463"/>
              <a:ext cx="1446681" cy="1296948"/>
            </a:xfrm>
            <a:custGeom>
              <a:avLst/>
              <a:gdLst/>
              <a:ahLst/>
              <a:cxnLst/>
              <a:rect l="l" t="t" r="r" b="b"/>
              <a:pathLst>
                <a:path w="3490546" h="3129272">
                  <a:moveTo>
                    <a:pt x="0" y="3129269"/>
                  </a:moveTo>
                  <a:cubicBezTo>
                    <a:pt x="1" y="2295507"/>
                    <a:pt x="332732" y="1496219"/>
                    <a:pt x="924368" y="908746"/>
                  </a:cubicBezTo>
                  <a:cubicBezTo>
                    <a:pt x="1513783" y="323480"/>
                    <a:pt x="2311602" y="-3344"/>
                    <a:pt x="3141967" y="250"/>
                  </a:cubicBezTo>
                  <a:lnTo>
                    <a:pt x="3141967" y="0"/>
                  </a:lnTo>
                  <a:lnTo>
                    <a:pt x="3142212" y="245"/>
                  </a:lnTo>
                  <a:cubicBezTo>
                    <a:pt x="3145264" y="43"/>
                    <a:pt x="3148316" y="60"/>
                    <a:pt x="3151367" y="82"/>
                  </a:cubicBezTo>
                  <a:lnTo>
                    <a:pt x="3151302" y="9335"/>
                  </a:lnTo>
                  <a:lnTo>
                    <a:pt x="3490546" y="348579"/>
                  </a:lnTo>
                  <a:lnTo>
                    <a:pt x="3146476" y="692649"/>
                  </a:lnTo>
                  <a:cubicBezTo>
                    <a:pt x="3146469" y="693625"/>
                    <a:pt x="3146462" y="694600"/>
                    <a:pt x="3146455" y="695576"/>
                  </a:cubicBezTo>
                  <a:lnTo>
                    <a:pt x="3143420" y="695705"/>
                  </a:lnTo>
                  <a:lnTo>
                    <a:pt x="3141967" y="697158"/>
                  </a:lnTo>
                  <a:lnTo>
                    <a:pt x="3141967" y="695767"/>
                  </a:lnTo>
                  <a:cubicBezTo>
                    <a:pt x="2495145" y="692172"/>
                    <a:pt x="1873508" y="946432"/>
                    <a:pt x="1414429" y="1402280"/>
                  </a:cubicBezTo>
                  <a:cubicBezTo>
                    <a:pt x="954661" y="1858813"/>
                    <a:pt x="695929" y="2479817"/>
                    <a:pt x="695589" y="3127701"/>
                  </a:cubicBezTo>
                  <a:lnTo>
                    <a:pt x="348579" y="2780690"/>
                  </a:lnTo>
                  <a:close/>
                  <a:moveTo>
                    <a:pt x="0" y="3129272"/>
                  </a:moveTo>
                  <a:lnTo>
                    <a:pt x="0" y="3129269"/>
                  </a:lnTo>
                  <a:lnTo>
                    <a:pt x="695511" y="3129269"/>
                  </a:lnTo>
                  <a:close/>
                </a:path>
              </a:pathLst>
            </a:cu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アーチ 5"/>
            <p:cNvSpPr/>
            <p:nvPr/>
          </p:nvSpPr>
          <p:spPr>
            <a:xfrm rot="10680000">
              <a:off x="5660849" y="3903301"/>
              <a:ext cx="1446681" cy="1296948"/>
            </a:xfrm>
            <a:custGeom>
              <a:avLst/>
              <a:gdLst/>
              <a:ahLst/>
              <a:cxnLst/>
              <a:rect l="l" t="t" r="r" b="b"/>
              <a:pathLst>
                <a:path w="3490546" h="3129272">
                  <a:moveTo>
                    <a:pt x="0" y="3129269"/>
                  </a:moveTo>
                  <a:cubicBezTo>
                    <a:pt x="1" y="2295507"/>
                    <a:pt x="332732" y="1496219"/>
                    <a:pt x="924368" y="908746"/>
                  </a:cubicBezTo>
                  <a:cubicBezTo>
                    <a:pt x="1513783" y="323480"/>
                    <a:pt x="2311602" y="-3344"/>
                    <a:pt x="3141967" y="250"/>
                  </a:cubicBezTo>
                  <a:lnTo>
                    <a:pt x="3141967" y="0"/>
                  </a:lnTo>
                  <a:lnTo>
                    <a:pt x="3142212" y="245"/>
                  </a:lnTo>
                  <a:cubicBezTo>
                    <a:pt x="3145264" y="43"/>
                    <a:pt x="3148316" y="60"/>
                    <a:pt x="3151367" y="82"/>
                  </a:cubicBezTo>
                  <a:lnTo>
                    <a:pt x="3151302" y="9335"/>
                  </a:lnTo>
                  <a:lnTo>
                    <a:pt x="3490546" y="348579"/>
                  </a:lnTo>
                  <a:lnTo>
                    <a:pt x="3146476" y="692649"/>
                  </a:lnTo>
                  <a:cubicBezTo>
                    <a:pt x="3146469" y="693625"/>
                    <a:pt x="3146462" y="694600"/>
                    <a:pt x="3146455" y="695576"/>
                  </a:cubicBezTo>
                  <a:lnTo>
                    <a:pt x="3143420" y="695705"/>
                  </a:lnTo>
                  <a:lnTo>
                    <a:pt x="3141967" y="697158"/>
                  </a:lnTo>
                  <a:lnTo>
                    <a:pt x="3141967" y="695767"/>
                  </a:lnTo>
                  <a:cubicBezTo>
                    <a:pt x="2495145" y="692172"/>
                    <a:pt x="1873508" y="946432"/>
                    <a:pt x="1414429" y="1402280"/>
                  </a:cubicBezTo>
                  <a:cubicBezTo>
                    <a:pt x="954661" y="1858813"/>
                    <a:pt x="695929" y="2479817"/>
                    <a:pt x="695589" y="3127701"/>
                  </a:cubicBezTo>
                  <a:lnTo>
                    <a:pt x="348579" y="2780690"/>
                  </a:lnTo>
                  <a:close/>
                  <a:moveTo>
                    <a:pt x="0" y="3129272"/>
                  </a:moveTo>
                  <a:lnTo>
                    <a:pt x="0" y="3129269"/>
                  </a:lnTo>
                  <a:lnTo>
                    <a:pt x="695511" y="3129269"/>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 name="アーチ 5"/>
            <p:cNvSpPr/>
            <p:nvPr/>
          </p:nvSpPr>
          <p:spPr>
            <a:xfrm rot="21480000">
              <a:off x="4351872" y="2521479"/>
              <a:ext cx="1446681" cy="1296948"/>
            </a:xfrm>
            <a:custGeom>
              <a:avLst/>
              <a:gdLst/>
              <a:ahLst/>
              <a:cxnLst/>
              <a:rect l="l" t="t" r="r" b="b"/>
              <a:pathLst>
                <a:path w="3490546" h="3129272">
                  <a:moveTo>
                    <a:pt x="0" y="3129269"/>
                  </a:moveTo>
                  <a:cubicBezTo>
                    <a:pt x="1" y="2295507"/>
                    <a:pt x="332732" y="1496219"/>
                    <a:pt x="924368" y="908746"/>
                  </a:cubicBezTo>
                  <a:cubicBezTo>
                    <a:pt x="1513783" y="323480"/>
                    <a:pt x="2311602" y="-3344"/>
                    <a:pt x="3141967" y="250"/>
                  </a:cubicBezTo>
                  <a:lnTo>
                    <a:pt x="3141967" y="0"/>
                  </a:lnTo>
                  <a:lnTo>
                    <a:pt x="3142212" y="245"/>
                  </a:lnTo>
                  <a:cubicBezTo>
                    <a:pt x="3145264" y="43"/>
                    <a:pt x="3148316" y="60"/>
                    <a:pt x="3151367" y="82"/>
                  </a:cubicBezTo>
                  <a:lnTo>
                    <a:pt x="3151302" y="9335"/>
                  </a:lnTo>
                  <a:lnTo>
                    <a:pt x="3490546" y="348579"/>
                  </a:lnTo>
                  <a:lnTo>
                    <a:pt x="3146476" y="692649"/>
                  </a:lnTo>
                  <a:cubicBezTo>
                    <a:pt x="3146469" y="693625"/>
                    <a:pt x="3146462" y="694600"/>
                    <a:pt x="3146455" y="695576"/>
                  </a:cubicBezTo>
                  <a:lnTo>
                    <a:pt x="3143420" y="695705"/>
                  </a:lnTo>
                  <a:lnTo>
                    <a:pt x="3141967" y="697158"/>
                  </a:lnTo>
                  <a:lnTo>
                    <a:pt x="3141967" y="695767"/>
                  </a:lnTo>
                  <a:cubicBezTo>
                    <a:pt x="2495145" y="692172"/>
                    <a:pt x="1873508" y="946432"/>
                    <a:pt x="1414429" y="1402280"/>
                  </a:cubicBezTo>
                  <a:cubicBezTo>
                    <a:pt x="954661" y="1858813"/>
                    <a:pt x="695929" y="2479817"/>
                    <a:pt x="695589" y="3127701"/>
                  </a:cubicBezTo>
                  <a:lnTo>
                    <a:pt x="348579" y="2780690"/>
                  </a:lnTo>
                  <a:close/>
                  <a:moveTo>
                    <a:pt x="0" y="3129272"/>
                  </a:moveTo>
                  <a:lnTo>
                    <a:pt x="0" y="3129269"/>
                  </a:lnTo>
                  <a:lnTo>
                    <a:pt x="695511" y="3129269"/>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アーチ 5"/>
            <p:cNvSpPr/>
            <p:nvPr/>
          </p:nvSpPr>
          <p:spPr>
            <a:xfrm rot="16080000">
              <a:off x="4316484" y="3867843"/>
              <a:ext cx="1446681" cy="1296948"/>
            </a:xfrm>
            <a:custGeom>
              <a:avLst/>
              <a:gdLst/>
              <a:ahLst/>
              <a:cxnLst/>
              <a:rect l="l" t="t" r="r" b="b"/>
              <a:pathLst>
                <a:path w="3490546" h="3129272">
                  <a:moveTo>
                    <a:pt x="0" y="3129269"/>
                  </a:moveTo>
                  <a:cubicBezTo>
                    <a:pt x="1" y="2295507"/>
                    <a:pt x="332732" y="1496219"/>
                    <a:pt x="924368" y="908746"/>
                  </a:cubicBezTo>
                  <a:cubicBezTo>
                    <a:pt x="1513783" y="323480"/>
                    <a:pt x="2311602" y="-3344"/>
                    <a:pt x="3141967" y="250"/>
                  </a:cubicBezTo>
                  <a:lnTo>
                    <a:pt x="3141967" y="0"/>
                  </a:lnTo>
                  <a:lnTo>
                    <a:pt x="3142212" y="245"/>
                  </a:lnTo>
                  <a:cubicBezTo>
                    <a:pt x="3145264" y="43"/>
                    <a:pt x="3148316" y="60"/>
                    <a:pt x="3151367" y="82"/>
                  </a:cubicBezTo>
                  <a:lnTo>
                    <a:pt x="3151302" y="9335"/>
                  </a:lnTo>
                  <a:lnTo>
                    <a:pt x="3490546" y="348579"/>
                  </a:lnTo>
                  <a:lnTo>
                    <a:pt x="3146476" y="692649"/>
                  </a:lnTo>
                  <a:cubicBezTo>
                    <a:pt x="3146469" y="693625"/>
                    <a:pt x="3146462" y="694600"/>
                    <a:pt x="3146455" y="695576"/>
                  </a:cubicBezTo>
                  <a:lnTo>
                    <a:pt x="3143420" y="695705"/>
                  </a:lnTo>
                  <a:lnTo>
                    <a:pt x="3141967" y="697158"/>
                  </a:lnTo>
                  <a:lnTo>
                    <a:pt x="3141967" y="695767"/>
                  </a:lnTo>
                  <a:cubicBezTo>
                    <a:pt x="2495145" y="692172"/>
                    <a:pt x="1873508" y="946432"/>
                    <a:pt x="1414429" y="1402280"/>
                  </a:cubicBezTo>
                  <a:cubicBezTo>
                    <a:pt x="954661" y="1858813"/>
                    <a:pt x="695929" y="2479817"/>
                    <a:pt x="695589" y="3127701"/>
                  </a:cubicBezTo>
                  <a:lnTo>
                    <a:pt x="348579" y="2780690"/>
                  </a:lnTo>
                  <a:close/>
                  <a:moveTo>
                    <a:pt x="0" y="3129272"/>
                  </a:moveTo>
                  <a:lnTo>
                    <a:pt x="0" y="3129269"/>
                  </a:lnTo>
                  <a:lnTo>
                    <a:pt x="695511" y="3129269"/>
                  </a:lnTo>
                  <a:close/>
                </a:path>
              </a:pathLst>
            </a:custGeom>
            <a:solidFill>
              <a:schemeClr val="bg1">
                <a:alpha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9" name="组合 8"/>
          <p:cNvGrpSpPr/>
          <p:nvPr/>
        </p:nvGrpSpPr>
        <p:grpSpPr>
          <a:xfrm>
            <a:off x="7794731" y="4151793"/>
            <a:ext cx="3566693" cy="913773"/>
            <a:chOff x="7575638" y="2636184"/>
            <a:chExt cx="3566693" cy="913773"/>
          </a:xfrm>
        </p:grpSpPr>
        <p:sp>
          <p:nvSpPr>
            <p:cNvPr id="10" name="矩形 9"/>
            <p:cNvSpPr/>
            <p:nvPr/>
          </p:nvSpPr>
          <p:spPr>
            <a:xfrm>
              <a:off x="7575638" y="2939341"/>
              <a:ext cx="3566693" cy="610616"/>
            </a:xfrm>
            <a:prstGeom prst="rect">
              <a:avLst/>
            </a:prstGeom>
          </p:spPr>
          <p:txBody>
            <a:bodyPr wrap="square">
              <a:spAutoFit/>
            </a:bodyPr>
            <a:lstStyle/>
            <a:p>
              <a:pPr marL="0" indent="0">
                <a:lnSpc>
                  <a:spcPct val="150000"/>
                </a:lnSpc>
                <a:spcBef>
                  <a:spcPts val="0"/>
                </a:spcBef>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id-ID" altLang="zh-CN" sz="1200" dirty="0">
                <a:solidFill>
                  <a:schemeClr val="bg1"/>
                </a:solidFill>
                <a:latin typeface="冬青黑体简体中文 W3" panose="020B0300000000000000" pitchFamily="34" charset="-122"/>
                <a:ea typeface="冬青黑体简体中文 W3" panose="020B0300000000000000" pitchFamily="34" charset="-122"/>
                <a:cs typeface="Open Sans Light" pitchFamily="34" charset="0"/>
              </a:endParaRPr>
            </a:p>
          </p:txBody>
        </p:sp>
        <p:sp>
          <p:nvSpPr>
            <p:cNvPr id="11" name="矩形 10"/>
            <p:cNvSpPr/>
            <p:nvPr/>
          </p:nvSpPr>
          <p:spPr>
            <a:xfrm>
              <a:off x="7575639" y="2636184"/>
              <a:ext cx="1107996"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发展经济</a:t>
              </a:r>
            </a:p>
          </p:txBody>
        </p:sp>
      </p:grpSp>
      <p:grpSp>
        <p:nvGrpSpPr>
          <p:cNvPr id="12" name="组合 11"/>
          <p:cNvGrpSpPr/>
          <p:nvPr/>
        </p:nvGrpSpPr>
        <p:grpSpPr>
          <a:xfrm>
            <a:off x="830577" y="4151793"/>
            <a:ext cx="3566693" cy="913773"/>
            <a:chOff x="965200" y="4703335"/>
            <a:chExt cx="3566693" cy="913773"/>
          </a:xfrm>
        </p:grpSpPr>
        <p:sp>
          <p:nvSpPr>
            <p:cNvPr id="13" name="矩形 12"/>
            <p:cNvSpPr/>
            <p:nvPr/>
          </p:nvSpPr>
          <p:spPr>
            <a:xfrm>
              <a:off x="965200" y="5006492"/>
              <a:ext cx="3566693" cy="610616"/>
            </a:xfrm>
            <a:prstGeom prst="rect">
              <a:avLst/>
            </a:prstGeom>
          </p:spPr>
          <p:txBody>
            <a:bodyPr wrap="square">
              <a:spAutoFit/>
            </a:bodyPr>
            <a:lstStyle/>
            <a:p>
              <a:pPr marL="0" indent="0" algn="r">
                <a:lnSpc>
                  <a:spcPct val="150000"/>
                </a:lnSpc>
                <a:spcBef>
                  <a:spcPts val="0"/>
                </a:spcBef>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id-ID" altLang="zh-CN" sz="1200" dirty="0">
                <a:solidFill>
                  <a:schemeClr val="bg1"/>
                </a:solidFill>
                <a:latin typeface="冬青黑体简体中文 W3" panose="020B0300000000000000" pitchFamily="34" charset="-122"/>
                <a:ea typeface="冬青黑体简体中文 W3" panose="020B0300000000000000" pitchFamily="34" charset="-122"/>
                <a:cs typeface="Open Sans Light" pitchFamily="34" charset="0"/>
              </a:endParaRPr>
            </a:p>
          </p:txBody>
        </p:sp>
        <p:sp>
          <p:nvSpPr>
            <p:cNvPr id="14" name="矩形 13"/>
            <p:cNvSpPr/>
            <p:nvPr/>
          </p:nvSpPr>
          <p:spPr>
            <a:xfrm>
              <a:off x="3423896" y="4703335"/>
              <a:ext cx="1107997"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培养人才</a:t>
              </a:r>
            </a:p>
          </p:txBody>
        </p:sp>
      </p:grpSp>
      <p:grpSp>
        <p:nvGrpSpPr>
          <p:cNvPr id="15" name="组合 14"/>
          <p:cNvGrpSpPr/>
          <p:nvPr/>
        </p:nvGrpSpPr>
        <p:grpSpPr>
          <a:xfrm>
            <a:off x="7794732" y="2410577"/>
            <a:ext cx="3566692" cy="913773"/>
            <a:chOff x="7575639" y="2636184"/>
            <a:chExt cx="3566692" cy="913773"/>
          </a:xfrm>
        </p:grpSpPr>
        <p:sp>
          <p:nvSpPr>
            <p:cNvPr id="16" name="矩形 15"/>
            <p:cNvSpPr/>
            <p:nvPr/>
          </p:nvSpPr>
          <p:spPr>
            <a:xfrm>
              <a:off x="7575639" y="2939341"/>
              <a:ext cx="3566692" cy="610616"/>
            </a:xfrm>
            <a:prstGeom prst="rect">
              <a:avLst/>
            </a:prstGeom>
          </p:spPr>
          <p:txBody>
            <a:bodyPr wrap="square">
              <a:spAutoFit/>
            </a:bodyPr>
            <a:lstStyle/>
            <a:p>
              <a:pPr marL="0" indent="0">
                <a:lnSpc>
                  <a:spcPct val="150000"/>
                </a:lnSpc>
                <a:spcBef>
                  <a:spcPts val="0"/>
                </a:spcBef>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id-ID" altLang="zh-CN" sz="1200" dirty="0">
                <a:solidFill>
                  <a:schemeClr val="bg1"/>
                </a:solidFill>
                <a:latin typeface="冬青黑体简体中文 W3" panose="020B0300000000000000" pitchFamily="34" charset="-122"/>
                <a:ea typeface="冬青黑体简体中文 W3" panose="020B0300000000000000" pitchFamily="34" charset="-122"/>
                <a:cs typeface="Open Sans Light" pitchFamily="34" charset="0"/>
              </a:endParaRPr>
            </a:p>
          </p:txBody>
        </p:sp>
        <p:sp>
          <p:nvSpPr>
            <p:cNvPr id="17" name="矩形 16"/>
            <p:cNvSpPr/>
            <p:nvPr/>
          </p:nvSpPr>
          <p:spPr>
            <a:xfrm>
              <a:off x="7575639" y="2636184"/>
              <a:ext cx="1107996"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提供经验</a:t>
              </a:r>
            </a:p>
          </p:txBody>
        </p:sp>
      </p:grpSp>
      <p:grpSp>
        <p:nvGrpSpPr>
          <p:cNvPr id="18" name="组合 17"/>
          <p:cNvGrpSpPr/>
          <p:nvPr/>
        </p:nvGrpSpPr>
        <p:grpSpPr>
          <a:xfrm>
            <a:off x="830577" y="2483623"/>
            <a:ext cx="3566693" cy="949488"/>
            <a:chOff x="965200" y="4703335"/>
            <a:chExt cx="3566693" cy="949488"/>
          </a:xfrm>
        </p:grpSpPr>
        <p:sp>
          <p:nvSpPr>
            <p:cNvPr id="19" name="矩形 18"/>
            <p:cNvSpPr/>
            <p:nvPr/>
          </p:nvSpPr>
          <p:spPr>
            <a:xfrm>
              <a:off x="965200" y="5006492"/>
              <a:ext cx="3566693" cy="646331"/>
            </a:xfrm>
            <a:prstGeom prst="rect">
              <a:avLst/>
            </a:prstGeom>
          </p:spPr>
          <p:txBody>
            <a:bodyPr wrap="square">
              <a:spAutoFit/>
            </a:bodyPr>
            <a:lstStyle/>
            <a:p>
              <a:pPr marL="0" indent="0" algn="r">
                <a:lnSpc>
                  <a:spcPct val="150000"/>
                </a:lnSpc>
                <a:spcBef>
                  <a:spcPts val="0"/>
                </a:spcBef>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id-ID" altLang="zh-CN" sz="1200" dirty="0">
                <a:solidFill>
                  <a:schemeClr val="bg1"/>
                </a:solidFill>
                <a:latin typeface="冬青黑体简体中文 W3" panose="020B0300000000000000" pitchFamily="34" charset="-122"/>
                <a:ea typeface="冬青黑体简体中文 W3" panose="020B0300000000000000" pitchFamily="34" charset="-122"/>
                <a:cs typeface="Open Sans Light" pitchFamily="34" charset="0"/>
              </a:endParaRPr>
            </a:p>
          </p:txBody>
        </p:sp>
        <p:sp>
          <p:nvSpPr>
            <p:cNvPr id="20" name="矩形 19"/>
            <p:cNvSpPr/>
            <p:nvPr/>
          </p:nvSpPr>
          <p:spPr>
            <a:xfrm>
              <a:off x="3423896" y="4703335"/>
              <a:ext cx="1107997"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解决问题</a:t>
              </a:r>
            </a:p>
          </p:txBody>
        </p:sp>
      </p:grpSp>
      <p:grpSp>
        <p:nvGrpSpPr>
          <p:cNvPr id="21" name="组合 20"/>
          <p:cNvGrpSpPr/>
          <p:nvPr/>
        </p:nvGrpSpPr>
        <p:grpSpPr>
          <a:xfrm>
            <a:off x="5263550" y="2993151"/>
            <a:ext cx="1624158" cy="1624158"/>
            <a:chOff x="5263550" y="3036693"/>
            <a:chExt cx="1624158" cy="1624158"/>
          </a:xfrm>
          <a:solidFill>
            <a:schemeClr val="bg1"/>
          </a:solidFill>
        </p:grpSpPr>
        <p:sp>
          <p:nvSpPr>
            <p:cNvPr id="22" name="椭圆 21"/>
            <p:cNvSpPr/>
            <p:nvPr/>
          </p:nvSpPr>
          <p:spPr>
            <a:xfrm>
              <a:off x="5263550" y="3036693"/>
              <a:ext cx="1624158" cy="1624158"/>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707362" y="3479326"/>
              <a:ext cx="736534" cy="738892"/>
              <a:chOff x="9210675" y="1249363"/>
              <a:chExt cx="495301" cy="496887"/>
            </a:xfrm>
            <a:grpFill/>
          </p:grpSpPr>
          <p:sp>
            <p:nvSpPr>
              <p:cNvPr id="24" name="Oval 131"/>
              <p:cNvSpPr>
                <a:spLocks noChangeArrowheads="1"/>
              </p:cNvSpPr>
              <p:nvPr/>
            </p:nvSpPr>
            <p:spPr bwMode="auto">
              <a:xfrm>
                <a:off x="9420225" y="1460500"/>
                <a:ext cx="74613" cy="746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2"/>
              <p:cNvSpPr>
                <a:spLocks/>
              </p:cNvSpPr>
              <p:nvPr/>
            </p:nvSpPr>
            <p:spPr bwMode="auto">
              <a:xfrm>
                <a:off x="9477375" y="1516063"/>
                <a:ext cx="96838" cy="98425"/>
              </a:xfrm>
              <a:custGeom>
                <a:avLst/>
                <a:gdLst>
                  <a:gd name="T0" fmla="*/ 14 w 26"/>
                  <a:gd name="T1" fmla="*/ 0 h 26"/>
                  <a:gd name="T2" fmla="*/ 13 w 26"/>
                  <a:gd name="T3" fmla="*/ 3 h 26"/>
                  <a:gd name="T4" fmla="*/ 9 w 26"/>
                  <a:gd name="T5" fmla="*/ 9 h 26"/>
                  <a:gd name="T6" fmla="*/ 2 w 26"/>
                  <a:gd name="T7" fmla="*/ 13 h 26"/>
                  <a:gd name="T8" fmla="*/ 0 w 26"/>
                  <a:gd name="T9" fmla="*/ 14 h 26"/>
                  <a:gd name="T10" fmla="*/ 0 w 26"/>
                  <a:gd name="T11" fmla="*/ 14 h 26"/>
                  <a:gd name="T12" fmla="*/ 12 w 26"/>
                  <a:gd name="T13" fmla="*/ 26 h 26"/>
                  <a:gd name="T14" fmla="*/ 13 w 26"/>
                  <a:gd name="T15" fmla="*/ 13 h 26"/>
                  <a:gd name="T16" fmla="*/ 26 w 26"/>
                  <a:gd name="T17" fmla="*/ 12 h 26"/>
                  <a:gd name="T18" fmla="*/ 14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4" y="0"/>
                    </a:moveTo>
                    <a:cubicBezTo>
                      <a:pt x="13" y="1"/>
                      <a:pt x="13" y="2"/>
                      <a:pt x="13" y="3"/>
                    </a:cubicBezTo>
                    <a:cubicBezTo>
                      <a:pt x="12" y="5"/>
                      <a:pt x="10" y="7"/>
                      <a:pt x="9" y="9"/>
                    </a:cubicBezTo>
                    <a:cubicBezTo>
                      <a:pt x="7" y="11"/>
                      <a:pt x="5" y="12"/>
                      <a:pt x="2" y="13"/>
                    </a:cubicBezTo>
                    <a:cubicBezTo>
                      <a:pt x="2" y="13"/>
                      <a:pt x="1" y="14"/>
                      <a:pt x="0" y="14"/>
                    </a:cubicBezTo>
                    <a:cubicBezTo>
                      <a:pt x="0" y="14"/>
                      <a:pt x="0" y="14"/>
                      <a:pt x="0" y="14"/>
                    </a:cubicBezTo>
                    <a:cubicBezTo>
                      <a:pt x="12" y="26"/>
                      <a:pt x="12" y="26"/>
                      <a:pt x="12" y="26"/>
                    </a:cubicBezTo>
                    <a:cubicBezTo>
                      <a:pt x="13" y="13"/>
                      <a:pt x="13" y="13"/>
                      <a:pt x="13" y="13"/>
                    </a:cubicBezTo>
                    <a:cubicBezTo>
                      <a:pt x="26" y="12"/>
                      <a:pt x="26" y="12"/>
                      <a:pt x="26" y="12"/>
                    </a:cubicBezTo>
                    <a:cubicBezTo>
                      <a:pt x="14" y="0"/>
                      <a:pt x="14" y="0"/>
                      <a:pt x="1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3"/>
              <p:cNvSpPr>
                <a:spLocks/>
              </p:cNvSpPr>
              <p:nvPr/>
            </p:nvSpPr>
            <p:spPr bwMode="auto">
              <a:xfrm>
                <a:off x="9210675" y="1504950"/>
                <a:ext cx="239713" cy="241300"/>
              </a:xfrm>
              <a:custGeom>
                <a:avLst/>
                <a:gdLst>
                  <a:gd name="T0" fmla="*/ 52 w 64"/>
                  <a:gd name="T1" fmla="*/ 12 h 64"/>
                  <a:gd name="T2" fmla="*/ 48 w 64"/>
                  <a:gd name="T3" fmla="*/ 6 h 64"/>
                  <a:gd name="T4" fmla="*/ 46 w 64"/>
                  <a:gd name="T5" fmla="*/ 0 h 64"/>
                  <a:gd name="T6" fmla="*/ 4 w 64"/>
                  <a:gd name="T7" fmla="*/ 30 h 64"/>
                  <a:gd name="T8" fmla="*/ 11 w 64"/>
                  <a:gd name="T9" fmla="*/ 53 h 64"/>
                  <a:gd name="T10" fmla="*/ 34 w 64"/>
                  <a:gd name="T11" fmla="*/ 60 h 64"/>
                  <a:gd name="T12" fmla="*/ 64 w 64"/>
                  <a:gd name="T13" fmla="*/ 18 h 64"/>
                  <a:gd name="T14" fmla="*/ 58 w 64"/>
                  <a:gd name="T15" fmla="*/ 16 h 64"/>
                  <a:gd name="T16" fmla="*/ 52 w 64"/>
                  <a:gd name="T1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52" y="12"/>
                    </a:moveTo>
                    <a:cubicBezTo>
                      <a:pt x="50" y="10"/>
                      <a:pt x="49" y="8"/>
                      <a:pt x="48" y="6"/>
                    </a:cubicBezTo>
                    <a:cubicBezTo>
                      <a:pt x="47" y="4"/>
                      <a:pt x="46" y="2"/>
                      <a:pt x="46" y="0"/>
                    </a:cubicBezTo>
                    <a:cubicBezTo>
                      <a:pt x="30" y="12"/>
                      <a:pt x="4" y="30"/>
                      <a:pt x="4" y="30"/>
                    </a:cubicBezTo>
                    <a:cubicBezTo>
                      <a:pt x="0" y="34"/>
                      <a:pt x="3" y="44"/>
                      <a:pt x="11" y="53"/>
                    </a:cubicBezTo>
                    <a:cubicBezTo>
                      <a:pt x="20" y="61"/>
                      <a:pt x="30" y="64"/>
                      <a:pt x="34" y="60"/>
                    </a:cubicBezTo>
                    <a:cubicBezTo>
                      <a:pt x="34" y="60"/>
                      <a:pt x="53" y="34"/>
                      <a:pt x="64" y="18"/>
                    </a:cubicBezTo>
                    <a:cubicBezTo>
                      <a:pt x="62" y="17"/>
                      <a:pt x="60" y="17"/>
                      <a:pt x="58" y="16"/>
                    </a:cubicBezTo>
                    <a:cubicBezTo>
                      <a:pt x="56" y="15"/>
                      <a:pt x="54" y="14"/>
                      <a:pt x="52"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4"/>
              <p:cNvSpPr>
                <a:spLocks/>
              </p:cNvSpPr>
              <p:nvPr/>
            </p:nvSpPr>
            <p:spPr bwMode="auto">
              <a:xfrm>
                <a:off x="9466263" y="1249363"/>
                <a:ext cx="239713" cy="241300"/>
              </a:xfrm>
              <a:custGeom>
                <a:avLst/>
                <a:gdLst>
                  <a:gd name="T0" fmla="*/ 53 w 64"/>
                  <a:gd name="T1" fmla="*/ 11 h 64"/>
                  <a:gd name="T2" fmla="*/ 30 w 64"/>
                  <a:gd name="T3" fmla="*/ 4 h 64"/>
                  <a:gd name="T4" fmla="*/ 0 w 64"/>
                  <a:gd name="T5" fmla="*/ 46 h 64"/>
                  <a:gd name="T6" fmla="*/ 5 w 64"/>
                  <a:gd name="T7" fmla="*/ 48 h 64"/>
                  <a:gd name="T8" fmla="*/ 12 w 64"/>
                  <a:gd name="T9" fmla="*/ 52 h 64"/>
                  <a:gd name="T10" fmla="*/ 16 w 64"/>
                  <a:gd name="T11" fmla="*/ 58 h 64"/>
                  <a:gd name="T12" fmla="*/ 17 w 64"/>
                  <a:gd name="T13" fmla="*/ 64 h 64"/>
                  <a:gd name="T14" fmla="*/ 60 w 64"/>
                  <a:gd name="T15" fmla="*/ 34 h 64"/>
                  <a:gd name="T16" fmla="*/ 53 w 64"/>
                  <a:gd name="T17"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53" y="11"/>
                    </a:moveTo>
                    <a:cubicBezTo>
                      <a:pt x="44" y="3"/>
                      <a:pt x="34" y="0"/>
                      <a:pt x="30" y="4"/>
                    </a:cubicBezTo>
                    <a:cubicBezTo>
                      <a:pt x="30" y="4"/>
                      <a:pt x="11" y="30"/>
                      <a:pt x="0" y="46"/>
                    </a:cubicBezTo>
                    <a:cubicBezTo>
                      <a:pt x="2" y="47"/>
                      <a:pt x="4" y="47"/>
                      <a:pt x="5" y="48"/>
                    </a:cubicBezTo>
                    <a:cubicBezTo>
                      <a:pt x="8" y="49"/>
                      <a:pt x="10" y="50"/>
                      <a:pt x="12" y="52"/>
                    </a:cubicBezTo>
                    <a:cubicBezTo>
                      <a:pt x="13" y="54"/>
                      <a:pt x="15" y="56"/>
                      <a:pt x="16" y="58"/>
                    </a:cubicBezTo>
                    <a:cubicBezTo>
                      <a:pt x="17" y="60"/>
                      <a:pt x="17" y="62"/>
                      <a:pt x="17" y="64"/>
                    </a:cubicBezTo>
                    <a:cubicBezTo>
                      <a:pt x="33" y="53"/>
                      <a:pt x="60" y="34"/>
                      <a:pt x="60" y="34"/>
                    </a:cubicBezTo>
                    <a:cubicBezTo>
                      <a:pt x="64" y="30"/>
                      <a:pt x="61" y="20"/>
                      <a:pt x="5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 name="椭圆 27"/>
          <p:cNvSpPr/>
          <p:nvPr/>
        </p:nvSpPr>
        <p:spPr>
          <a:xfrm>
            <a:off x="3677719" y="3570973"/>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677719" y="3570973"/>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5707973"/>
      </p:ext>
    </p:extLst>
  </p:cSld>
  <p:clrMapOvr>
    <a:masterClrMapping/>
  </p:clrMapOvr>
  <mc:AlternateContent xmlns:mc="http://schemas.openxmlformats.org/markup-compatibility/2006">
    <mc:Choice xmlns:p14="http://schemas.microsoft.com/office/powerpoint/2010/main" xmlns="" Requires="p14">
      <p:transition spd="slow" p14:dur="1500" advTm="7000">
        <p:split orient="vert"/>
      </p:transition>
    </mc:Choice>
    <mc:Fallback>
      <p:transition spd="slow"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23" presetClass="entr" presetSubtype="16" fill="hold" grpId="0" nodeType="withEffect">
                                  <p:stCondLst>
                                    <p:cond delay="175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childTnLst>
                                </p:cTn>
                              </p:par>
                              <p:par>
                                <p:cTn id="16" presetID="1" presetClass="entr" presetSubtype="0" fill="hold" grpId="1" nodeType="withEffect">
                                  <p:stCondLst>
                                    <p:cond delay="2250"/>
                                  </p:stCondLst>
                                  <p:childTnLst>
                                    <p:set>
                                      <p:cBhvr>
                                        <p:cTn id="17" dur="1" fill="hold">
                                          <p:stCondLst>
                                            <p:cond delay="9"/>
                                          </p:stCondLst>
                                        </p:cTn>
                                        <p:tgtEl>
                                          <p:spTgt spid="29"/>
                                        </p:tgtEl>
                                        <p:attrNameLst>
                                          <p:attrName>style.visibility</p:attrName>
                                        </p:attrNameLst>
                                      </p:cBhvr>
                                      <p:to>
                                        <p:strVal val="visible"/>
                                      </p:to>
                                    </p:set>
                                  </p:childTnLst>
                                </p:cTn>
                              </p:par>
                              <p:par>
                                <p:cTn id="18" presetID="42" presetClass="path" presetSubtype="0" accel="50000" decel="50000" fill="hold" grpId="0" nodeType="withEffect">
                                  <p:stCondLst>
                                    <p:cond delay="2250"/>
                                  </p:stCondLst>
                                  <p:childTnLst>
                                    <p:animMotion origin="layout" path="M -4.375E-6 3.7037E-6 L -0.00066 0.22014 " pathEditMode="relative" rAng="0" ptsTypes="AA">
                                      <p:cBhvr>
                                        <p:cTn id="19" dur="750" fill="hold"/>
                                        <p:tgtEl>
                                          <p:spTgt spid="29"/>
                                        </p:tgtEl>
                                        <p:attrNameLst>
                                          <p:attrName>ppt_x</p:attrName>
                                          <p:attrName>ppt_y</p:attrName>
                                        </p:attrNameLst>
                                      </p:cBhvr>
                                      <p:rCtr x="0" y="11088"/>
                                    </p:animMotion>
                                  </p:childTnLst>
                                </p:cTn>
                              </p:par>
                              <p:par>
                                <p:cTn id="20" presetID="42" presetClass="path" presetSubtype="0" accel="50000" decel="50000" fill="hold" grpId="1" nodeType="withEffect">
                                  <p:stCondLst>
                                    <p:cond delay="2250"/>
                                  </p:stCondLst>
                                  <p:childTnLst>
                                    <p:animMotion origin="layout" path="M -4.375E-6 3.7037E-6 L -0.00066 -0.17616 " pathEditMode="relative" rAng="0" ptsTypes="AA">
                                      <p:cBhvr>
                                        <p:cTn id="21" dur="750" fill="hold"/>
                                        <p:tgtEl>
                                          <p:spTgt spid="28"/>
                                        </p:tgtEl>
                                        <p:attrNameLst>
                                          <p:attrName>ppt_x</p:attrName>
                                          <p:attrName>ppt_y</p:attrName>
                                        </p:attrNameLst>
                                      </p:cBhvr>
                                      <p:rCtr x="0" y="-8819"/>
                                    </p:animMotion>
                                  </p:childTnLst>
                                </p:cTn>
                              </p:par>
                              <p:par>
                                <p:cTn id="22" presetID="42" presetClass="path" presetSubtype="0" accel="50000" decel="50000" fill="hold" grpId="2" nodeType="withEffect">
                                  <p:stCondLst>
                                    <p:cond delay="3000"/>
                                  </p:stCondLst>
                                  <p:childTnLst>
                                    <p:animMotion origin="layout" path="M -0.00065 -0.17616 L 0.19037 -0.17824 " pathEditMode="relative" rAng="0" ptsTypes="AA">
                                      <p:cBhvr>
                                        <p:cTn id="23" dur="500" fill="hold"/>
                                        <p:tgtEl>
                                          <p:spTgt spid="28"/>
                                        </p:tgtEl>
                                        <p:attrNameLst>
                                          <p:attrName>ppt_x</p:attrName>
                                          <p:attrName>ppt_y</p:attrName>
                                        </p:attrNameLst>
                                      </p:cBhvr>
                                      <p:rCtr x="9544" y="-116"/>
                                    </p:animMotion>
                                  </p:childTnLst>
                                </p:cTn>
                              </p:par>
                              <p:par>
                                <p:cTn id="24" presetID="42" presetClass="path" presetSubtype="0" accel="50000" decel="50000" fill="hold" grpId="2" nodeType="withEffect">
                                  <p:stCondLst>
                                    <p:cond delay="3000"/>
                                  </p:stCondLst>
                                  <p:childTnLst>
                                    <p:animMotion origin="layout" path="M -0.00065 0.22014 L 0.1892 0.21967 " pathEditMode="relative" rAng="0" ptsTypes="AA">
                                      <p:cBhvr>
                                        <p:cTn id="25" dur="500" fill="hold"/>
                                        <p:tgtEl>
                                          <p:spTgt spid="29"/>
                                        </p:tgtEl>
                                        <p:attrNameLst>
                                          <p:attrName>ppt_x</p:attrName>
                                          <p:attrName>ppt_y</p:attrName>
                                        </p:attrNameLst>
                                      </p:cBhvr>
                                      <p:rCtr x="9492" y="-23"/>
                                    </p:animMotion>
                                  </p:childTnLst>
                                </p:cTn>
                              </p:par>
                              <p:par>
                                <p:cTn id="26" presetID="1" presetClass="path" presetSubtype="0" accel="50000" decel="50000" fill="hold" grpId="3" nodeType="withEffect">
                                  <p:stCondLst>
                                    <p:cond delay="3500"/>
                                  </p:stCondLst>
                                  <p:childTnLst>
                                    <p:animMotion origin="layout" path="M 0.1892 0.21967 C 0.25013 0.21967 0.30013 0.13055 0.30013 0.02083 C 0.30013 -0.08889 0.25013 -0.17778 0.1892 -0.17778 C 0.128 -0.17778 0.07852 -0.08889 0.07852 0.02083 C 0.07852 0.13055 0.128 0.21967 0.1892 0.21967 Z " pathEditMode="relative" rAng="0" ptsTypes="AAAAA">
                                      <p:cBhvr>
                                        <p:cTn id="27" dur="500" spd="-100000" fill="hold"/>
                                        <p:tgtEl>
                                          <p:spTgt spid="28"/>
                                        </p:tgtEl>
                                        <p:attrNameLst>
                                          <p:attrName>ppt_x</p:attrName>
                                          <p:attrName>ppt_y</p:attrName>
                                        </p:attrNameLst>
                                      </p:cBhvr>
                                      <p:rCtr x="13" y="-19884"/>
                                    </p:animMotion>
                                  </p:childTnLst>
                                </p:cTn>
                              </p:par>
                              <p:par>
                                <p:cTn id="28" presetID="1" presetClass="path" presetSubtype="0" accel="50000" decel="50000" fill="hold" grpId="3" nodeType="withEffect">
                                  <p:stCondLst>
                                    <p:cond delay="3500"/>
                                  </p:stCondLst>
                                  <p:childTnLst>
                                    <p:animMotion origin="layout" path="M 0.19037 -0.17824 C 0.25261 -0.17824 0.30313 -0.08866 0.30313 0.02222 C 0.30313 0.13287 0.25261 0.22291 0.19037 0.22291 C 0.12852 0.22291 0.07852 0.13287 0.07852 0.02222 C 0.07852 -0.08866 0.12852 -0.17824 0.19037 -0.17824 Z " pathEditMode="relative" rAng="0" ptsTypes="AAAAA">
                                      <p:cBhvr>
                                        <p:cTn id="29" dur="500" fill="hold"/>
                                        <p:tgtEl>
                                          <p:spTgt spid="29"/>
                                        </p:tgtEl>
                                        <p:attrNameLst>
                                          <p:attrName>ppt_x</p:attrName>
                                          <p:attrName>ppt_y</p:attrName>
                                        </p:attrNameLst>
                                      </p:cBhvr>
                                      <p:rCtr x="39" y="20046"/>
                                    </p:animMotion>
                                  </p:childTnLst>
                                </p:cTn>
                              </p:par>
                              <p:par>
                                <p:cTn id="30" presetID="1" presetClass="exit" presetSubtype="0" fill="hold" grpId="4" nodeType="withEffect">
                                  <p:stCondLst>
                                    <p:cond delay="4000"/>
                                  </p:stCondLst>
                                  <p:childTnLst>
                                    <p:set>
                                      <p:cBhvr>
                                        <p:cTn id="31" dur="1" fill="hold">
                                          <p:stCondLst>
                                            <p:cond delay="0"/>
                                          </p:stCondLst>
                                        </p:cTn>
                                        <p:tgtEl>
                                          <p:spTgt spid="28"/>
                                        </p:tgtEl>
                                        <p:attrNameLst>
                                          <p:attrName>style.visibility</p:attrName>
                                        </p:attrNameLst>
                                      </p:cBhvr>
                                      <p:to>
                                        <p:strVal val="hidden"/>
                                      </p:to>
                                    </p:set>
                                  </p:childTnLst>
                                </p:cTn>
                              </p:par>
                              <p:par>
                                <p:cTn id="32" presetID="1" presetClass="exit" presetSubtype="0" fill="hold" grpId="4" nodeType="withEffect">
                                  <p:stCondLst>
                                    <p:cond delay="4000"/>
                                  </p:stCondLst>
                                  <p:childTnLst>
                                    <p:set>
                                      <p:cBhvr>
                                        <p:cTn id="33" dur="1" fill="hold">
                                          <p:stCondLst>
                                            <p:cond delay="0"/>
                                          </p:stCondLst>
                                        </p:cTn>
                                        <p:tgtEl>
                                          <p:spTgt spid="29"/>
                                        </p:tgtEl>
                                        <p:attrNameLst>
                                          <p:attrName>style.visibility</p:attrName>
                                        </p:attrNameLst>
                                      </p:cBhvr>
                                      <p:to>
                                        <p:strVal val="hidden"/>
                                      </p:to>
                                    </p:set>
                                  </p:childTnLst>
                                </p:cTn>
                              </p:par>
                              <p:par>
                                <p:cTn id="34" presetID="10" presetClass="entr" presetSubtype="0" fill="hold" nodeType="withEffect">
                                  <p:stCondLst>
                                    <p:cond delay="40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53" presetClass="entr" presetSubtype="16" fill="hold" nodeType="withEffect">
                                  <p:stCondLst>
                                    <p:cond delay="400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250" fill="hold"/>
                                        <p:tgtEl>
                                          <p:spTgt spid="21"/>
                                        </p:tgtEl>
                                        <p:attrNameLst>
                                          <p:attrName>ppt_w</p:attrName>
                                        </p:attrNameLst>
                                      </p:cBhvr>
                                      <p:tavLst>
                                        <p:tav tm="0">
                                          <p:val>
                                            <p:fltVal val="0"/>
                                          </p:val>
                                        </p:tav>
                                        <p:tav tm="100000">
                                          <p:val>
                                            <p:strVal val="#ppt_w"/>
                                          </p:val>
                                        </p:tav>
                                      </p:tavLst>
                                    </p:anim>
                                    <p:anim calcmode="lin" valueType="num">
                                      <p:cBhvr>
                                        <p:cTn id="40" dur="1250" fill="hold"/>
                                        <p:tgtEl>
                                          <p:spTgt spid="21"/>
                                        </p:tgtEl>
                                        <p:attrNameLst>
                                          <p:attrName>ppt_h</p:attrName>
                                        </p:attrNameLst>
                                      </p:cBhvr>
                                      <p:tavLst>
                                        <p:tav tm="0">
                                          <p:val>
                                            <p:fltVal val="0"/>
                                          </p:val>
                                        </p:tav>
                                        <p:tav tm="100000">
                                          <p:val>
                                            <p:strVal val="#ppt_h"/>
                                          </p:val>
                                        </p:tav>
                                      </p:tavLst>
                                    </p:anim>
                                    <p:animEffect transition="in" filter="fade">
                                      <p:cBhvr>
                                        <p:cTn id="41" dur="1250"/>
                                        <p:tgtEl>
                                          <p:spTgt spid="21"/>
                                        </p:tgtEl>
                                      </p:cBhvr>
                                    </p:animEffect>
                                  </p:childTnLst>
                                </p:cTn>
                              </p:par>
                              <p:par>
                                <p:cTn id="42" presetID="64" presetClass="path" presetSubtype="0" decel="30000" fill="hold" nodeType="withEffect">
                                  <p:stCondLst>
                                    <p:cond delay="4000"/>
                                  </p:stCondLst>
                                  <p:childTnLst>
                                    <p:animMotion origin="layout" path="M 1.11022E-16 0.03889 L 1.11022E-16 -0.14815 " pathEditMode="relative" rAng="0" ptsTypes="AA">
                                      <p:cBhvr>
                                        <p:cTn id="43" dur="750" spd="-100000" fill="hold"/>
                                        <p:tgtEl>
                                          <p:spTgt spid="21"/>
                                        </p:tgtEl>
                                        <p:attrNameLst>
                                          <p:attrName>ppt_x</p:attrName>
                                          <p:attrName>ppt_y</p:attrName>
                                        </p:attrNameLst>
                                      </p:cBhvr>
                                      <p:rCtr x="0" y="-9352"/>
                                    </p:animMotion>
                                  </p:childTnLst>
                                </p:cTn>
                              </p:par>
                              <p:par>
                                <p:cTn id="44" presetID="64" presetClass="path" presetSubtype="0" accel="30000" decel="30000" fill="hold" nodeType="withEffect">
                                  <p:stCondLst>
                                    <p:cond delay="4750"/>
                                  </p:stCondLst>
                                  <p:childTnLst>
                                    <p:animMotion origin="layout" path="M 3.95833E-6 0.03842 L 3.95833E-6 2.96296E-6 " pathEditMode="relative" rAng="0" ptsTypes="AA">
                                      <p:cBhvr>
                                        <p:cTn id="45" dur="750" fill="hold"/>
                                        <p:tgtEl>
                                          <p:spTgt spid="21"/>
                                        </p:tgtEl>
                                        <p:attrNameLst>
                                          <p:attrName>ppt_x</p:attrName>
                                          <p:attrName>ppt_y</p:attrName>
                                        </p:attrNameLst>
                                      </p:cBhvr>
                                      <p:rCtr x="0" y="-1921"/>
                                    </p:animMotion>
                                  </p:childTnLst>
                                </p:cTn>
                              </p:par>
                              <p:par>
                                <p:cTn id="46" presetID="12" presetClass="entr" presetSubtype="8" fill="hold" nodeType="withEffect">
                                  <p:stCondLst>
                                    <p:cond delay="475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ppt_x</p:attrName>
                                        </p:attrNameLst>
                                      </p:cBhvr>
                                      <p:tavLst>
                                        <p:tav tm="0">
                                          <p:val>
                                            <p:strVal val="#ppt_x-#ppt_w*1.125000"/>
                                          </p:val>
                                        </p:tav>
                                        <p:tav tm="100000">
                                          <p:val>
                                            <p:strVal val="#ppt_x"/>
                                          </p:val>
                                        </p:tav>
                                      </p:tavLst>
                                    </p:anim>
                                    <p:animEffect transition="in" filter="wipe(right)">
                                      <p:cBhvr>
                                        <p:cTn id="49" dur="500"/>
                                        <p:tgtEl>
                                          <p:spTgt spid="15"/>
                                        </p:tgtEl>
                                      </p:cBhvr>
                                    </p:animEffect>
                                  </p:childTnLst>
                                </p:cTn>
                              </p:par>
                              <p:par>
                                <p:cTn id="50" presetID="12" presetClass="entr" presetSubtype="8" fill="hold" nodeType="withEffect">
                                  <p:stCondLst>
                                    <p:cond delay="475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p:tgtEl>
                                          <p:spTgt spid="9"/>
                                        </p:tgtEl>
                                        <p:attrNameLst>
                                          <p:attrName>ppt_x</p:attrName>
                                        </p:attrNameLst>
                                      </p:cBhvr>
                                      <p:tavLst>
                                        <p:tav tm="0">
                                          <p:val>
                                            <p:strVal val="#ppt_x-#ppt_w*1.125000"/>
                                          </p:val>
                                        </p:tav>
                                        <p:tav tm="100000">
                                          <p:val>
                                            <p:strVal val="#ppt_x"/>
                                          </p:val>
                                        </p:tav>
                                      </p:tavLst>
                                    </p:anim>
                                    <p:animEffect transition="in" filter="wipe(right)">
                                      <p:cBhvr>
                                        <p:cTn id="53" dur="500"/>
                                        <p:tgtEl>
                                          <p:spTgt spid="9"/>
                                        </p:tgtEl>
                                      </p:cBhvr>
                                    </p:animEffect>
                                  </p:childTnLst>
                                </p:cTn>
                              </p:par>
                              <p:par>
                                <p:cTn id="54" presetID="12" presetClass="entr" presetSubtype="2" fill="hold" nodeType="withEffect">
                                  <p:stCondLst>
                                    <p:cond delay="475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ppt_x</p:attrName>
                                        </p:attrNameLst>
                                      </p:cBhvr>
                                      <p:tavLst>
                                        <p:tav tm="0">
                                          <p:val>
                                            <p:strVal val="#ppt_x+#ppt_w*1.125000"/>
                                          </p:val>
                                        </p:tav>
                                        <p:tav tm="100000">
                                          <p:val>
                                            <p:strVal val="#ppt_x"/>
                                          </p:val>
                                        </p:tav>
                                      </p:tavLst>
                                    </p:anim>
                                    <p:animEffect transition="in" filter="wipe(left)">
                                      <p:cBhvr>
                                        <p:cTn id="57" dur="500"/>
                                        <p:tgtEl>
                                          <p:spTgt spid="18"/>
                                        </p:tgtEl>
                                      </p:cBhvr>
                                    </p:animEffect>
                                  </p:childTnLst>
                                </p:cTn>
                              </p:par>
                              <p:par>
                                <p:cTn id="58" presetID="12" presetClass="entr" presetSubtype="2" fill="hold" nodeType="withEffect">
                                  <p:stCondLst>
                                    <p:cond delay="475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p:tgtEl>
                                          <p:spTgt spid="12"/>
                                        </p:tgtEl>
                                        <p:attrNameLst>
                                          <p:attrName>ppt_x</p:attrName>
                                        </p:attrNameLst>
                                      </p:cBhvr>
                                      <p:tavLst>
                                        <p:tav tm="0">
                                          <p:val>
                                            <p:strVal val="#ppt_x+#ppt_w*1.125000"/>
                                          </p:val>
                                        </p:tav>
                                        <p:tav tm="100000">
                                          <p:val>
                                            <p:strVal val="#ppt_x"/>
                                          </p:val>
                                        </p:tav>
                                      </p:tavLst>
                                    </p:anim>
                                    <p:animEffect transition="in" filter="wipe(left)">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盈利模式</a:t>
            </a:r>
          </a:p>
        </p:txBody>
      </p:sp>
      <p:grpSp>
        <p:nvGrpSpPr>
          <p:cNvPr id="4" name="组合 3"/>
          <p:cNvGrpSpPr/>
          <p:nvPr/>
        </p:nvGrpSpPr>
        <p:grpSpPr>
          <a:xfrm>
            <a:off x="8553087" y="2627701"/>
            <a:ext cx="961053" cy="961053"/>
            <a:chOff x="8167396" y="2431759"/>
            <a:chExt cx="961053" cy="961053"/>
          </a:xfrm>
        </p:grpSpPr>
        <p:sp>
          <p:nvSpPr>
            <p:cNvPr id="5" name="矩形 4"/>
            <p:cNvSpPr/>
            <p:nvPr/>
          </p:nvSpPr>
          <p:spPr>
            <a:xfrm rot="2454964">
              <a:off x="8167396" y="2431759"/>
              <a:ext cx="961053" cy="961053"/>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964541">
              <a:off x="8167396" y="2431759"/>
              <a:ext cx="961053" cy="961053"/>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483653" y="2801688"/>
              <a:ext cx="328539" cy="221195"/>
              <a:chOff x="4411663" y="6149975"/>
              <a:chExt cx="481013" cy="323850"/>
            </a:xfrm>
          </p:grpSpPr>
          <p:sp>
            <p:nvSpPr>
              <p:cNvPr id="8" name="Oval 16"/>
              <p:cNvSpPr>
                <a:spLocks noChangeArrowheads="1"/>
              </p:cNvSpPr>
              <p:nvPr/>
            </p:nvSpPr>
            <p:spPr bwMode="auto">
              <a:xfrm>
                <a:off x="4524375" y="6399213"/>
                <a:ext cx="15875" cy="17463"/>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7"/>
              <p:cNvSpPr>
                <a:spLocks noEditPoints="1"/>
              </p:cNvSpPr>
              <p:nvPr/>
            </p:nvSpPr>
            <p:spPr bwMode="auto">
              <a:xfrm>
                <a:off x="4411663" y="6149975"/>
                <a:ext cx="481013" cy="323850"/>
              </a:xfrm>
              <a:custGeom>
                <a:avLst/>
                <a:gdLst>
                  <a:gd name="T0" fmla="*/ 127 w 128"/>
                  <a:gd name="T1" fmla="*/ 36 h 86"/>
                  <a:gd name="T2" fmla="*/ 118 w 128"/>
                  <a:gd name="T3" fmla="*/ 31 h 86"/>
                  <a:gd name="T4" fmla="*/ 109 w 128"/>
                  <a:gd name="T5" fmla="*/ 13 h 86"/>
                  <a:gd name="T6" fmla="*/ 107 w 128"/>
                  <a:gd name="T7" fmla="*/ 12 h 86"/>
                  <a:gd name="T8" fmla="*/ 81 w 128"/>
                  <a:gd name="T9" fmla="*/ 12 h 86"/>
                  <a:gd name="T10" fmla="*/ 81 w 128"/>
                  <a:gd name="T11" fmla="*/ 3 h 86"/>
                  <a:gd name="T12" fmla="*/ 78 w 128"/>
                  <a:gd name="T13" fmla="*/ 0 h 86"/>
                  <a:gd name="T14" fmla="*/ 2 w 128"/>
                  <a:gd name="T15" fmla="*/ 0 h 86"/>
                  <a:gd name="T16" fmla="*/ 0 w 128"/>
                  <a:gd name="T17" fmla="*/ 3 h 86"/>
                  <a:gd name="T18" fmla="*/ 0 w 128"/>
                  <a:gd name="T19" fmla="*/ 69 h 86"/>
                  <a:gd name="T20" fmla="*/ 2 w 128"/>
                  <a:gd name="T21" fmla="*/ 71 h 86"/>
                  <a:gd name="T22" fmla="*/ 15 w 128"/>
                  <a:gd name="T23" fmla="*/ 71 h 86"/>
                  <a:gd name="T24" fmla="*/ 15 w 128"/>
                  <a:gd name="T25" fmla="*/ 72 h 86"/>
                  <a:gd name="T26" fmla="*/ 32 w 128"/>
                  <a:gd name="T27" fmla="*/ 86 h 86"/>
                  <a:gd name="T28" fmla="*/ 49 w 128"/>
                  <a:gd name="T29" fmla="*/ 72 h 86"/>
                  <a:gd name="T30" fmla="*/ 49 w 128"/>
                  <a:gd name="T31" fmla="*/ 71 h 86"/>
                  <a:gd name="T32" fmla="*/ 79 w 128"/>
                  <a:gd name="T33" fmla="*/ 71 h 86"/>
                  <a:gd name="T34" fmla="*/ 79 w 128"/>
                  <a:gd name="T35" fmla="*/ 72 h 86"/>
                  <a:gd name="T36" fmla="*/ 96 w 128"/>
                  <a:gd name="T37" fmla="*/ 86 h 86"/>
                  <a:gd name="T38" fmla="*/ 113 w 128"/>
                  <a:gd name="T39" fmla="*/ 72 h 86"/>
                  <a:gd name="T40" fmla="*/ 113 w 128"/>
                  <a:gd name="T41" fmla="*/ 71 h 86"/>
                  <a:gd name="T42" fmla="*/ 126 w 128"/>
                  <a:gd name="T43" fmla="*/ 71 h 86"/>
                  <a:gd name="T44" fmla="*/ 128 w 128"/>
                  <a:gd name="T45" fmla="*/ 69 h 86"/>
                  <a:gd name="T46" fmla="*/ 128 w 128"/>
                  <a:gd name="T47" fmla="*/ 38 h 86"/>
                  <a:gd name="T48" fmla="*/ 127 w 128"/>
                  <a:gd name="T49" fmla="*/ 36 h 86"/>
                  <a:gd name="T50" fmla="*/ 32 w 128"/>
                  <a:gd name="T51" fmla="*/ 81 h 86"/>
                  <a:gd name="T52" fmla="*/ 19 w 128"/>
                  <a:gd name="T53" fmla="*/ 69 h 86"/>
                  <a:gd name="T54" fmla="*/ 32 w 128"/>
                  <a:gd name="T55" fmla="*/ 56 h 86"/>
                  <a:gd name="T56" fmla="*/ 44 w 128"/>
                  <a:gd name="T57" fmla="*/ 69 h 86"/>
                  <a:gd name="T58" fmla="*/ 32 w 128"/>
                  <a:gd name="T59" fmla="*/ 81 h 86"/>
                  <a:gd name="T60" fmla="*/ 96 w 128"/>
                  <a:gd name="T61" fmla="*/ 81 h 86"/>
                  <a:gd name="T62" fmla="*/ 84 w 128"/>
                  <a:gd name="T63" fmla="*/ 69 h 86"/>
                  <a:gd name="T64" fmla="*/ 96 w 128"/>
                  <a:gd name="T65" fmla="*/ 56 h 86"/>
                  <a:gd name="T66" fmla="*/ 109 w 128"/>
                  <a:gd name="T67" fmla="*/ 69 h 86"/>
                  <a:gd name="T68" fmla="*/ 96 w 128"/>
                  <a:gd name="T69" fmla="*/ 81 h 86"/>
                  <a:gd name="T70" fmla="*/ 123 w 128"/>
                  <a:gd name="T71" fmla="*/ 67 h 86"/>
                  <a:gd name="T72" fmla="*/ 113 w 128"/>
                  <a:gd name="T73" fmla="*/ 67 h 86"/>
                  <a:gd name="T74" fmla="*/ 113 w 128"/>
                  <a:gd name="T75" fmla="*/ 65 h 86"/>
                  <a:gd name="T76" fmla="*/ 96 w 128"/>
                  <a:gd name="T77" fmla="*/ 52 h 86"/>
                  <a:gd name="T78" fmla="*/ 79 w 128"/>
                  <a:gd name="T79" fmla="*/ 65 h 86"/>
                  <a:gd name="T80" fmla="*/ 79 w 128"/>
                  <a:gd name="T81" fmla="*/ 67 h 86"/>
                  <a:gd name="T82" fmla="*/ 49 w 128"/>
                  <a:gd name="T83" fmla="*/ 67 h 86"/>
                  <a:gd name="T84" fmla="*/ 49 w 128"/>
                  <a:gd name="T85" fmla="*/ 65 h 86"/>
                  <a:gd name="T86" fmla="*/ 32 w 128"/>
                  <a:gd name="T87" fmla="*/ 52 h 86"/>
                  <a:gd name="T88" fmla="*/ 15 w 128"/>
                  <a:gd name="T89" fmla="*/ 65 h 86"/>
                  <a:gd name="T90" fmla="*/ 15 w 128"/>
                  <a:gd name="T91" fmla="*/ 67 h 86"/>
                  <a:gd name="T92" fmla="*/ 5 w 128"/>
                  <a:gd name="T93" fmla="*/ 67 h 86"/>
                  <a:gd name="T94" fmla="*/ 5 w 128"/>
                  <a:gd name="T95" fmla="*/ 5 h 86"/>
                  <a:gd name="T96" fmla="*/ 76 w 128"/>
                  <a:gd name="T97" fmla="*/ 5 h 86"/>
                  <a:gd name="T98" fmla="*/ 76 w 128"/>
                  <a:gd name="T99" fmla="*/ 39 h 86"/>
                  <a:gd name="T100" fmla="*/ 78 w 128"/>
                  <a:gd name="T101" fmla="*/ 41 h 86"/>
                  <a:gd name="T102" fmla="*/ 81 w 128"/>
                  <a:gd name="T103" fmla="*/ 39 h 86"/>
                  <a:gd name="T104" fmla="*/ 81 w 128"/>
                  <a:gd name="T105" fmla="*/ 16 h 86"/>
                  <a:gd name="T106" fmla="*/ 105 w 128"/>
                  <a:gd name="T107" fmla="*/ 16 h 86"/>
                  <a:gd name="T108" fmla="*/ 115 w 128"/>
                  <a:gd name="T109" fmla="*/ 35 h 86"/>
                  <a:gd name="T110" fmla="*/ 123 w 128"/>
                  <a:gd name="T111" fmla="*/ 40 h 86"/>
                  <a:gd name="T112" fmla="*/ 123 w 128"/>
                  <a:gd name="T11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86">
                    <a:moveTo>
                      <a:pt x="127" y="36"/>
                    </a:moveTo>
                    <a:cubicBezTo>
                      <a:pt x="118" y="31"/>
                      <a:pt x="118" y="31"/>
                      <a:pt x="118" y="31"/>
                    </a:cubicBezTo>
                    <a:cubicBezTo>
                      <a:pt x="109" y="13"/>
                      <a:pt x="109" y="13"/>
                      <a:pt x="109" y="13"/>
                    </a:cubicBezTo>
                    <a:cubicBezTo>
                      <a:pt x="109" y="12"/>
                      <a:pt x="108" y="12"/>
                      <a:pt x="107" y="12"/>
                    </a:cubicBezTo>
                    <a:cubicBezTo>
                      <a:pt x="81" y="12"/>
                      <a:pt x="81" y="12"/>
                      <a:pt x="81" y="12"/>
                    </a:cubicBezTo>
                    <a:cubicBezTo>
                      <a:pt x="81" y="3"/>
                      <a:pt x="81" y="3"/>
                      <a:pt x="81" y="3"/>
                    </a:cubicBezTo>
                    <a:cubicBezTo>
                      <a:pt x="81" y="1"/>
                      <a:pt x="80" y="0"/>
                      <a:pt x="78" y="0"/>
                    </a:cubicBezTo>
                    <a:cubicBezTo>
                      <a:pt x="2" y="0"/>
                      <a:pt x="2" y="0"/>
                      <a:pt x="2" y="0"/>
                    </a:cubicBezTo>
                    <a:cubicBezTo>
                      <a:pt x="1" y="0"/>
                      <a:pt x="0" y="1"/>
                      <a:pt x="0" y="3"/>
                    </a:cubicBezTo>
                    <a:cubicBezTo>
                      <a:pt x="0" y="69"/>
                      <a:pt x="0" y="69"/>
                      <a:pt x="0" y="69"/>
                    </a:cubicBezTo>
                    <a:cubicBezTo>
                      <a:pt x="0" y="70"/>
                      <a:pt x="1" y="71"/>
                      <a:pt x="2" y="71"/>
                    </a:cubicBezTo>
                    <a:cubicBezTo>
                      <a:pt x="15" y="71"/>
                      <a:pt x="15" y="71"/>
                      <a:pt x="15" y="71"/>
                    </a:cubicBezTo>
                    <a:cubicBezTo>
                      <a:pt x="15" y="72"/>
                      <a:pt x="15" y="72"/>
                      <a:pt x="15" y="72"/>
                    </a:cubicBezTo>
                    <a:cubicBezTo>
                      <a:pt x="17" y="80"/>
                      <a:pt x="24" y="86"/>
                      <a:pt x="32" y="86"/>
                    </a:cubicBezTo>
                    <a:cubicBezTo>
                      <a:pt x="40" y="86"/>
                      <a:pt x="47" y="80"/>
                      <a:pt x="49" y="72"/>
                    </a:cubicBezTo>
                    <a:cubicBezTo>
                      <a:pt x="49" y="71"/>
                      <a:pt x="49" y="71"/>
                      <a:pt x="49" y="71"/>
                    </a:cubicBezTo>
                    <a:cubicBezTo>
                      <a:pt x="79" y="71"/>
                      <a:pt x="79" y="71"/>
                      <a:pt x="79" y="71"/>
                    </a:cubicBezTo>
                    <a:cubicBezTo>
                      <a:pt x="79" y="72"/>
                      <a:pt x="79" y="72"/>
                      <a:pt x="79" y="72"/>
                    </a:cubicBezTo>
                    <a:cubicBezTo>
                      <a:pt x="81" y="80"/>
                      <a:pt x="88" y="86"/>
                      <a:pt x="96" y="86"/>
                    </a:cubicBezTo>
                    <a:cubicBezTo>
                      <a:pt x="104" y="86"/>
                      <a:pt x="111" y="80"/>
                      <a:pt x="113" y="72"/>
                    </a:cubicBezTo>
                    <a:cubicBezTo>
                      <a:pt x="113" y="71"/>
                      <a:pt x="113" y="71"/>
                      <a:pt x="113" y="71"/>
                    </a:cubicBezTo>
                    <a:cubicBezTo>
                      <a:pt x="126" y="71"/>
                      <a:pt x="126" y="71"/>
                      <a:pt x="126" y="71"/>
                    </a:cubicBezTo>
                    <a:cubicBezTo>
                      <a:pt x="127" y="71"/>
                      <a:pt x="128" y="70"/>
                      <a:pt x="128" y="69"/>
                    </a:cubicBezTo>
                    <a:cubicBezTo>
                      <a:pt x="128" y="38"/>
                      <a:pt x="128" y="38"/>
                      <a:pt x="128" y="38"/>
                    </a:cubicBezTo>
                    <a:cubicBezTo>
                      <a:pt x="128" y="38"/>
                      <a:pt x="128" y="37"/>
                      <a:pt x="127" y="36"/>
                    </a:cubicBezTo>
                    <a:close/>
                    <a:moveTo>
                      <a:pt x="32" y="81"/>
                    </a:moveTo>
                    <a:cubicBezTo>
                      <a:pt x="25" y="81"/>
                      <a:pt x="19" y="76"/>
                      <a:pt x="19" y="69"/>
                    </a:cubicBezTo>
                    <a:cubicBezTo>
                      <a:pt x="19" y="62"/>
                      <a:pt x="25" y="56"/>
                      <a:pt x="32" y="56"/>
                    </a:cubicBezTo>
                    <a:cubicBezTo>
                      <a:pt x="39" y="56"/>
                      <a:pt x="44" y="62"/>
                      <a:pt x="44" y="69"/>
                    </a:cubicBezTo>
                    <a:cubicBezTo>
                      <a:pt x="44" y="76"/>
                      <a:pt x="39" y="81"/>
                      <a:pt x="32" y="81"/>
                    </a:cubicBezTo>
                    <a:close/>
                    <a:moveTo>
                      <a:pt x="96" y="81"/>
                    </a:moveTo>
                    <a:cubicBezTo>
                      <a:pt x="89" y="81"/>
                      <a:pt x="84" y="76"/>
                      <a:pt x="84" y="69"/>
                    </a:cubicBezTo>
                    <a:cubicBezTo>
                      <a:pt x="84" y="62"/>
                      <a:pt x="89" y="56"/>
                      <a:pt x="96" y="56"/>
                    </a:cubicBezTo>
                    <a:cubicBezTo>
                      <a:pt x="103" y="56"/>
                      <a:pt x="109" y="62"/>
                      <a:pt x="109" y="69"/>
                    </a:cubicBezTo>
                    <a:cubicBezTo>
                      <a:pt x="109" y="76"/>
                      <a:pt x="103" y="81"/>
                      <a:pt x="96" y="81"/>
                    </a:cubicBezTo>
                    <a:close/>
                    <a:moveTo>
                      <a:pt x="123" y="67"/>
                    </a:moveTo>
                    <a:cubicBezTo>
                      <a:pt x="113" y="67"/>
                      <a:pt x="113" y="67"/>
                      <a:pt x="113" y="67"/>
                    </a:cubicBezTo>
                    <a:cubicBezTo>
                      <a:pt x="113" y="65"/>
                      <a:pt x="113" y="65"/>
                      <a:pt x="113" y="65"/>
                    </a:cubicBezTo>
                    <a:cubicBezTo>
                      <a:pt x="111" y="57"/>
                      <a:pt x="104" y="52"/>
                      <a:pt x="96" y="52"/>
                    </a:cubicBezTo>
                    <a:cubicBezTo>
                      <a:pt x="88" y="52"/>
                      <a:pt x="81" y="57"/>
                      <a:pt x="79" y="65"/>
                    </a:cubicBezTo>
                    <a:cubicBezTo>
                      <a:pt x="79" y="67"/>
                      <a:pt x="79" y="67"/>
                      <a:pt x="79" y="67"/>
                    </a:cubicBezTo>
                    <a:cubicBezTo>
                      <a:pt x="49" y="67"/>
                      <a:pt x="49" y="67"/>
                      <a:pt x="49" y="67"/>
                    </a:cubicBezTo>
                    <a:cubicBezTo>
                      <a:pt x="49" y="65"/>
                      <a:pt x="49" y="65"/>
                      <a:pt x="49" y="65"/>
                    </a:cubicBezTo>
                    <a:cubicBezTo>
                      <a:pt x="47" y="57"/>
                      <a:pt x="40" y="52"/>
                      <a:pt x="32" y="52"/>
                    </a:cubicBezTo>
                    <a:cubicBezTo>
                      <a:pt x="24" y="52"/>
                      <a:pt x="17" y="57"/>
                      <a:pt x="15" y="65"/>
                    </a:cubicBezTo>
                    <a:cubicBezTo>
                      <a:pt x="15" y="67"/>
                      <a:pt x="15" y="67"/>
                      <a:pt x="15" y="67"/>
                    </a:cubicBezTo>
                    <a:cubicBezTo>
                      <a:pt x="5" y="67"/>
                      <a:pt x="5" y="67"/>
                      <a:pt x="5" y="67"/>
                    </a:cubicBezTo>
                    <a:cubicBezTo>
                      <a:pt x="5" y="5"/>
                      <a:pt x="5" y="5"/>
                      <a:pt x="5" y="5"/>
                    </a:cubicBezTo>
                    <a:cubicBezTo>
                      <a:pt x="76" y="5"/>
                      <a:pt x="76" y="5"/>
                      <a:pt x="76" y="5"/>
                    </a:cubicBezTo>
                    <a:cubicBezTo>
                      <a:pt x="76" y="39"/>
                      <a:pt x="76" y="39"/>
                      <a:pt x="76" y="39"/>
                    </a:cubicBezTo>
                    <a:cubicBezTo>
                      <a:pt x="76" y="40"/>
                      <a:pt x="77" y="41"/>
                      <a:pt x="78" y="41"/>
                    </a:cubicBezTo>
                    <a:cubicBezTo>
                      <a:pt x="80" y="41"/>
                      <a:pt x="81" y="40"/>
                      <a:pt x="81" y="39"/>
                    </a:cubicBezTo>
                    <a:cubicBezTo>
                      <a:pt x="81" y="16"/>
                      <a:pt x="81" y="16"/>
                      <a:pt x="81" y="16"/>
                    </a:cubicBezTo>
                    <a:cubicBezTo>
                      <a:pt x="105" y="16"/>
                      <a:pt x="105" y="16"/>
                      <a:pt x="105" y="16"/>
                    </a:cubicBezTo>
                    <a:cubicBezTo>
                      <a:pt x="115" y="35"/>
                      <a:pt x="115" y="35"/>
                      <a:pt x="115" y="35"/>
                    </a:cubicBezTo>
                    <a:cubicBezTo>
                      <a:pt x="123" y="40"/>
                      <a:pt x="123" y="40"/>
                      <a:pt x="123" y="40"/>
                    </a:cubicBezTo>
                    <a:lnTo>
                      <a:pt x="123" y="6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8"/>
              <p:cNvSpPr>
                <a:spLocks noChangeArrowheads="1"/>
              </p:cNvSpPr>
              <p:nvPr/>
            </p:nvSpPr>
            <p:spPr bwMode="auto">
              <a:xfrm>
                <a:off x="4765675" y="6399213"/>
                <a:ext cx="14288" cy="17463"/>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8056318" y="4097104"/>
            <a:ext cx="2376000" cy="1012478"/>
            <a:chOff x="8317948" y="3681471"/>
            <a:chExt cx="2376000" cy="1012478"/>
          </a:xfrm>
        </p:grpSpPr>
        <p:sp>
          <p:nvSpPr>
            <p:cNvPr id="12" name="矩形 11"/>
            <p:cNvSpPr/>
            <p:nvPr/>
          </p:nvSpPr>
          <p:spPr>
            <a:xfrm>
              <a:off x="8317948" y="4083333"/>
              <a:ext cx="2376000"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8510414" y="3681471"/>
              <a:ext cx="1569661"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交易平台盈利</a:t>
              </a:r>
            </a:p>
          </p:txBody>
        </p:sp>
      </p:grpSp>
      <p:grpSp>
        <p:nvGrpSpPr>
          <p:cNvPr id="14" name="组合 13"/>
          <p:cNvGrpSpPr/>
          <p:nvPr/>
        </p:nvGrpSpPr>
        <p:grpSpPr>
          <a:xfrm>
            <a:off x="5615474" y="2627701"/>
            <a:ext cx="961053" cy="961053"/>
            <a:chOff x="5615474" y="2431759"/>
            <a:chExt cx="961053" cy="961053"/>
          </a:xfrm>
        </p:grpSpPr>
        <p:sp>
          <p:nvSpPr>
            <p:cNvPr id="15" name="矩形 14"/>
            <p:cNvSpPr/>
            <p:nvPr/>
          </p:nvSpPr>
          <p:spPr>
            <a:xfrm rot="2454964">
              <a:off x="5615474" y="2431759"/>
              <a:ext cx="961053" cy="961053"/>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964541">
              <a:off x="5615474" y="2431759"/>
              <a:ext cx="961053" cy="961053"/>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0"/>
            <p:cNvSpPr>
              <a:spLocks noEditPoints="1"/>
            </p:cNvSpPr>
            <p:nvPr/>
          </p:nvSpPr>
          <p:spPr bwMode="auto">
            <a:xfrm>
              <a:off x="5931731" y="2748016"/>
              <a:ext cx="328539" cy="328539"/>
            </a:xfrm>
            <a:custGeom>
              <a:avLst/>
              <a:gdLst>
                <a:gd name="T0" fmla="*/ 128 w 128"/>
                <a:gd name="T1" fmla="*/ 2 h 128"/>
                <a:gd name="T2" fmla="*/ 124 w 128"/>
                <a:gd name="T3" fmla="*/ 1 h 128"/>
                <a:gd name="T4" fmla="*/ 97 w 128"/>
                <a:gd name="T5" fmla="*/ 18 h 128"/>
                <a:gd name="T6" fmla="*/ 96 w 128"/>
                <a:gd name="T7" fmla="*/ 20 h 128"/>
                <a:gd name="T8" fmla="*/ 92 w 128"/>
                <a:gd name="T9" fmla="*/ 36 h 128"/>
                <a:gd name="T10" fmla="*/ 22 w 128"/>
                <a:gd name="T11" fmla="*/ 17 h 128"/>
                <a:gd name="T12" fmla="*/ 22 w 128"/>
                <a:gd name="T13" fmla="*/ 17 h 128"/>
                <a:gd name="T14" fmla="*/ 20 w 128"/>
                <a:gd name="T15" fmla="*/ 19 h 128"/>
                <a:gd name="T16" fmla="*/ 0 w 128"/>
                <a:gd name="T17" fmla="*/ 90 h 128"/>
                <a:gd name="T18" fmla="*/ 0 w 128"/>
                <a:gd name="T19" fmla="*/ 92 h 128"/>
                <a:gd name="T20" fmla="*/ 2 w 128"/>
                <a:gd name="T21" fmla="*/ 93 h 128"/>
                <a:gd name="T22" fmla="*/ 57 w 128"/>
                <a:gd name="T23" fmla="*/ 108 h 128"/>
                <a:gd name="T24" fmla="*/ 57 w 128"/>
                <a:gd name="T25" fmla="*/ 109 h 128"/>
                <a:gd name="T26" fmla="*/ 69 w 128"/>
                <a:gd name="T27" fmla="*/ 127 h 128"/>
                <a:gd name="T28" fmla="*/ 74 w 128"/>
                <a:gd name="T29" fmla="*/ 128 h 128"/>
                <a:gd name="T30" fmla="*/ 90 w 128"/>
                <a:gd name="T31" fmla="*/ 115 h 128"/>
                <a:gd name="T32" fmla="*/ 82 w 128"/>
                <a:gd name="T33" fmla="*/ 95 h 128"/>
                <a:gd name="T34" fmla="*/ 80 w 128"/>
                <a:gd name="T35" fmla="*/ 95 h 128"/>
                <a:gd name="T36" fmla="*/ 100 w 128"/>
                <a:gd name="T37" fmla="*/ 22 h 128"/>
                <a:gd name="T38" fmla="*/ 127 w 128"/>
                <a:gd name="T39" fmla="*/ 5 h 128"/>
                <a:gd name="T40" fmla="*/ 128 w 128"/>
                <a:gd name="T41" fmla="*/ 2 h 128"/>
                <a:gd name="T42" fmla="*/ 65 w 128"/>
                <a:gd name="T43" fmla="*/ 34 h 128"/>
                <a:gd name="T44" fmla="*/ 61 w 128"/>
                <a:gd name="T45" fmla="*/ 51 h 128"/>
                <a:gd name="T46" fmla="*/ 44 w 128"/>
                <a:gd name="T47" fmla="*/ 46 h 128"/>
                <a:gd name="T48" fmla="*/ 48 w 128"/>
                <a:gd name="T49" fmla="*/ 29 h 128"/>
                <a:gd name="T50" fmla="*/ 65 w 128"/>
                <a:gd name="T51" fmla="*/ 34 h 128"/>
                <a:gd name="T52" fmla="*/ 85 w 128"/>
                <a:gd name="T53" fmla="*/ 104 h 128"/>
                <a:gd name="T54" fmla="*/ 86 w 128"/>
                <a:gd name="T55" fmla="*/ 114 h 128"/>
                <a:gd name="T56" fmla="*/ 74 w 128"/>
                <a:gd name="T57" fmla="*/ 123 h 128"/>
                <a:gd name="T58" fmla="*/ 71 w 128"/>
                <a:gd name="T59" fmla="*/ 123 h 128"/>
                <a:gd name="T60" fmla="*/ 63 w 128"/>
                <a:gd name="T61" fmla="*/ 117 h 128"/>
                <a:gd name="T62" fmla="*/ 62 w 128"/>
                <a:gd name="T63" fmla="*/ 107 h 128"/>
                <a:gd name="T64" fmla="*/ 74 w 128"/>
                <a:gd name="T65" fmla="*/ 98 h 128"/>
                <a:gd name="T66" fmla="*/ 77 w 128"/>
                <a:gd name="T67" fmla="*/ 98 h 128"/>
                <a:gd name="T68" fmla="*/ 85 w 128"/>
                <a:gd name="T69" fmla="*/ 104 h 128"/>
                <a:gd name="T70" fmla="*/ 76 w 128"/>
                <a:gd name="T71" fmla="*/ 93 h 128"/>
                <a:gd name="T72" fmla="*/ 75 w 128"/>
                <a:gd name="T73" fmla="*/ 93 h 128"/>
                <a:gd name="T74" fmla="*/ 59 w 128"/>
                <a:gd name="T75" fmla="*/ 103 h 128"/>
                <a:gd name="T76" fmla="*/ 58 w 128"/>
                <a:gd name="T77" fmla="*/ 104 h 128"/>
                <a:gd name="T78" fmla="*/ 5 w 128"/>
                <a:gd name="T79" fmla="*/ 89 h 128"/>
                <a:gd name="T80" fmla="*/ 23 w 128"/>
                <a:gd name="T81" fmla="*/ 22 h 128"/>
                <a:gd name="T82" fmla="*/ 44 w 128"/>
                <a:gd name="T83" fmla="*/ 28 h 128"/>
                <a:gd name="T84" fmla="*/ 39 w 128"/>
                <a:gd name="T85" fmla="*/ 47 h 128"/>
                <a:gd name="T86" fmla="*/ 39 w 128"/>
                <a:gd name="T87" fmla="*/ 49 h 128"/>
                <a:gd name="T88" fmla="*/ 40 w 128"/>
                <a:gd name="T89" fmla="*/ 50 h 128"/>
                <a:gd name="T90" fmla="*/ 62 w 128"/>
                <a:gd name="T91" fmla="*/ 56 h 128"/>
                <a:gd name="T92" fmla="*/ 65 w 128"/>
                <a:gd name="T93" fmla="*/ 54 h 128"/>
                <a:gd name="T94" fmla="*/ 70 w 128"/>
                <a:gd name="T95" fmla="*/ 35 h 128"/>
                <a:gd name="T96" fmla="*/ 90 w 128"/>
                <a:gd name="T97" fmla="*/ 40 h 128"/>
                <a:gd name="T98" fmla="*/ 76 w 128"/>
                <a:gd name="T99" fmla="*/ 9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128">
                  <a:moveTo>
                    <a:pt x="128" y="2"/>
                  </a:moveTo>
                  <a:cubicBezTo>
                    <a:pt x="127" y="1"/>
                    <a:pt x="126" y="0"/>
                    <a:pt x="124" y="1"/>
                  </a:cubicBezTo>
                  <a:cubicBezTo>
                    <a:pt x="97" y="18"/>
                    <a:pt x="97" y="18"/>
                    <a:pt x="97" y="18"/>
                  </a:cubicBezTo>
                  <a:cubicBezTo>
                    <a:pt x="97" y="19"/>
                    <a:pt x="96" y="19"/>
                    <a:pt x="96" y="20"/>
                  </a:cubicBezTo>
                  <a:cubicBezTo>
                    <a:pt x="92" y="36"/>
                    <a:pt x="92" y="36"/>
                    <a:pt x="92" y="36"/>
                  </a:cubicBezTo>
                  <a:cubicBezTo>
                    <a:pt x="22" y="17"/>
                    <a:pt x="22" y="17"/>
                    <a:pt x="22" y="17"/>
                  </a:cubicBezTo>
                  <a:cubicBezTo>
                    <a:pt x="22" y="17"/>
                    <a:pt x="22" y="17"/>
                    <a:pt x="22" y="17"/>
                  </a:cubicBezTo>
                  <a:cubicBezTo>
                    <a:pt x="21" y="17"/>
                    <a:pt x="20" y="18"/>
                    <a:pt x="20" y="19"/>
                  </a:cubicBezTo>
                  <a:cubicBezTo>
                    <a:pt x="0" y="90"/>
                    <a:pt x="0" y="90"/>
                    <a:pt x="0" y="90"/>
                  </a:cubicBezTo>
                  <a:cubicBezTo>
                    <a:pt x="0" y="91"/>
                    <a:pt x="0" y="92"/>
                    <a:pt x="0" y="92"/>
                  </a:cubicBezTo>
                  <a:cubicBezTo>
                    <a:pt x="1" y="93"/>
                    <a:pt x="1" y="93"/>
                    <a:pt x="2" y="93"/>
                  </a:cubicBezTo>
                  <a:cubicBezTo>
                    <a:pt x="57" y="108"/>
                    <a:pt x="57" y="108"/>
                    <a:pt x="57" y="108"/>
                  </a:cubicBezTo>
                  <a:cubicBezTo>
                    <a:pt x="57" y="109"/>
                    <a:pt x="57" y="109"/>
                    <a:pt x="57" y="109"/>
                  </a:cubicBezTo>
                  <a:cubicBezTo>
                    <a:pt x="56" y="117"/>
                    <a:pt x="62" y="125"/>
                    <a:pt x="69" y="127"/>
                  </a:cubicBezTo>
                  <a:cubicBezTo>
                    <a:pt x="71" y="127"/>
                    <a:pt x="72" y="128"/>
                    <a:pt x="74" y="128"/>
                  </a:cubicBezTo>
                  <a:cubicBezTo>
                    <a:pt x="82" y="128"/>
                    <a:pt x="88" y="122"/>
                    <a:pt x="90" y="115"/>
                  </a:cubicBezTo>
                  <a:cubicBezTo>
                    <a:pt x="92" y="107"/>
                    <a:pt x="89" y="99"/>
                    <a:pt x="82" y="95"/>
                  </a:cubicBezTo>
                  <a:cubicBezTo>
                    <a:pt x="80" y="95"/>
                    <a:pt x="80" y="95"/>
                    <a:pt x="80" y="95"/>
                  </a:cubicBezTo>
                  <a:cubicBezTo>
                    <a:pt x="100" y="22"/>
                    <a:pt x="100" y="22"/>
                    <a:pt x="100" y="22"/>
                  </a:cubicBezTo>
                  <a:cubicBezTo>
                    <a:pt x="127" y="5"/>
                    <a:pt x="127" y="5"/>
                    <a:pt x="127" y="5"/>
                  </a:cubicBezTo>
                  <a:cubicBezTo>
                    <a:pt x="128" y="4"/>
                    <a:pt x="128" y="3"/>
                    <a:pt x="128" y="2"/>
                  </a:cubicBezTo>
                  <a:close/>
                  <a:moveTo>
                    <a:pt x="65" y="34"/>
                  </a:moveTo>
                  <a:cubicBezTo>
                    <a:pt x="61" y="51"/>
                    <a:pt x="61" y="51"/>
                    <a:pt x="61" y="51"/>
                  </a:cubicBezTo>
                  <a:cubicBezTo>
                    <a:pt x="44" y="46"/>
                    <a:pt x="44" y="46"/>
                    <a:pt x="44" y="46"/>
                  </a:cubicBezTo>
                  <a:cubicBezTo>
                    <a:pt x="48" y="29"/>
                    <a:pt x="48" y="29"/>
                    <a:pt x="48" y="29"/>
                  </a:cubicBezTo>
                  <a:lnTo>
                    <a:pt x="65" y="34"/>
                  </a:lnTo>
                  <a:close/>
                  <a:moveTo>
                    <a:pt x="85" y="104"/>
                  </a:moveTo>
                  <a:cubicBezTo>
                    <a:pt x="86" y="107"/>
                    <a:pt x="87" y="110"/>
                    <a:pt x="86" y="114"/>
                  </a:cubicBezTo>
                  <a:cubicBezTo>
                    <a:pt x="84" y="119"/>
                    <a:pt x="79" y="123"/>
                    <a:pt x="74" y="123"/>
                  </a:cubicBezTo>
                  <a:cubicBezTo>
                    <a:pt x="73" y="123"/>
                    <a:pt x="72" y="123"/>
                    <a:pt x="71" y="123"/>
                  </a:cubicBezTo>
                  <a:cubicBezTo>
                    <a:pt x="67" y="122"/>
                    <a:pt x="65" y="120"/>
                    <a:pt x="63" y="117"/>
                  </a:cubicBezTo>
                  <a:cubicBezTo>
                    <a:pt x="61" y="114"/>
                    <a:pt x="61" y="110"/>
                    <a:pt x="62" y="107"/>
                  </a:cubicBezTo>
                  <a:cubicBezTo>
                    <a:pt x="63" y="102"/>
                    <a:pt x="68" y="98"/>
                    <a:pt x="74" y="98"/>
                  </a:cubicBezTo>
                  <a:cubicBezTo>
                    <a:pt x="75" y="98"/>
                    <a:pt x="76" y="98"/>
                    <a:pt x="77" y="98"/>
                  </a:cubicBezTo>
                  <a:cubicBezTo>
                    <a:pt x="80" y="99"/>
                    <a:pt x="83" y="101"/>
                    <a:pt x="85" y="104"/>
                  </a:cubicBezTo>
                  <a:close/>
                  <a:moveTo>
                    <a:pt x="76" y="93"/>
                  </a:moveTo>
                  <a:cubicBezTo>
                    <a:pt x="75" y="93"/>
                    <a:pt x="75" y="93"/>
                    <a:pt x="75" y="93"/>
                  </a:cubicBezTo>
                  <a:cubicBezTo>
                    <a:pt x="68" y="93"/>
                    <a:pt x="62" y="97"/>
                    <a:pt x="59" y="103"/>
                  </a:cubicBezTo>
                  <a:cubicBezTo>
                    <a:pt x="58" y="104"/>
                    <a:pt x="58" y="104"/>
                    <a:pt x="58" y="104"/>
                  </a:cubicBezTo>
                  <a:cubicBezTo>
                    <a:pt x="5" y="89"/>
                    <a:pt x="5" y="89"/>
                    <a:pt x="5" y="89"/>
                  </a:cubicBezTo>
                  <a:cubicBezTo>
                    <a:pt x="23" y="22"/>
                    <a:pt x="23" y="22"/>
                    <a:pt x="23" y="22"/>
                  </a:cubicBezTo>
                  <a:cubicBezTo>
                    <a:pt x="44" y="28"/>
                    <a:pt x="44" y="28"/>
                    <a:pt x="44" y="28"/>
                  </a:cubicBezTo>
                  <a:cubicBezTo>
                    <a:pt x="39" y="47"/>
                    <a:pt x="39" y="47"/>
                    <a:pt x="39" y="47"/>
                  </a:cubicBezTo>
                  <a:cubicBezTo>
                    <a:pt x="39" y="48"/>
                    <a:pt x="39" y="48"/>
                    <a:pt x="39" y="49"/>
                  </a:cubicBezTo>
                  <a:cubicBezTo>
                    <a:pt x="39" y="49"/>
                    <a:pt x="40" y="50"/>
                    <a:pt x="40" y="50"/>
                  </a:cubicBezTo>
                  <a:cubicBezTo>
                    <a:pt x="62" y="56"/>
                    <a:pt x="62" y="56"/>
                    <a:pt x="62" y="56"/>
                  </a:cubicBezTo>
                  <a:cubicBezTo>
                    <a:pt x="63" y="56"/>
                    <a:pt x="64" y="55"/>
                    <a:pt x="65" y="54"/>
                  </a:cubicBezTo>
                  <a:cubicBezTo>
                    <a:pt x="70" y="35"/>
                    <a:pt x="70" y="35"/>
                    <a:pt x="70" y="35"/>
                  </a:cubicBezTo>
                  <a:cubicBezTo>
                    <a:pt x="90" y="40"/>
                    <a:pt x="90" y="40"/>
                    <a:pt x="90" y="40"/>
                  </a:cubicBezTo>
                  <a:lnTo>
                    <a:pt x="76" y="9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5006749" y="4097104"/>
            <a:ext cx="2376000" cy="1015556"/>
            <a:chOff x="4910477" y="3681471"/>
            <a:chExt cx="2376000" cy="1015556"/>
          </a:xfrm>
        </p:grpSpPr>
        <p:sp>
          <p:nvSpPr>
            <p:cNvPr id="19" name="矩形 18"/>
            <p:cNvSpPr/>
            <p:nvPr/>
          </p:nvSpPr>
          <p:spPr>
            <a:xfrm>
              <a:off x="5542002" y="3681471"/>
              <a:ext cx="1107996"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广告盈利</a:t>
              </a:r>
            </a:p>
          </p:txBody>
        </p:sp>
        <p:sp>
          <p:nvSpPr>
            <p:cNvPr id="20" name="矩形 19"/>
            <p:cNvSpPr/>
            <p:nvPr/>
          </p:nvSpPr>
          <p:spPr>
            <a:xfrm>
              <a:off x="4910477" y="4086411"/>
              <a:ext cx="2376000"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21" name="组合 20"/>
          <p:cNvGrpSpPr/>
          <p:nvPr/>
        </p:nvGrpSpPr>
        <p:grpSpPr>
          <a:xfrm>
            <a:off x="2677860" y="2627701"/>
            <a:ext cx="961053" cy="961053"/>
            <a:chOff x="3063552" y="2431759"/>
            <a:chExt cx="961053" cy="961053"/>
          </a:xfrm>
        </p:grpSpPr>
        <p:sp>
          <p:nvSpPr>
            <p:cNvPr id="22" name="矩形 21"/>
            <p:cNvSpPr/>
            <p:nvPr/>
          </p:nvSpPr>
          <p:spPr>
            <a:xfrm rot="2454964">
              <a:off x="3063552" y="2431759"/>
              <a:ext cx="961053" cy="961053"/>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964541">
              <a:off x="3063552" y="2431759"/>
              <a:ext cx="961053" cy="961053"/>
            </a:xfrm>
            <a:prstGeom prst="rect">
              <a:avLst/>
            </a:pr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1"/>
            <p:cNvSpPr>
              <a:spLocks noEditPoints="1"/>
            </p:cNvSpPr>
            <p:nvPr/>
          </p:nvSpPr>
          <p:spPr bwMode="auto">
            <a:xfrm>
              <a:off x="3378126" y="2774778"/>
              <a:ext cx="298672" cy="275014"/>
            </a:xfrm>
            <a:custGeom>
              <a:avLst/>
              <a:gdLst>
                <a:gd name="T0" fmla="*/ 125 w 128"/>
                <a:gd name="T1" fmla="*/ 20 h 118"/>
                <a:gd name="T2" fmla="*/ 108 w 128"/>
                <a:gd name="T3" fmla="*/ 0 h 118"/>
                <a:gd name="T4" fmla="*/ 18 w 128"/>
                <a:gd name="T5" fmla="*/ 0 h 118"/>
                <a:gd name="T6" fmla="*/ 3 w 128"/>
                <a:gd name="T7" fmla="*/ 20 h 118"/>
                <a:gd name="T8" fmla="*/ 0 w 128"/>
                <a:gd name="T9" fmla="*/ 24 h 118"/>
                <a:gd name="T10" fmla="*/ 2 w 128"/>
                <a:gd name="T11" fmla="*/ 118 h 118"/>
                <a:gd name="T12" fmla="*/ 128 w 128"/>
                <a:gd name="T13" fmla="*/ 116 h 118"/>
                <a:gd name="T14" fmla="*/ 127 w 128"/>
                <a:gd name="T15" fmla="*/ 23 h 118"/>
                <a:gd name="T16" fmla="*/ 107 w 128"/>
                <a:gd name="T17" fmla="*/ 4 h 118"/>
                <a:gd name="T18" fmla="*/ 90 w 128"/>
                <a:gd name="T19" fmla="*/ 22 h 118"/>
                <a:gd name="T20" fmla="*/ 81 w 128"/>
                <a:gd name="T21" fmla="*/ 4 h 118"/>
                <a:gd name="T22" fmla="*/ 76 w 128"/>
                <a:gd name="T23" fmla="*/ 4 h 118"/>
                <a:gd name="T24" fmla="*/ 45 w 128"/>
                <a:gd name="T25" fmla="*/ 22 h 118"/>
                <a:gd name="T26" fmla="*/ 76 w 128"/>
                <a:gd name="T27" fmla="*/ 4 h 118"/>
                <a:gd name="T28" fmla="*/ 85 w 128"/>
                <a:gd name="T29" fmla="*/ 59 h 118"/>
                <a:gd name="T30" fmla="*/ 45 w 128"/>
                <a:gd name="T31" fmla="*/ 26 h 118"/>
                <a:gd name="T32" fmla="*/ 21 w 128"/>
                <a:gd name="T33" fmla="*/ 4 h 118"/>
                <a:gd name="T34" fmla="*/ 40 w 128"/>
                <a:gd name="T35" fmla="*/ 22 h 118"/>
                <a:gd name="T36" fmla="*/ 21 w 128"/>
                <a:gd name="T37" fmla="*/ 4 h 118"/>
                <a:gd name="T38" fmla="*/ 5 w 128"/>
                <a:gd name="T39" fmla="*/ 114 h 118"/>
                <a:gd name="T40" fmla="*/ 40 w 128"/>
                <a:gd name="T41" fmla="*/ 26 h 118"/>
                <a:gd name="T42" fmla="*/ 43 w 128"/>
                <a:gd name="T43" fmla="*/ 63 h 118"/>
                <a:gd name="T44" fmla="*/ 48 w 128"/>
                <a:gd name="T45" fmla="*/ 61 h 118"/>
                <a:gd name="T46" fmla="*/ 52 w 128"/>
                <a:gd name="T47" fmla="*/ 61 h 118"/>
                <a:gd name="T48" fmla="*/ 57 w 128"/>
                <a:gd name="T49" fmla="*/ 63 h 118"/>
                <a:gd name="T50" fmla="*/ 62 w 128"/>
                <a:gd name="T51" fmla="*/ 61 h 118"/>
                <a:gd name="T52" fmla="*/ 67 w 128"/>
                <a:gd name="T53" fmla="*/ 61 h 118"/>
                <a:gd name="T54" fmla="*/ 72 w 128"/>
                <a:gd name="T55" fmla="*/ 63 h 118"/>
                <a:gd name="T56" fmla="*/ 77 w 128"/>
                <a:gd name="T57" fmla="*/ 61 h 118"/>
                <a:gd name="T58" fmla="*/ 82 w 128"/>
                <a:gd name="T59" fmla="*/ 61 h 118"/>
                <a:gd name="T60" fmla="*/ 87 w 128"/>
                <a:gd name="T61" fmla="*/ 63 h 118"/>
                <a:gd name="T62" fmla="*/ 89 w 128"/>
                <a:gd name="T63" fmla="*/ 26 h 118"/>
                <a:gd name="T64" fmla="*/ 123 w 128"/>
                <a:gd name="T65" fmla="*/ 1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18">
                  <a:moveTo>
                    <a:pt x="125" y="20"/>
                  </a:moveTo>
                  <a:cubicBezTo>
                    <a:pt x="125" y="20"/>
                    <a:pt x="125" y="20"/>
                    <a:pt x="125" y="20"/>
                  </a:cubicBezTo>
                  <a:cubicBezTo>
                    <a:pt x="110" y="0"/>
                    <a:pt x="110" y="0"/>
                    <a:pt x="110" y="0"/>
                  </a:cubicBezTo>
                  <a:cubicBezTo>
                    <a:pt x="109" y="0"/>
                    <a:pt x="109" y="0"/>
                    <a:pt x="108" y="0"/>
                  </a:cubicBezTo>
                  <a:cubicBezTo>
                    <a:pt x="20" y="0"/>
                    <a:pt x="20" y="0"/>
                    <a:pt x="20" y="0"/>
                  </a:cubicBezTo>
                  <a:cubicBezTo>
                    <a:pt x="19" y="0"/>
                    <a:pt x="19" y="0"/>
                    <a:pt x="18" y="0"/>
                  </a:cubicBezTo>
                  <a:cubicBezTo>
                    <a:pt x="3" y="20"/>
                    <a:pt x="3" y="20"/>
                    <a:pt x="3" y="20"/>
                  </a:cubicBezTo>
                  <a:cubicBezTo>
                    <a:pt x="3" y="20"/>
                    <a:pt x="3" y="20"/>
                    <a:pt x="3" y="20"/>
                  </a:cubicBezTo>
                  <a:cubicBezTo>
                    <a:pt x="1" y="23"/>
                    <a:pt x="1" y="23"/>
                    <a:pt x="1" y="23"/>
                  </a:cubicBezTo>
                  <a:cubicBezTo>
                    <a:pt x="0" y="23"/>
                    <a:pt x="0" y="24"/>
                    <a:pt x="0" y="24"/>
                  </a:cubicBezTo>
                  <a:cubicBezTo>
                    <a:pt x="0" y="116"/>
                    <a:pt x="0" y="116"/>
                    <a:pt x="0" y="116"/>
                  </a:cubicBezTo>
                  <a:cubicBezTo>
                    <a:pt x="0" y="117"/>
                    <a:pt x="1" y="118"/>
                    <a:pt x="2" y="118"/>
                  </a:cubicBezTo>
                  <a:cubicBezTo>
                    <a:pt x="126" y="118"/>
                    <a:pt x="126" y="118"/>
                    <a:pt x="126" y="118"/>
                  </a:cubicBezTo>
                  <a:cubicBezTo>
                    <a:pt x="127" y="118"/>
                    <a:pt x="128" y="117"/>
                    <a:pt x="128" y="116"/>
                  </a:cubicBezTo>
                  <a:cubicBezTo>
                    <a:pt x="128" y="24"/>
                    <a:pt x="128" y="24"/>
                    <a:pt x="128" y="24"/>
                  </a:cubicBezTo>
                  <a:cubicBezTo>
                    <a:pt x="128" y="24"/>
                    <a:pt x="128" y="23"/>
                    <a:pt x="127" y="23"/>
                  </a:cubicBezTo>
                  <a:lnTo>
                    <a:pt x="125" y="20"/>
                  </a:lnTo>
                  <a:close/>
                  <a:moveTo>
                    <a:pt x="107" y="4"/>
                  </a:moveTo>
                  <a:cubicBezTo>
                    <a:pt x="121" y="22"/>
                    <a:pt x="121" y="22"/>
                    <a:pt x="121" y="22"/>
                  </a:cubicBezTo>
                  <a:cubicBezTo>
                    <a:pt x="90" y="22"/>
                    <a:pt x="90" y="22"/>
                    <a:pt x="90" y="22"/>
                  </a:cubicBezTo>
                  <a:cubicBezTo>
                    <a:pt x="89" y="21"/>
                    <a:pt x="89" y="21"/>
                    <a:pt x="89" y="21"/>
                  </a:cubicBezTo>
                  <a:cubicBezTo>
                    <a:pt x="81" y="4"/>
                    <a:pt x="81" y="4"/>
                    <a:pt x="81" y="4"/>
                  </a:cubicBezTo>
                  <a:lnTo>
                    <a:pt x="107" y="4"/>
                  </a:lnTo>
                  <a:close/>
                  <a:moveTo>
                    <a:pt x="76" y="4"/>
                  </a:moveTo>
                  <a:cubicBezTo>
                    <a:pt x="85" y="22"/>
                    <a:pt x="85" y="22"/>
                    <a:pt x="85" y="22"/>
                  </a:cubicBezTo>
                  <a:cubicBezTo>
                    <a:pt x="45" y="22"/>
                    <a:pt x="45" y="22"/>
                    <a:pt x="45" y="22"/>
                  </a:cubicBezTo>
                  <a:cubicBezTo>
                    <a:pt x="54" y="4"/>
                    <a:pt x="54" y="4"/>
                    <a:pt x="54" y="4"/>
                  </a:cubicBezTo>
                  <a:lnTo>
                    <a:pt x="76" y="4"/>
                  </a:lnTo>
                  <a:close/>
                  <a:moveTo>
                    <a:pt x="85" y="26"/>
                  </a:moveTo>
                  <a:cubicBezTo>
                    <a:pt x="85" y="59"/>
                    <a:pt x="85" y="59"/>
                    <a:pt x="85" y="59"/>
                  </a:cubicBezTo>
                  <a:cubicBezTo>
                    <a:pt x="45" y="59"/>
                    <a:pt x="45" y="59"/>
                    <a:pt x="45" y="59"/>
                  </a:cubicBezTo>
                  <a:cubicBezTo>
                    <a:pt x="45" y="26"/>
                    <a:pt x="45" y="26"/>
                    <a:pt x="45" y="26"/>
                  </a:cubicBezTo>
                  <a:lnTo>
                    <a:pt x="85" y="26"/>
                  </a:lnTo>
                  <a:close/>
                  <a:moveTo>
                    <a:pt x="21" y="4"/>
                  </a:moveTo>
                  <a:cubicBezTo>
                    <a:pt x="49" y="4"/>
                    <a:pt x="49" y="4"/>
                    <a:pt x="49" y="4"/>
                  </a:cubicBezTo>
                  <a:cubicBezTo>
                    <a:pt x="40" y="22"/>
                    <a:pt x="40" y="22"/>
                    <a:pt x="40" y="22"/>
                  </a:cubicBezTo>
                  <a:cubicBezTo>
                    <a:pt x="7" y="22"/>
                    <a:pt x="7" y="22"/>
                    <a:pt x="7" y="22"/>
                  </a:cubicBezTo>
                  <a:lnTo>
                    <a:pt x="21" y="4"/>
                  </a:lnTo>
                  <a:close/>
                  <a:moveTo>
                    <a:pt x="123" y="114"/>
                  </a:moveTo>
                  <a:cubicBezTo>
                    <a:pt x="5" y="114"/>
                    <a:pt x="5" y="114"/>
                    <a:pt x="5" y="114"/>
                  </a:cubicBezTo>
                  <a:cubicBezTo>
                    <a:pt x="5" y="26"/>
                    <a:pt x="5" y="26"/>
                    <a:pt x="5" y="26"/>
                  </a:cubicBezTo>
                  <a:cubicBezTo>
                    <a:pt x="40" y="26"/>
                    <a:pt x="40" y="26"/>
                    <a:pt x="40" y="26"/>
                  </a:cubicBezTo>
                  <a:cubicBezTo>
                    <a:pt x="40" y="61"/>
                    <a:pt x="40" y="61"/>
                    <a:pt x="40" y="61"/>
                  </a:cubicBezTo>
                  <a:cubicBezTo>
                    <a:pt x="40" y="62"/>
                    <a:pt x="41" y="63"/>
                    <a:pt x="43" y="63"/>
                  </a:cubicBezTo>
                  <a:cubicBezTo>
                    <a:pt x="44" y="63"/>
                    <a:pt x="45" y="62"/>
                    <a:pt x="45" y="61"/>
                  </a:cubicBezTo>
                  <a:cubicBezTo>
                    <a:pt x="48" y="61"/>
                    <a:pt x="48" y="61"/>
                    <a:pt x="48" y="61"/>
                  </a:cubicBezTo>
                  <a:cubicBezTo>
                    <a:pt x="48" y="62"/>
                    <a:pt x="49" y="63"/>
                    <a:pt x="50" y="63"/>
                  </a:cubicBezTo>
                  <a:cubicBezTo>
                    <a:pt x="51" y="63"/>
                    <a:pt x="52" y="62"/>
                    <a:pt x="52" y="61"/>
                  </a:cubicBezTo>
                  <a:cubicBezTo>
                    <a:pt x="55" y="61"/>
                    <a:pt x="55" y="61"/>
                    <a:pt x="55" y="61"/>
                  </a:cubicBezTo>
                  <a:cubicBezTo>
                    <a:pt x="55" y="62"/>
                    <a:pt x="56" y="63"/>
                    <a:pt x="57" y="63"/>
                  </a:cubicBezTo>
                  <a:cubicBezTo>
                    <a:pt x="59" y="63"/>
                    <a:pt x="60" y="62"/>
                    <a:pt x="60" y="61"/>
                  </a:cubicBezTo>
                  <a:cubicBezTo>
                    <a:pt x="62" y="61"/>
                    <a:pt x="62" y="61"/>
                    <a:pt x="62" y="61"/>
                  </a:cubicBezTo>
                  <a:cubicBezTo>
                    <a:pt x="62" y="62"/>
                    <a:pt x="63" y="63"/>
                    <a:pt x="65" y="63"/>
                  </a:cubicBezTo>
                  <a:cubicBezTo>
                    <a:pt x="66" y="63"/>
                    <a:pt x="67" y="62"/>
                    <a:pt x="67" y="61"/>
                  </a:cubicBezTo>
                  <a:cubicBezTo>
                    <a:pt x="70" y="61"/>
                    <a:pt x="70" y="61"/>
                    <a:pt x="70" y="61"/>
                  </a:cubicBezTo>
                  <a:cubicBezTo>
                    <a:pt x="70" y="62"/>
                    <a:pt x="71" y="63"/>
                    <a:pt x="72" y="63"/>
                  </a:cubicBezTo>
                  <a:cubicBezTo>
                    <a:pt x="73" y="63"/>
                    <a:pt x="74" y="62"/>
                    <a:pt x="74" y="61"/>
                  </a:cubicBezTo>
                  <a:cubicBezTo>
                    <a:pt x="77" y="61"/>
                    <a:pt x="77" y="61"/>
                    <a:pt x="77" y="61"/>
                  </a:cubicBezTo>
                  <a:cubicBezTo>
                    <a:pt x="77" y="62"/>
                    <a:pt x="78" y="63"/>
                    <a:pt x="80" y="63"/>
                  </a:cubicBezTo>
                  <a:cubicBezTo>
                    <a:pt x="81" y="63"/>
                    <a:pt x="82" y="62"/>
                    <a:pt x="82" y="61"/>
                  </a:cubicBezTo>
                  <a:cubicBezTo>
                    <a:pt x="85" y="61"/>
                    <a:pt x="85" y="61"/>
                    <a:pt x="85" y="61"/>
                  </a:cubicBezTo>
                  <a:cubicBezTo>
                    <a:pt x="85" y="62"/>
                    <a:pt x="86" y="63"/>
                    <a:pt x="87" y="63"/>
                  </a:cubicBezTo>
                  <a:cubicBezTo>
                    <a:pt x="88" y="63"/>
                    <a:pt x="89" y="62"/>
                    <a:pt x="89" y="61"/>
                  </a:cubicBezTo>
                  <a:cubicBezTo>
                    <a:pt x="89" y="26"/>
                    <a:pt x="89" y="26"/>
                    <a:pt x="89" y="26"/>
                  </a:cubicBezTo>
                  <a:cubicBezTo>
                    <a:pt x="123" y="26"/>
                    <a:pt x="123" y="26"/>
                    <a:pt x="123" y="26"/>
                  </a:cubicBezTo>
                  <a:lnTo>
                    <a:pt x="123" y="11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1959037" y="4097104"/>
            <a:ext cx="2376000" cy="1033414"/>
            <a:chOff x="1759268" y="3681471"/>
            <a:chExt cx="2376000" cy="1033414"/>
          </a:xfrm>
        </p:grpSpPr>
        <p:sp>
          <p:nvSpPr>
            <p:cNvPr id="26" name="矩形 25"/>
            <p:cNvSpPr/>
            <p:nvPr/>
          </p:nvSpPr>
          <p:spPr>
            <a:xfrm>
              <a:off x="2117827" y="3681471"/>
              <a:ext cx="1691702" cy="369332"/>
            </a:xfrm>
            <a:prstGeom prst="rect">
              <a:avLst/>
            </a:prstGeom>
          </p:spPr>
          <p:txBody>
            <a:bodyPr wrap="squar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产品盈利</a:t>
              </a:r>
            </a:p>
          </p:txBody>
        </p:sp>
        <p:sp>
          <p:nvSpPr>
            <p:cNvPr id="27" name="矩形 26"/>
            <p:cNvSpPr/>
            <p:nvPr/>
          </p:nvSpPr>
          <p:spPr>
            <a:xfrm>
              <a:off x="1759268" y="4104269"/>
              <a:ext cx="2376000"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grpSp>
      <p:sp>
        <p:nvSpPr>
          <p:cNvPr id="28" name="椭圆 27"/>
          <p:cNvSpPr/>
          <p:nvPr/>
        </p:nvSpPr>
        <p:spPr>
          <a:xfrm>
            <a:off x="336880" y="2694779"/>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36880" y="4457592"/>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562835" y="4653264"/>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472835" y="1641047"/>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306478" y="2756250"/>
            <a:ext cx="122942" cy="1229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306478" y="4519063"/>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532433" y="4714735"/>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42433" y="1702518"/>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244304" y="2719306"/>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244304" y="4482119"/>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470259" y="4677791"/>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80259" y="1665574"/>
            <a:ext cx="122942" cy="1229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03356979"/>
      </p:ext>
    </p:extLst>
  </p:cSld>
  <p:clrMapOvr>
    <a:masterClrMapping/>
  </p:clrMapOvr>
  <mc:AlternateContent xmlns:mc="http://schemas.openxmlformats.org/markup-compatibility/2006">
    <mc:Choice xmlns:p14="http://schemas.microsoft.com/office/powerpoint/2010/main" xmlns="" Requires="p14">
      <p:transition spd="slow" p14:dur="1600" advTm="6000">
        <p14:conveyor dir="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1" presetClass="entr" presetSubtype="0" fill="hold" grpId="3" nodeType="withEffect">
                                  <p:stCondLst>
                                    <p:cond delay="175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grpId="3" nodeType="withEffect">
                                  <p:stCondLst>
                                    <p:cond delay="1750"/>
                                  </p:stCondLst>
                                  <p:childTnLst>
                                    <p:set>
                                      <p:cBhvr>
                                        <p:cTn id="15" dur="1" fill="hold">
                                          <p:stCondLst>
                                            <p:cond delay="0"/>
                                          </p:stCondLst>
                                        </p:cTn>
                                        <p:tgtEl>
                                          <p:spTgt spid="29"/>
                                        </p:tgtEl>
                                        <p:attrNameLst>
                                          <p:attrName>style.visibility</p:attrName>
                                        </p:attrNameLst>
                                      </p:cBhvr>
                                      <p:to>
                                        <p:strVal val="visible"/>
                                      </p:to>
                                    </p:set>
                                  </p:childTnLst>
                                </p:cTn>
                              </p:par>
                              <p:par>
                                <p:cTn id="16" presetID="1" presetClass="entr" presetSubtype="0" fill="hold" grpId="3" nodeType="withEffect">
                                  <p:stCondLst>
                                    <p:cond delay="1750"/>
                                  </p:stCondLst>
                                  <p:childTnLst>
                                    <p:set>
                                      <p:cBhvr>
                                        <p:cTn id="17" dur="1" fill="hold">
                                          <p:stCondLst>
                                            <p:cond delay="0"/>
                                          </p:stCondLst>
                                        </p:cTn>
                                        <p:tgtEl>
                                          <p:spTgt spid="30"/>
                                        </p:tgtEl>
                                        <p:attrNameLst>
                                          <p:attrName>style.visibility</p:attrName>
                                        </p:attrNameLst>
                                      </p:cBhvr>
                                      <p:to>
                                        <p:strVal val="visible"/>
                                      </p:to>
                                    </p:set>
                                  </p:childTnLst>
                                </p:cTn>
                              </p:par>
                              <p:par>
                                <p:cTn id="18" presetID="1" presetClass="entr" presetSubtype="0" fill="hold" grpId="3" nodeType="withEffect">
                                  <p:stCondLst>
                                    <p:cond delay="1750"/>
                                  </p:stCondLst>
                                  <p:childTnLst>
                                    <p:set>
                                      <p:cBhvr>
                                        <p:cTn id="19" dur="1" fill="hold">
                                          <p:stCondLst>
                                            <p:cond delay="0"/>
                                          </p:stCondLst>
                                        </p:cTn>
                                        <p:tgtEl>
                                          <p:spTgt spid="31"/>
                                        </p:tgtEl>
                                        <p:attrNameLst>
                                          <p:attrName>style.visibility</p:attrName>
                                        </p:attrNameLst>
                                      </p:cBhvr>
                                      <p:to>
                                        <p:strVal val="visible"/>
                                      </p:to>
                                    </p:set>
                                  </p:childTnLst>
                                </p:cTn>
                              </p:par>
                              <p:par>
                                <p:cTn id="20" presetID="42" presetClass="path" presetSubtype="0" accel="50000" decel="50000" fill="hold" grpId="0" nodeType="withEffect">
                                  <p:stCondLst>
                                    <p:cond delay="1750"/>
                                  </p:stCondLst>
                                  <p:childTnLst>
                                    <p:animMotion origin="layout" path="M 0.16953 -0.04051 L 0.22826 -0.04838 " pathEditMode="relative" rAng="0" ptsTypes="AA">
                                      <p:cBhvr>
                                        <p:cTn id="21" dur="500" fill="hold"/>
                                        <p:tgtEl>
                                          <p:spTgt spid="28"/>
                                        </p:tgtEl>
                                        <p:attrNameLst>
                                          <p:attrName>ppt_x</p:attrName>
                                          <p:attrName>ppt_y</p:attrName>
                                        </p:attrNameLst>
                                      </p:cBhvr>
                                      <p:rCtr x="2930" y="-394"/>
                                    </p:animMotion>
                                  </p:childTnLst>
                                </p:cTn>
                              </p:par>
                              <p:par>
                                <p:cTn id="22" presetID="42" presetClass="path" presetSubtype="0" accel="50000" decel="50000" fill="hold" grpId="0" nodeType="withEffect">
                                  <p:stCondLst>
                                    <p:cond delay="1750"/>
                                  </p:stCondLst>
                                  <p:childTnLst>
                                    <p:animMotion origin="layout" path="M 0.12891 -0.16875 L 0.16966 -0.21875 " pathEditMode="relative" rAng="0" ptsTypes="AA">
                                      <p:cBhvr>
                                        <p:cTn id="23" dur="500" fill="hold"/>
                                        <p:tgtEl>
                                          <p:spTgt spid="29"/>
                                        </p:tgtEl>
                                        <p:attrNameLst>
                                          <p:attrName>ppt_x</p:attrName>
                                          <p:attrName>ppt_y</p:attrName>
                                        </p:attrNameLst>
                                      </p:cBhvr>
                                      <p:rCtr x="2031" y="-2500"/>
                                    </p:animMotion>
                                  </p:childTnLst>
                                </p:cTn>
                              </p:par>
                              <p:par>
                                <p:cTn id="24" presetID="42" presetClass="path" presetSubtype="0" accel="50000" decel="50000" fill="hold" grpId="1" nodeType="withEffect">
                                  <p:stCondLst>
                                    <p:cond delay="2250"/>
                                  </p:stCondLst>
                                  <p:childTnLst>
                                    <p:animMotion origin="layout" path="M 0.22826 -0.04838 L 0.16966 0.03843 " pathEditMode="relative" rAng="0" ptsTypes="AA">
                                      <p:cBhvr>
                                        <p:cTn id="25" dur="500" fill="hold"/>
                                        <p:tgtEl>
                                          <p:spTgt spid="28"/>
                                        </p:tgtEl>
                                        <p:attrNameLst>
                                          <p:attrName>ppt_x</p:attrName>
                                          <p:attrName>ppt_y</p:attrName>
                                        </p:attrNameLst>
                                      </p:cBhvr>
                                      <p:rCtr x="-2930" y="4329"/>
                                    </p:animMotion>
                                  </p:childTnLst>
                                </p:cTn>
                              </p:par>
                              <p:par>
                                <p:cTn id="26" presetID="42" presetClass="path" presetSubtype="0" accel="50000" decel="50000" fill="hold" grpId="1" nodeType="withEffect">
                                  <p:stCondLst>
                                    <p:cond delay="2250"/>
                                  </p:stCondLst>
                                  <p:childTnLst>
                                    <p:animMotion origin="layout" path="M 0.16966 -0.21875 L 0.22214 -0.11667 " pathEditMode="relative" rAng="0" ptsTypes="AA">
                                      <p:cBhvr>
                                        <p:cTn id="27" dur="500" fill="hold"/>
                                        <p:tgtEl>
                                          <p:spTgt spid="29"/>
                                        </p:tgtEl>
                                        <p:attrNameLst>
                                          <p:attrName>ppt_x</p:attrName>
                                          <p:attrName>ppt_y</p:attrName>
                                        </p:attrNameLst>
                                      </p:cBhvr>
                                      <p:rCtr x="2617" y="5093"/>
                                    </p:animMotion>
                                  </p:childTnLst>
                                </p:cTn>
                              </p:par>
                              <p:par>
                                <p:cTn id="28" presetID="1" presetClass="exit" presetSubtype="0" fill="hold" grpId="2" nodeType="withEffect">
                                  <p:stCondLst>
                                    <p:cond delay="2750"/>
                                  </p:stCondLst>
                                  <p:childTnLst>
                                    <p:set>
                                      <p:cBhvr>
                                        <p:cTn id="29" dur="1" fill="hold">
                                          <p:stCondLst>
                                            <p:cond delay="0"/>
                                          </p:stCondLst>
                                        </p:cTn>
                                        <p:tgtEl>
                                          <p:spTgt spid="28"/>
                                        </p:tgtEl>
                                        <p:attrNameLst>
                                          <p:attrName>style.visibility</p:attrName>
                                        </p:attrNameLst>
                                      </p:cBhvr>
                                      <p:to>
                                        <p:strVal val="hidden"/>
                                      </p:to>
                                    </p:set>
                                  </p:childTnLst>
                                </p:cTn>
                              </p:par>
                              <p:par>
                                <p:cTn id="30" presetID="1" presetClass="exit" presetSubtype="0" fill="hold" grpId="2" nodeType="withEffect">
                                  <p:stCondLst>
                                    <p:cond delay="2750"/>
                                  </p:stCondLst>
                                  <p:childTnLst>
                                    <p:set>
                                      <p:cBhvr>
                                        <p:cTn id="31" dur="1" fill="hold">
                                          <p:stCondLst>
                                            <p:cond delay="0"/>
                                          </p:stCondLst>
                                        </p:cTn>
                                        <p:tgtEl>
                                          <p:spTgt spid="29"/>
                                        </p:tgtEl>
                                        <p:attrNameLst>
                                          <p:attrName>style.visibility</p:attrName>
                                        </p:attrNameLst>
                                      </p:cBhvr>
                                      <p:to>
                                        <p:strVal val="hidden"/>
                                      </p:to>
                                    </p:set>
                                  </p:childTnLst>
                                </p:cTn>
                              </p:par>
                              <p:par>
                                <p:cTn id="32" presetID="42" presetClass="path" presetSubtype="0" accel="50000" decel="50000" fill="hold" grpId="0" nodeType="withEffect">
                                  <p:stCondLst>
                                    <p:cond delay="1750"/>
                                  </p:stCondLst>
                                  <p:childTnLst>
                                    <p:animMotion origin="layout" path="M -0.02006 -0.07292 L -0.04258 -0.14514 " pathEditMode="relative" rAng="0" ptsTypes="AA">
                                      <p:cBhvr>
                                        <p:cTn id="33" dur="500" fill="hold"/>
                                        <p:tgtEl>
                                          <p:spTgt spid="30"/>
                                        </p:tgtEl>
                                        <p:attrNameLst>
                                          <p:attrName>ppt_x</p:attrName>
                                          <p:attrName>ppt_y</p:attrName>
                                        </p:attrNameLst>
                                      </p:cBhvr>
                                      <p:rCtr x="-1133" y="-3611"/>
                                    </p:animMotion>
                                  </p:childTnLst>
                                </p:cTn>
                              </p:par>
                              <p:par>
                                <p:cTn id="34" presetID="42" presetClass="path" presetSubtype="0" accel="50000" decel="50000" fill="hold" grpId="0" nodeType="withEffect">
                                  <p:stCondLst>
                                    <p:cond delay="1750"/>
                                  </p:stCondLst>
                                  <p:childTnLst>
                                    <p:animMotion origin="layout" path="M 0.03855 0.1625 L 0.01927 0.20393 " pathEditMode="relative" rAng="0" ptsTypes="AA">
                                      <p:cBhvr>
                                        <p:cTn id="35" dur="500" fill="hold"/>
                                        <p:tgtEl>
                                          <p:spTgt spid="31"/>
                                        </p:tgtEl>
                                        <p:attrNameLst>
                                          <p:attrName>ppt_x</p:attrName>
                                          <p:attrName>ppt_y</p:attrName>
                                        </p:attrNameLst>
                                      </p:cBhvr>
                                      <p:rCtr x="-964" y="2060"/>
                                    </p:animMotion>
                                  </p:childTnLst>
                                </p:cTn>
                              </p:par>
                              <p:par>
                                <p:cTn id="36" presetID="42" presetClass="path" presetSubtype="0" accel="50000" decel="50000" fill="hold" grpId="1" nodeType="withEffect">
                                  <p:stCondLst>
                                    <p:cond delay="2250"/>
                                  </p:stCondLst>
                                  <p:childTnLst>
                                    <p:animMotion origin="layout" path="M -0.04258 -0.14514 L 0.01184 -0.23519 " pathEditMode="relative" rAng="0" ptsTypes="AA">
                                      <p:cBhvr>
                                        <p:cTn id="37" dur="500" fill="hold"/>
                                        <p:tgtEl>
                                          <p:spTgt spid="30"/>
                                        </p:tgtEl>
                                        <p:attrNameLst>
                                          <p:attrName>ppt_x</p:attrName>
                                          <p:attrName>ppt_y</p:attrName>
                                        </p:attrNameLst>
                                      </p:cBhvr>
                                      <p:rCtr x="2721" y="-4514"/>
                                    </p:animMotion>
                                  </p:childTnLst>
                                </p:cTn>
                              </p:par>
                              <p:par>
                                <p:cTn id="38" presetID="42" presetClass="path" presetSubtype="0" accel="50000" decel="50000" fill="hold" grpId="1" nodeType="withEffect">
                                  <p:stCondLst>
                                    <p:cond delay="2250"/>
                                  </p:stCondLst>
                                  <p:childTnLst>
                                    <p:animMotion origin="layout" path="M 0.01927 0.20393 L -0.02903 0.10509 " pathEditMode="relative" rAng="0" ptsTypes="AA">
                                      <p:cBhvr>
                                        <p:cTn id="39" dur="500" fill="hold"/>
                                        <p:tgtEl>
                                          <p:spTgt spid="31"/>
                                        </p:tgtEl>
                                        <p:attrNameLst>
                                          <p:attrName>ppt_x</p:attrName>
                                          <p:attrName>ppt_y</p:attrName>
                                        </p:attrNameLst>
                                      </p:cBhvr>
                                      <p:rCtr x="-2422" y="-4954"/>
                                    </p:animMotion>
                                  </p:childTnLst>
                                </p:cTn>
                              </p:par>
                              <p:par>
                                <p:cTn id="40" presetID="1" presetClass="exit" presetSubtype="0" fill="hold" grpId="2" nodeType="withEffect">
                                  <p:stCondLst>
                                    <p:cond delay="2750"/>
                                  </p:stCondLst>
                                  <p:childTnLst>
                                    <p:set>
                                      <p:cBhvr>
                                        <p:cTn id="41" dur="1" fill="hold">
                                          <p:stCondLst>
                                            <p:cond delay="0"/>
                                          </p:stCondLst>
                                        </p:cTn>
                                        <p:tgtEl>
                                          <p:spTgt spid="30"/>
                                        </p:tgtEl>
                                        <p:attrNameLst>
                                          <p:attrName>style.visibility</p:attrName>
                                        </p:attrNameLst>
                                      </p:cBhvr>
                                      <p:to>
                                        <p:strVal val="hidden"/>
                                      </p:to>
                                    </p:set>
                                  </p:childTnLst>
                                </p:cTn>
                              </p:par>
                              <p:par>
                                <p:cTn id="42" presetID="1" presetClass="exit" presetSubtype="0" fill="hold" grpId="2" nodeType="withEffect">
                                  <p:stCondLst>
                                    <p:cond delay="2750"/>
                                  </p:stCondLst>
                                  <p:childTnLst>
                                    <p:set>
                                      <p:cBhvr>
                                        <p:cTn id="43" dur="1" fill="hold">
                                          <p:stCondLst>
                                            <p:cond delay="0"/>
                                          </p:stCondLst>
                                        </p:cTn>
                                        <p:tgtEl>
                                          <p:spTgt spid="31"/>
                                        </p:tgtEl>
                                        <p:attrNameLst>
                                          <p:attrName>style.visibility</p:attrName>
                                        </p:attrNameLst>
                                      </p:cBhvr>
                                      <p:to>
                                        <p:strVal val="hidden"/>
                                      </p:to>
                                    </p:set>
                                  </p:childTnLst>
                                </p:cTn>
                              </p:par>
                              <p:par>
                                <p:cTn id="44" presetID="1" presetClass="entr" presetSubtype="0" fill="hold" grpId="3" nodeType="withEffect">
                                  <p:stCondLst>
                                    <p:cond delay="1750"/>
                                  </p:stCondLst>
                                  <p:childTnLst>
                                    <p:set>
                                      <p:cBhvr>
                                        <p:cTn id="45" dur="1" fill="hold">
                                          <p:stCondLst>
                                            <p:cond delay="0"/>
                                          </p:stCondLst>
                                        </p:cTn>
                                        <p:tgtEl>
                                          <p:spTgt spid="32"/>
                                        </p:tgtEl>
                                        <p:attrNameLst>
                                          <p:attrName>style.visibility</p:attrName>
                                        </p:attrNameLst>
                                      </p:cBhvr>
                                      <p:to>
                                        <p:strVal val="visible"/>
                                      </p:to>
                                    </p:set>
                                  </p:childTnLst>
                                </p:cTn>
                              </p:par>
                              <p:par>
                                <p:cTn id="46" presetID="1" presetClass="entr" presetSubtype="0" fill="hold" grpId="3" nodeType="withEffect">
                                  <p:stCondLst>
                                    <p:cond delay="1750"/>
                                  </p:stCondLst>
                                  <p:childTnLst>
                                    <p:set>
                                      <p:cBhvr>
                                        <p:cTn id="47" dur="1" fill="hold">
                                          <p:stCondLst>
                                            <p:cond delay="0"/>
                                          </p:stCondLst>
                                        </p:cTn>
                                        <p:tgtEl>
                                          <p:spTgt spid="33"/>
                                        </p:tgtEl>
                                        <p:attrNameLst>
                                          <p:attrName>style.visibility</p:attrName>
                                        </p:attrNameLst>
                                      </p:cBhvr>
                                      <p:to>
                                        <p:strVal val="visible"/>
                                      </p:to>
                                    </p:set>
                                  </p:childTnLst>
                                </p:cTn>
                              </p:par>
                              <p:par>
                                <p:cTn id="48" presetID="1" presetClass="entr" presetSubtype="0" fill="hold" grpId="3" nodeType="withEffect">
                                  <p:stCondLst>
                                    <p:cond delay="1750"/>
                                  </p:stCondLst>
                                  <p:childTnLst>
                                    <p:set>
                                      <p:cBhvr>
                                        <p:cTn id="49" dur="1" fill="hold">
                                          <p:stCondLst>
                                            <p:cond delay="0"/>
                                          </p:stCondLst>
                                        </p:cTn>
                                        <p:tgtEl>
                                          <p:spTgt spid="34"/>
                                        </p:tgtEl>
                                        <p:attrNameLst>
                                          <p:attrName>style.visibility</p:attrName>
                                        </p:attrNameLst>
                                      </p:cBhvr>
                                      <p:to>
                                        <p:strVal val="visible"/>
                                      </p:to>
                                    </p:set>
                                  </p:childTnLst>
                                </p:cTn>
                              </p:par>
                              <p:par>
                                <p:cTn id="50" presetID="1" presetClass="entr" presetSubtype="0" fill="hold" grpId="3" nodeType="withEffect">
                                  <p:stCondLst>
                                    <p:cond delay="1750"/>
                                  </p:stCondLst>
                                  <p:childTnLst>
                                    <p:set>
                                      <p:cBhvr>
                                        <p:cTn id="51" dur="1" fill="hold">
                                          <p:stCondLst>
                                            <p:cond delay="0"/>
                                          </p:stCondLst>
                                        </p:cTn>
                                        <p:tgtEl>
                                          <p:spTgt spid="35"/>
                                        </p:tgtEl>
                                        <p:attrNameLst>
                                          <p:attrName>style.visibility</p:attrName>
                                        </p:attrNameLst>
                                      </p:cBhvr>
                                      <p:to>
                                        <p:strVal val="visible"/>
                                      </p:to>
                                    </p:set>
                                  </p:childTnLst>
                                </p:cTn>
                              </p:par>
                              <p:par>
                                <p:cTn id="52" presetID="42" presetClass="path" presetSubtype="0" accel="50000" decel="50000" fill="hold" grpId="0" nodeType="withEffect">
                                  <p:stCondLst>
                                    <p:cond delay="1750"/>
                                  </p:stCondLst>
                                  <p:childTnLst>
                                    <p:animMotion origin="layout" path="M 0.16953 -0.04051 L 0.22826 -0.04838 " pathEditMode="relative" rAng="0" ptsTypes="AA">
                                      <p:cBhvr>
                                        <p:cTn id="53" dur="500" fill="hold"/>
                                        <p:tgtEl>
                                          <p:spTgt spid="32"/>
                                        </p:tgtEl>
                                        <p:attrNameLst>
                                          <p:attrName>ppt_x</p:attrName>
                                          <p:attrName>ppt_y</p:attrName>
                                        </p:attrNameLst>
                                      </p:cBhvr>
                                      <p:rCtr x="2930" y="-394"/>
                                    </p:animMotion>
                                  </p:childTnLst>
                                </p:cTn>
                              </p:par>
                              <p:par>
                                <p:cTn id="54" presetID="42" presetClass="path" presetSubtype="0" accel="50000" decel="50000" fill="hold" grpId="0" nodeType="withEffect">
                                  <p:stCondLst>
                                    <p:cond delay="1750"/>
                                  </p:stCondLst>
                                  <p:childTnLst>
                                    <p:animMotion origin="layout" path="M 0.12891 -0.16875 L 0.16966 -0.21875 " pathEditMode="relative" rAng="0" ptsTypes="AA">
                                      <p:cBhvr>
                                        <p:cTn id="55" dur="500" fill="hold"/>
                                        <p:tgtEl>
                                          <p:spTgt spid="33"/>
                                        </p:tgtEl>
                                        <p:attrNameLst>
                                          <p:attrName>ppt_x</p:attrName>
                                          <p:attrName>ppt_y</p:attrName>
                                        </p:attrNameLst>
                                      </p:cBhvr>
                                      <p:rCtr x="2031" y="-2500"/>
                                    </p:animMotion>
                                  </p:childTnLst>
                                </p:cTn>
                              </p:par>
                              <p:par>
                                <p:cTn id="56" presetID="42" presetClass="path" presetSubtype="0" accel="50000" decel="50000" fill="hold" grpId="1" nodeType="withEffect">
                                  <p:stCondLst>
                                    <p:cond delay="2250"/>
                                  </p:stCondLst>
                                  <p:childTnLst>
                                    <p:animMotion origin="layout" path="M 0.22826 -0.04838 L 0.16966 0.03843 " pathEditMode="relative" rAng="0" ptsTypes="AA">
                                      <p:cBhvr>
                                        <p:cTn id="57" dur="500" fill="hold"/>
                                        <p:tgtEl>
                                          <p:spTgt spid="32"/>
                                        </p:tgtEl>
                                        <p:attrNameLst>
                                          <p:attrName>ppt_x</p:attrName>
                                          <p:attrName>ppt_y</p:attrName>
                                        </p:attrNameLst>
                                      </p:cBhvr>
                                      <p:rCtr x="-2930" y="4329"/>
                                    </p:animMotion>
                                  </p:childTnLst>
                                </p:cTn>
                              </p:par>
                              <p:par>
                                <p:cTn id="58" presetID="42" presetClass="path" presetSubtype="0" accel="50000" decel="50000" fill="hold" grpId="1" nodeType="withEffect">
                                  <p:stCondLst>
                                    <p:cond delay="2250"/>
                                  </p:stCondLst>
                                  <p:childTnLst>
                                    <p:animMotion origin="layout" path="M 0.16966 -0.21875 L 0.22214 -0.11666 " pathEditMode="relative" rAng="0" ptsTypes="AA">
                                      <p:cBhvr>
                                        <p:cTn id="59" dur="500" fill="hold"/>
                                        <p:tgtEl>
                                          <p:spTgt spid="33"/>
                                        </p:tgtEl>
                                        <p:attrNameLst>
                                          <p:attrName>ppt_x</p:attrName>
                                          <p:attrName>ppt_y</p:attrName>
                                        </p:attrNameLst>
                                      </p:cBhvr>
                                      <p:rCtr x="2617" y="5093"/>
                                    </p:animMotion>
                                  </p:childTnLst>
                                </p:cTn>
                              </p:par>
                              <p:par>
                                <p:cTn id="60" presetID="1" presetClass="exit" presetSubtype="0" fill="hold" grpId="2" nodeType="withEffect">
                                  <p:stCondLst>
                                    <p:cond delay="2750"/>
                                  </p:stCondLst>
                                  <p:childTnLst>
                                    <p:set>
                                      <p:cBhvr>
                                        <p:cTn id="61" dur="1" fill="hold">
                                          <p:stCondLst>
                                            <p:cond delay="0"/>
                                          </p:stCondLst>
                                        </p:cTn>
                                        <p:tgtEl>
                                          <p:spTgt spid="32"/>
                                        </p:tgtEl>
                                        <p:attrNameLst>
                                          <p:attrName>style.visibility</p:attrName>
                                        </p:attrNameLst>
                                      </p:cBhvr>
                                      <p:to>
                                        <p:strVal val="hidden"/>
                                      </p:to>
                                    </p:set>
                                  </p:childTnLst>
                                </p:cTn>
                              </p:par>
                              <p:par>
                                <p:cTn id="62" presetID="1" presetClass="exit" presetSubtype="0" fill="hold" grpId="2" nodeType="withEffect">
                                  <p:stCondLst>
                                    <p:cond delay="2750"/>
                                  </p:stCondLst>
                                  <p:childTnLst>
                                    <p:set>
                                      <p:cBhvr>
                                        <p:cTn id="63" dur="1" fill="hold">
                                          <p:stCondLst>
                                            <p:cond delay="0"/>
                                          </p:stCondLst>
                                        </p:cTn>
                                        <p:tgtEl>
                                          <p:spTgt spid="33"/>
                                        </p:tgtEl>
                                        <p:attrNameLst>
                                          <p:attrName>style.visibility</p:attrName>
                                        </p:attrNameLst>
                                      </p:cBhvr>
                                      <p:to>
                                        <p:strVal val="hidden"/>
                                      </p:to>
                                    </p:set>
                                  </p:childTnLst>
                                </p:cTn>
                              </p:par>
                              <p:par>
                                <p:cTn id="64" presetID="42" presetClass="path" presetSubtype="0" accel="50000" decel="50000" fill="hold" grpId="0" nodeType="withEffect">
                                  <p:stCondLst>
                                    <p:cond delay="1750"/>
                                  </p:stCondLst>
                                  <p:childTnLst>
                                    <p:animMotion origin="layout" path="M -0.02006 -0.07292 L -0.04258 -0.14514 " pathEditMode="relative" rAng="0" ptsTypes="AA">
                                      <p:cBhvr>
                                        <p:cTn id="65" dur="500" fill="hold"/>
                                        <p:tgtEl>
                                          <p:spTgt spid="34"/>
                                        </p:tgtEl>
                                        <p:attrNameLst>
                                          <p:attrName>ppt_x</p:attrName>
                                          <p:attrName>ppt_y</p:attrName>
                                        </p:attrNameLst>
                                      </p:cBhvr>
                                      <p:rCtr x="-1133" y="-3611"/>
                                    </p:animMotion>
                                  </p:childTnLst>
                                </p:cTn>
                              </p:par>
                              <p:par>
                                <p:cTn id="66" presetID="42" presetClass="path" presetSubtype="0" accel="50000" decel="50000" fill="hold" grpId="0" nodeType="withEffect">
                                  <p:stCondLst>
                                    <p:cond delay="1750"/>
                                  </p:stCondLst>
                                  <p:childTnLst>
                                    <p:animMotion origin="layout" path="M 0.03855 0.1625 L 0.01927 0.20393 " pathEditMode="relative" rAng="0" ptsTypes="AA">
                                      <p:cBhvr>
                                        <p:cTn id="67" dur="500" fill="hold"/>
                                        <p:tgtEl>
                                          <p:spTgt spid="35"/>
                                        </p:tgtEl>
                                        <p:attrNameLst>
                                          <p:attrName>ppt_x</p:attrName>
                                          <p:attrName>ppt_y</p:attrName>
                                        </p:attrNameLst>
                                      </p:cBhvr>
                                      <p:rCtr x="-964" y="2060"/>
                                    </p:animMotion>
                                  </p:childTnLst>
                                </p:cTn>
                              </p:par>
                              <p:par>
                                <p:cTn id="68" presetID="42" presetClass="path" presetSubtype="0" accel="50000" decel="50000" fill="hold" grpId="1" nodeType="withEffect">
                                  <p:stCondLst>
                                    <p:cond delay="2250"/>
                                  </p:stCondLst>
                                  <p:childTnLst>
                                    <p:animMotion origin="layout" path="M -0.04258 -0.14514 L 0.01184 -0.23519 " pathEditMode="relative" rAng="0" ptsTypes="AA">
                                      <p:cBhvr>
                                        <p:cTn id="69" dur="500" fill="hold"/>
                                        <p:tgtEl>
                                          <p:spTgt spid="34"/>
                                        </p:tgtEl>
                                        <p:attrNameLst>
                                          <p:attrName>ppt_x</p:attrName>
                                          <p:attrName>ppt_y</p:attrName>
                                        </p:attrNameLst>
                                      </p:cBhvr>
                                      <p:rCtr x="2721" y="-4514"/>
                                    </p:animMotion>
                                  </p:childTnLst>
                                </p:cTn>
                              </p:par>
                              <p:par>
                                <p:cTn id="70" presetID="42" presetClass="path" presetSubtype="0" accel="50000" decel="50000" fill="hold" grpId="1" nodeType="withEffect">
                                  <p:stCondLst>
                                    <p:cond delay="2250"/>
                                  </p:stCondLst>
                                  <p:childTnLst>
                                    <p:animMotion origin="layout" path="M 0.01927 0.20393 L -0.02903 0.10509 " pathEditMode="relative" rAng="0" ptsTypes="AA">
                                      <p:cBhvr>
                                        <p:cTn id="71" dur="500" fill="hold"/>
                                        <p:tgtEl>
                                          <p:spTgt spid="35"/>
                                        </p:tgtEl>
                                        <p:attrNameLst>
                                          <p:attrName>ppt_x</p:attrName>
                                          <p:attrName>ppt_y</p:attrName>
                                        </p:attrNameLst>
                                      </p:cBhvr>
                                      <p:rCtr x="-2422" y="-4954"/>
                                    </p:animMotion>
                                  </p:childTnLst>
                                </p:cTn>
                              </p:par>
                              <p:par>
                                <p:cTn id="72" presetID="1" presetClass="exit" presetSubtype="0" fill="hold" grpId="2" nodeType="withEffect">
                                  <p:stCondLst>
                                    <p:cond delay="2750"/>
                                  </p:stCondLst>
                                  <p:childTnLst>
                                    <p:set>
                                      <p:cBhvr>
                                        <p:cTn id="73" dur="1" fill="hold">
                                          <p:stCondLst>
                                            <p:cond delay="0"/>
                                          </p:stCondLst>
                                        </p:cTn>
                                        <p:tgtEl>
                                          <p:spTgt spid="34"/>
                                        </p:tgtEl>
                                        <p:attrNameLst>
                                          <p:attrName>style.visibility</p:attrName>
                                        </p:attrNameLst>
                                      </p:cBhvr>
                                      <p:to>
                                        <p:strVal val="hidden"/>
                                      </p:to>
                                    </p:set>
                                  </p:childTnLst>
                                </p:cTn>
                              </p:par>
                              <p:par>
                                <p:cTn id="74" presetID="1" presetClass="exit" presetSubtype="0" fill="hold" grpId="2" nodeType="withEffect">
                                  <p:stCondLst>
                                    <p:cond delay="2750"/>
                                  </p:stCondLst>
                                  <p:childTnLst>
                                    <p:set>
                                      <p:cBhvr>
                                        <p:cTn id="75" dur="1" fill="hold">
                                          <p:stCondLst>
                                            <p:cond delay="0"/>
                                          </p:stCondLst>
                                        </p:cTn>
                                        <p:tgtEl>
                                          <p:spTgt spid="35"/>
                                        </p:tgtEl>
                                        <p:attrNameLst>
                                          <p:attrName>style.visibility</p:attrName>
                                        </p:attrNameLst>
                                      </p:cBhvr>
                                      <p:to>
                                        <p:strVal val="hidden"/>
                                      </p:to>
                                    </p:set>
                                  </p:childTnLst>
                                </p:cTn>
                              </p:par>
                              <p:par>
                                <p:cTn id="76" presetID="1" presetClass="entr" presetSubtype="0" fill="hold" grpId="3" nodeType="withEffect">
                                  <p:stCondLst>
                                    <p:cond delay="1750"/>
                                  </p:stCondLst>
                                  <p:childTnLst>
                                    <p:set>
                                      <p:cBhvr>
                                        <p:cTn id="77" dur="1" fill="hold">
                                          <p:stCondLst>
                                            <p:cond delay="0"/>
                                          </p:stCondLst>
                                        </p:cTn>
                                        <p:tgtEl>
                                          <p:spTgt spid="36"/>
                                        </p:tgtEl>
                                        <p:attrNameLst>
                                          <p:attrName>style.visibility</p:attrName>
                                        </p:attrNameLst>
                                      </p:cBhvr>
                                      <p:to>
                                        <p:strVal val="visible"/>
                                      </p:to>
                                    </p:set>
                                  </p:childTnLst>
                                </p:cTn>
                              </p:par>
                              <p:par>
                                <p:cTn id="78" presetID="1" presetClass="entr" presetSubtype="0" fill="hold" grpId="3" nodeType="withEffect">
                                  <p:stCondLst>
                                    <p:cond delay="1750"/>
                                  </p:stCondLst>
                                  <p:childTnLst>
                                    <p:set>
                                      <p:cBhvr>
                                        <p:cTn id="79" dur="1" fill="hold">
                                          <p:stCondLst>
                                            <p:cond delay="0"/>
                                          </p:stCondLst>
                                        </p:cTn>
                                        <p:tgtEl>
                                          <p:spTgt spid="37"/>
                                        </p:tgtEl>
                                        <p:attrNameLst>
                                          <p:attrName>style.visibility</p:attrName>
                                        </p:attrNameLst>
                                      </p:cBhvr>
                                      <p:to>
                                        <p:strVal val="visible"/>
                                      </p:to>
                                    </p:set>
                                  </p:childTnLst>
                                </p:cTn>
                              </p:par>
                              <p:par>
                                <p:cTn id="80" presetID="1" presetClass="entr" presetSubtype="0" fill="hold" grpId="3" nodeType="withEffect">
                                  <p:stCondLst>
                                    <p:cond delay="1750"/>
                                  </p:stCondLst>
                                  <p:childTnLst>
                                    <p:set>
                                      <p:cBhvr>
                                        <p:cTn id="81" dur="1" fill="hold">
                                          <p:stCondLst>
                                            <p:cond delay="0"/>
                                          </p:stCondLst>
                                        </p:cTn>
                                        <p:tgtEl>
                                          <p:spTgt spid="38"/>
                                        </p:tgtEl>
                                        <p:attrNameLst>
                                          <p:attrName>style.visibility</p:attrName>
                                        </p:attrNameLst>
                                      </p:cBhvr>
                                      <p:to>
                                        <p:strVal val="visible"/>
                                      </p:to>
                                    </p:set>
                                  </p:childTnLst>
                                </p:cTn>
                              </p:par>
                              <p:par>
                                <p:cTn id="82" presetID="1" presetClass="entr" presetSubtype="0" fill="hold" grpId="3" nodeType="withEffect">
                                  <p:stCondLst>
                                    <p:cond delay="1750"/>
                                  </p:stCondLst>
                                  <p:childTnLst>
                                    <p:set>
                                      <p:cBhvr>
                                        <p:cTn id="83" dur="1" fill="hold">
                                          <p:stCondLst>
                                            <p:cond delay="0"/>
                                          </p:stCondLst>
                                        </p:cTn>
                                        <p:tgtEl>
                                          <p:spTgt spid="39"/>
                                        </p:tgtEl>
                                        <p:attrNameLst>
                                          <p:attrName>style.visibility</p:attrName>
                                        </p:attrNameLst>
                                      </p:cBhvr>
                                      <p:to>
                                        <p:strVal val="visible"/>
                                      </p:to>
                                    </p:set>
                                  </p:childTnLst>
                                </p:cTn>
                              </p:par>
                              <p:par>
                                <p:cTn id="84" presetID="42" presetClass="path" presetSubtype="0" accel="50000" decel="50000" fill="hold" grpId="0" nodeType="withEffect">
                                  <p:stCondLst>
                                    <p:cond delay="1750"/>
                                  </p:stCondLst>
                                  <p:childTnLst>
                                    <p:animMotion origin="layout" path="M 0.16953 -0.04051 L 0.22825 -0.04838 " pathEditMode="relative" rAng="0" ptsTypes="AA">
                                      <p:cBhvr>
                                        <p:cTn id="85" dur="500" fill="hold"/>
                                        <p:tgtEl>
                                          <p:spTgt spid="36"/>
                                        </p:tgtEl>
                                        <p:attrNameLst>
                                          <p:attrName>ppt_x</p:attrName>
                                          <p:attrName>ppt_y</p:attrName>
                                        </p:attrNameLst>
                                      </p:cBhvr>
                                      <p:rCtr x="2930" y="-394"/>
                                    </p:animMotion>
                                  </p:childTnLst>
                                </p:cTn>
                              </p:par>
                              <p:par>
                                <p:cTn id="86" presetID="42" presetClass="path" presetSubtype="0" accel="50000" decel="50000" fill="hold" grpId="0" nodeType="withEffect">
                                  <p:stCondLst>
                                    <p:cond delay="1750"/>
                                  </p:stCondLst>
                                  <p:childTnLst>
                                    <p:animMotion origin="layout" path="M 0.1289 -0.16875 L 0.16966 -0.21875 " pathEditMode="relative" rAng="0" ptsTypes="AA">
                                      <p:cBhvr>
                                        <p:cTn id="87" dur="500" fill="hold"/>
                                        <p:tgtEl>
                                          <p:spTgt spid="37"/>
                                        </p:tgtEl>
                                        <p:attrNameLst>
                                          <p:attrName>ppt_x</p:attrName>
                                          <p:attrName>ppt_y</p:attrName>
                                        </p:attrNameLst>
                                      </p:cBhvr>
                                      <p:rCtr x="2031" y="-2500"/>
                                    </p:animMotion>
                                  </p:childTnLst>
                                </p:cTn>
                              </p:par>
                              <p:par>
                                <p:cTn id="88" presetID="42" presetClass="path" presetSubtype="0" accel="50000" decel="50000" fill="hold" grpId="1" nodeType="withEffect">
                                  <p:stCondLst>
                                    <p:cond delay="2250"/>
                                  </p:stCondLst>
                                  <p:childTnLst>
                                    <p:animMotion origin="layout" path="M 0.22825 -0.04838 L 0.16966 0.03843 " pathEditMode="relative" rAng="0" ptsTypes="AA">
                                      <p:cBhvr>
                                        <p:cTn id="89" dur="500" fill="hold"/>
                                        <p:tgtEl>
                                          <p:spTgt spid="36"/>
                                        </p:tgtEl>
                                        <p:attrNameLst>
                                          <p:attrName>ppt_x</p:attrName>
                                          <p:attrName>ppt_y</p:attrName>
                                        </p:attrNameLst>
                                      </p:cBhvr>
                                      <p:rCtr x="-2930" y="4329"/>
                                    </p:animMotion>
                                  </p:childTnLst>
                                </p:cTn>
                              </p:par>
                              <p:par>
                                <p:cTn id="90" presetID="42" presetClass="path" presetSubtype="0" accel="50000" decel="50000" fill="hold" grpId="1" nodeType="withEffect">
                                  <p:stCondLst>
                                    <p:cond delay="2250"/>
                                  </p:stCondLst>
                                  <p:childTnLst>
                                    <p:animMotion origin="layout" path="M 0.16966 -0.21875 L 0.22213 -0.11667 " pathEditMode="relative" rAng="0" ptsTypes="AA">
                                      <p:cBhvr>
                                        <p:cTn id="91" dur="500" fill="hold"/>
                                        <p:tgtEl>
                                          <p:spTgt spid="37"/>
                                        </p:tgtEl>
                                        <p:attrNameLst>
                                          <p:attrName>ppt_x</p:attrName>
                                          <p:attrName>ppt_y</p:attrName>
                                        </p:attrNameLst>
                                      </p:cBhvr>
                                      <p:rCtr x="2617" y="5093"/>
                                    </p:animMotion>
                                  </p:childTnLst>
                                </p:cTn>
                              </p:par>
                              <p:par>
                                <p:cTn id="92" presetID="1" presetClass="exit" presetSubtype="0" fill="hold" grpId="2" nodeType="withEffect">
                                  <p:stCondLst>
                                    <p:cond delay="2750"/>
                                  </p:stCondLst>
                                  <p:childTnLst>
                                    <p:set>
                                      <p:cBhvr>
                                        <p:cTn id="93" dur="1" fill="hold">
                                          <p:stCondLst>
                                            <p:cond delay="0"/>
                                          </p:stCondLst>
                                        </p:cTn>
                                        <p:tgtEl>
                                          <p:spTgt spid="36"/>
                                        </p:tgtEl>
                                        <p:attrNameLst>
                                          <p:attrName>style.visibility</p:attrName>
                                        </p:attrNameLst>
                                      </p:cBhvr>
                                      <p:to>
                                        <p:strVal val="hidden"/>
                                      </p:to>
                                    </p:set>
                                  </p:childTnLst>
                                </p:cTn>
                              </p:par>
                              <p:par>
                                <p:cTn id="94" presetID="1" presetClass="exit" presetSubtype="0" fill="hold" grpId="2" nodeType="withEffect">
                                  <p:stCondLst>
                                    <p:cond delay="2750"/>
                                  </p:stCondLst>
                                  <p:childTnLst>
                                    <p:set>
                                      <p:cBhvr>
                                        <p:cTn id="95" dur="1" fill="hold">
                                          <p:stCondLst>
                                            <p:cond delay="0"/>
                                          </p:stCondLst>
                                        </p:cTn>
                                        <p:tgtEl>
                                          <p:spTgt spid="37"/>
                                        </p:tgtEl>
                                        <p:attrNameLst>
                                          <p:attrName>style.visibility</p:attrName>
                                        </p:attrNameLst>
                                      </p:cBhvr>
                                      <p:to>
                                        <p:strVal val="hidden"/>
                                      </p:to>
                                    </p:set>
                                  </p:childTnLst>
                                </p:cTn>
                              </p:par>
                              <p:par>
                                <p:cTn id="96" presetID="42" presetClass="path" presetSubtype="0" accel="50000" decel="50000" fill="hold" grpId="0" nodeType="withEffect">
                                  <p:stCondLst>
                                    <p:cond delay="1750"/>
                                  </p:stCondLst>
                                  <p:childTnLst>
                                    <p:animMotion origin="layout" path="M -0.02005 -0.07291 L -0.04258 -0.14514 " pathEditMode="relative" rAng="0" ptsTypes="AA">
                                      <p:cBhvr>
                                        <p:cTn id="97" dur="500" fill="hold"/>
                                        <p:tgtEl>
                                          <p:spTgt spid="38"/>
                                        </p:tgtEl>
                                        <p:attrNameLst>
                                          <p:attrName>ppt_x</p:attrName>
                                          <p:attrName>ppt_y</p:attrName>
                                        </p:attrNameLst>
                                      </p:cBhvr>
                                      <p:rCtr x="-1133" y="-3611"/>
                                    </p:animMotion>
                                  </p:childTnLst>
                                </p:cTn>
                              </p:par>
                              <p:par>
                                <p:cTn id="98" presetID="42" presetClass="path" presetSubtype="0" accel="50000" decel="50000" fill="hold" grpId="0" nodeType="withEffect">
                                  <p:stCondLst>
                                    <p:cond delay="1750"/>
                                  </p:stCondLst>
                                  <p:childTnLst>
                                    <p:animMotion origin="layout" path="M 0.03854 0.1625 L 0.01927 0.20394 " pathEditMode="relative" rAng="0" ptsTypes="AA">
                                      <p:cBhvr>
                                        <p:cTn id="99" dur="500" fill="hold"/>
                                        <p:tgtEl>
                                          <p:spTgt spid="39"/>
                                        </p:tgtEl>
                                        <p:attrNameLst>
                                          <p:attrName>ppt_x</p:attrName>
                                          <p:attrName>ppt_y</p:attrName>
                                        </p:attrNameLst>
                                      </p:cBhvr>
                                      <p:rCtr x="-964" y="2060"/>
                                    </p:animMotion>
                                  </p:childTnLst>
                                </p:cTn>
                              </p:par>
                              <p:par>
                                <p:cTn id="100" presetID="42" presetClass="path" presetSubtype="0" accel="50000" decel="50000" fill="hold" grpId="1" nodeType="withEffect">
                                  <p:stCondLst>
                                    <p:cond delay="2250"/>
                                  </p:stCondLst>
                                  <p:childTnLst>
                                    <p:animMotion origin="layout" path="M -0.04258 -0.14514 L 0.01185 -0.23518 " pathEditMode="relative" rAng="0" ptsTypes="AA">
                                      <p:cBhvr>
                                        <p:cTn id="101" dur="500" fill="hold"/>
                                        <p:tgtEl>
                                          <p:spTgt spid="38"/>
                                        </p:tgtEl>
                                        <p:attrNameLst>
                                          <p:attrName>ppt_x</p:attrName>
                                          <p:attrName>ppt_y</p:attrName>
                                        </p:attrNameLst>
                                      </p:cBhvr>
                                      <p:rCtr x="2721" y="-4514"/>
                                    </p:animMotion>
                                  </p:childTnLst>
                                </p:cTn>
                              </p:par>
                              <p:par>
                                <p:cTn id="102" presetID="42" presetClass="path" presetSubtype="0" accel="50000" decel="50000" fill="hold" grpId="1" nodeType="withEffect">
                                  <p:stCondLst>
                                    <p:cond delay="2250"/>
                                  </p:stCondLst>
                                  <p:childTnLst>
                                    <p:animMotion origin="layout" path="M 0.01927 0.20394 L -0.02904 0.10509 " pathEditMode="relative" rAng="0" ptsTypes="AA">
                                      <p:cBhvr>
                                        <p:cTn id="103" dur="500" fill="hold"/>
                                        <p:tgtEl>
                                          <p:spTgt spid="39"/>
                                        </p:tgtEl>
                                        <p:attrNameLst>
                                          <p:attrName>ppt_x</p:attrName>
                                          <p:attrName>ppt_y</p:attrName>
                                        </p:attrNameLst>
                                      </p:cBhvr>
                                      <p:rCtr x="-2422" y="-4954"/>
                                    </p:animMotion>
                                  </p:childTnLst>
                                </p:cTn>
                              </p:par>
                              <p:par>
                                <p:cTn id="104" presetID="1" presetClass="exit" presetSubtype="0" fill="hold" grpId="2" nodeType="withEffect">
                                  <p:stCondLst>
                                    <p:cond delay="2750"/>
                                  </p:stCondLst>
                                  <p:childTnLst>
                                    <p:set>
                                      <p:cBhvr>
                                        <p:cTn id="105" dur="1" fill="hold">
                                          <p:stCondLst>
                                            <p:cond delay="0"/>
                                          </p:stCondLst>
                                        </p:cTn>
                                        <p:tgtEl>
                                          <p:spTgt spid="38"/>
                                        </p:tgtEl>
                                        <p:attrNameLst>
                                          <p:attrName>style.visibility</p:attrName>
                                        </p:attrNameLst>
                                      </p:cBhvr>
                                      <p:to>
                                        <p:strVal val="hidden"/>
                                      </p:to>
                                    </p:set>
                                  </p:childTnLst>
                                </p:cTn>
                              </p:par>
                              <p:par>
                                <p:cTn id="106" presetID="1" presetClass="exit" presetSubtype="0" fill="hold" grpId="2" nodeType="withEffect">
                                  <p:stCondLst>
                                    <p:cond delay="2750"/>
                                  </p:stCondLst>
                                  <p:childTnLst>
                                    <p:set>
                                      <p:cBhvr>
                                        <p:cTn id="107" dur="1" fill="hold">
                                          <p:stCondLst>
                                            <p:cond delay="0"/>
                                          </p:stCondLst>
                                        </p:cTn>
                                        <p:tgtEl>
                                          <p:spTgt spid="39"/>
                                        </p:tgtEl>
                                        <p:attrNameLst>
                                          <p:attrName>style.visibility</p:attrName>
                                        </p:attrNameLst>
                                      </p:cBhvr>
                                      <p:to>
                                        <p:strVal val="hidden"/>
                                      </p:to>
                                    </p:set>
                                  </p:childTnLst>
                                </p:cTn>
                              </p:par>
                              <p:par>
                                <p:cTn id="108" presetID="53" presetClass="entr" presetSubtype="16" fill="hold" nodeType="withEffect">
                                  <p:stCondLst>
                                    <p:cond delay="225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Effect transition="in" filter="fade">
                                      <p:cBhvr>
                                        <p:cTn id="112" dur="500"/>
                                        <p:tgtEl>
                                          <p:spTgt spid="21"/>
                                        </p:tgtEl>
                                      </p:cBhvr>
                                    </p:animEffect>
                                  </p:childTnLst>
                                </p:cTn>
                              </p:par>
                              <p:par>
                                <p:cTn id="113" presetID="53" presetClass="entr" presetSubtype="16" fill="hold" nodeType="withEffect">
                                  <p:stCondLst>
                                    <p:cond delay="2250"/>
                                  </p:stCondLst>
                                  <p:childTnLst>
                                    <p:set>
                                      <p:cBhvr>
                                        <p:cTn id="114" dur="1" fill="hold">
                                          <p:stCondLst>
                                            <p:cond delay="0"/>
                                          </p:stCondLst>
                                        </p:cTn>
                                        <p:tgtEl>
                                          <p:spTgt spid="14"/>
                                        </p:tgtEl>
                                        <p:attrNameLst>
                                          <p:attrName>style.visibility</p:attrName>
                                        </p:attrNameLst>
                                      </p:cBhvr>
                                      <p:to>
                                        <p:strVal val="visible"/>
                                      </p:to>
                                    </p:set>
                                    <p:anim calcmode="lin" valueType="num">
                                      <p:cBhvr>
                                        <p:cTn id="115" dur="500" fill="hold"/>
                                        <p:tgtEl>
                                          <p:spTgt spid="14"/>
                                        </p:tgtEl>
                                        <p:attrNameLst>
                                          <p:attrName>ppt_w</p:attrName>
                                        </p:attrNameLst>
                                      </p:cBhvr>
                                      <p:tavLst>
                                        <p:tav tm="0">
                                          <p:val>
                                            <p:fltVal val="0"/>
                                          </p:val>
                                        </p:tav>
                                        <p:tav tm="100000">
                                          <p:val>
                                            <p:strVal val="#ppt_w"/>
                                          </p:val>
                                        </p:tav>
                                      </p:tavLst>
                                    </p:anim>
                                    <p:anim calcmode="lin" valueType="num">
                                      <p:cBhvr>
                                        <p:cTn id="116" dur="500" fill="hold"/>
                                        <p:tgtEl>
                                          <p:spTgt spid="14"/>
                                        </p:tgtEl>
                                        <p:attrNameLst>
                                          <p:attrName>ppt_h</p:attrName>
                                        </p:attrNameLst>
                                      </p:cBhvr>
                                      <p:tavLst>
                                        <p:tav tm="0">
                                          <p:val>
                                            <p:fltVal val="0"/>
                                          </p:val>
                                        </p:tav>
                                        <p:tav tm="100000">
                                          <p:val>
                                            <p:strVal val="#ppt_h"/>
                                          </p:val>
                                        </p:tav>
                                      </p:tavLst>
                                    </p:anim>
                                    <p:animEffect transition="in" filter="fade">
                                      <p:cBhvr>
                                        <p:cTn id="117" dur="500"/>
                                        <p:tgtEl>
                                          <p:spTgt spid="14"/>
                                        </p:tgtEl>
                                      </p:cBhvr>
                                    </p:animEffect>
                                  </p:childTnLst>
                                </p:cTn>
                              </p:par>
                              <p:par>
                                <p:cTn id="118" presetID="53" presetClass="entr" presetSubtype="16" fill="hold" nodeType="withEffect">
                                  <p:stCondLst>
                                    <p:cond delay="2250"/>
                                  </p:stCondLst>
                                  <p:childTnLst>
                                    <p:set>
                                      <p:cBhvr>
                                        <p:cTn id="119" dur="1" fill="hold">
                                          <p:stCondLst>
                                            <p:cond delay="0"/>
                                          </p:stCondLst>
                                        </p:cTn>
                                        <p:tgtEl>
                                          <p:spTgt spid="4"/>
                                        </p:tgtEl>
                                        <p:attrNameLst>
                                          <p:attrName>style.visibility</p:attrName>
                                        </p:attrNameLst>
                                      </p:cBhvr>
                                      <p:to>
                                        <p:strVal val="visible"/>
                                      </p:to>
                                    </p:set>
                                    <p:anim calcmode="lin" valueType="num">
                                      <p:cBhvr>
                                        <p:cTn id="120" dur="500" fill="hold"/>
                                        <p:tgtEl>
                                          <p:spTgt spid="4"/>
                                        </p:tgtEl>
                                        <p:attrNameLst>
                                          <p:attrName>ppt_w</p:attrName>
                                        </p:attrNameLst>
                                      </p:cBhvr>
                                      <p:tavLst>
                                        <p:tav tm="0">
                                          <p:val>
                                            <p:fltVal val="0"/>
                                          </p:val>
                                        </p:tav>
                                        <p:tav tm="100000">
                                          <p:val>
                                            <p:strVal val="#ppt_w"/>
                                          </p:val>
                                        </p:tav>
                                      </p:tavLst>
                                    </p:anim>
                                    <p:anim calcmode="lin" valueType="num">
                                      <p:cBhvr>
                                        <p:cTn id="121" dur="500" fill="hold"/>
                                        <p:tgtEl>
                                          <p:spTgt spid="4"/>
                                        </p:tgtEl>
                                        <p:attrNameLst>
                                          <p:attrName>ppt_h</p:attrName>
                                        </p:attrNameLst>
                                      </p:cBhvr>
                                      <p:tavLst>
                                        <p:tav tm="0">
                                          <p:val>
                                            <p:fltVal val="0"/>
                                          </p:val>
                                        </p:tav>
                                        <p:tav tm="100000">
                                          <p:val>
                                            <p:strVal val="#ppt_h"/>
                                          </p:val>
                                        </p:tav>
                                      </p:tavLst>
                                    </p:anim>
                                    <p:animEffect transition="in" filter="fade">
                                      <p:cBhvr>
                                        <p:cTn id="122" dur="500"/>
                                        <p:tgtEl>
                                          <p:spTgt spid="4"/>
                                        </p:tgtEl>
                                      </p:cBhvr>
                                    </p:animEffect>
                                  </p:childTnLst>
                                </p:cTn>
                              </p:par>
                              <p:par>
                                <p:cTn id="123" presetID="10" presetClass="entr" presetSubtype="0" fill="hold" nodeType="withEffect">
                                  <p:stCondLst>
                                    <p:cond delay="2750"/>
                                  </p:stCondLst>
                                  <p:childTnLst>
                                    <p:set>
                                      <p:cBhvr>
                                        <p:cTn id="124" dur="1" fill="hold">
                                          <p:stCondLst>
                                            <p:cond delay="0"/>
                                          </p:stCondLst>
                                        </p:cTn>
                                        <p:tgtEl>
                                          <p:spTgt spid="18"/>
                                        </p:tgtEl>
                                        <p:attrNameLst>
                                          <p:attrName>style.visibility</p:attrName>
                                        </p:attrNameLst>
                                      </p:cBhvr>
                                      <p:to>
                                        <p:strVal val="visible"/>
                                      </p:to>
                                    </p:set>
                                    <p:animEffect transition="in" filter="fade">
                                      <p:cBhvr>
                                        <p:cTn id="125" dur="500"/>
                                        <p:tgtEl>
                                          <p:spTgt spid="18"/>
                                        </p:tgtEl>
                                      </p:cBhvr>
                                    </p:animEffect>
                                  </p:childTnLst>
                                </p:cTn>
                              </p:par>
                              <p:par>
                                <p:cTn id="126" presetID="42" presetClass="path" presetSubtype="0" decel="30000" fill="hold" nodeType="withEffect">
                                  <p:stCondLst>
                                    <p:cond delay="2750"/>
                                  </p:stCondLst>
                                  <p:childTnLst>
                                    <p:animMotion origin="layout" path="M -2.91667E-6 -0.03982 L -2.91667E-6 0.14815 " pathEditMode="relative" rAng="0" ptsTypes="AA">
                                      <p:cBhvr>
                                        <p:cTn id="127" dur="750" spd="-100000" fill="hold"/>
                                        <p:tgtEl>
                                          <p:spTgt spid="18"/>
                                        </p:tgtEl>
                                        <p:attrNameLst>
                                          <p:attrName>ppt_x</p:attrName>
                                          <p:attrName>ppt_y</p:attrName>
                                        </p:attrNameLst>
                                      </p:cBhvr>
                                      <p:rCtr x="0" y="9398"/>
                                    </p:animMotion>
                                  </p:childTnLst>
                                </p:cTn>
                              </p:par>
                              <p:par>
                                <p:cTn id="128" presetID="42" presetClass="path" presetSubtype="0" accel="30000" decel="30000" fill="hold" nodeType="withEffect">
                                  <p:stCondLst>
                                    <p:cond delay="3500"/>
                                  </p:stCondLst>
                                  <p:childTnLst>
                                    <p:animMotion origin="layout" path="M -2.91667E-6 -0.03982 L -2.91667E-6 2.22222E-6 " pathEditMode="relative" rAng="0" ptsTypes="AA">
                                      <p:cBhvr>
                                        <p:cTn id="129" dur="750" fill="hold"/>
                                        <p:tgtEl>
                                          <p:spTgt spid="18"/>
                                        </p:tgtEl>
                                        <p:attrNameLst>
                                          <p:attrName>ppt_x</p:attrName>
                                          <p:attrName>ppt_y</p:attrName>
                                        </p:attrNameLst>
                                      </p:cBhvr>
                                      <p:rCtr x="0" y="1991"/>
                                    </p:animMotion>
                                  </p:childTnLst>
                                </p:cTn>
                              </p:par>
                              <p:par>
                                <p:cTn id="130" presetID="10" presetClass="entr" presetSubtype="0" fill="hold" nodeType="withEffect">
                                  <p:stCondLst>
                                    <p:cond delay="275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par>
                                <p:cTn id="133" presetID="42" presetClass="path" presetSubtype="0" decel="30000" fill="hold" nodeType="withEffect">
                                  <p:stCondLst>
                                    <p:cond delay="2750"/>
                                  </p:stCondLst>
                                  <p:childTnLst>
                                    <p:animMotion origin="layout" path="M -2.91667E-6 -0.03982 L -2.91667E-6 0.14814 " pathEditMode="relative" rAng="0" ptsTypes="AA">
                                      <p:cBhvr>
                                        <p:cTn id="134" dur="750" spd="-100000" fill="hold"/>
                                        <p:tgtEl>
                                          <p:spTgt spid="25"/>
                                        </p:tgtEl>
                                        <p:attrNameLst>
                                          <p:attrName>ppt_x</p:attrName>
                                          <p:attrName>ppt_y</p:attrName>
                                        </p:attrNameLst>
                                      </p:cBhvr>
                                      <p:rCtr x="0" y="9398"/>
                                    </p:animMotion>
                                  </p:childTnLst>
                                </p:cTn>
                              </p:par>
                              <p:par>
                                <p:cTn id="135" presetID="42" presetClass="path" presetSubtype="0" accel="30000" decel="30000" fill="hold" nodeType="withEffect">
                                  <p:stCondLst>
                                    <p:cond delay="3500"/>
                                  </p:stCondLst>
                                  <p:childTnLst>
                                    <p:animMotion origin="layout" path="M -2.91667E-6 -0.03982 L -2.91667E-6 4.81481E-6 " pathEditMode="relative" rAng="0" ptsTypes="AA">
                                      <p:cBhvr>
                                        <p:cTn id="136" dur="750" fill="hold"/>
                                        <p:tgtEl>
                                          <p:spTgt spid="25"/>
                                        </p:tgtEl>
                                        <p:attrNameLst>
                                          <p:attrName>ppt_x</p:attrName>
                                          <p:attrName>ppt_y</p:attrName>
                                        </p:attrNameLst>
                                      </p:cBhvr>
                                      <p:rCtr x="0" y="1991"/>
                                    </p:animMotion>
                                  </p:childTnLst>
                                </p:cTn>
                              </p:par>
                              <p:par>
                                <p:cTn id="137" presetID="10" presetClass="entr" presetSubtype="0" fill="hold" nodeType="withEffect">
                                  <p:stCondLst>
                                    <p:cond delay="2750"/>
                                  </p:stCondLst>
                                  <p:childTnLst>
                                    <p:set>
                                      <p:cBhvr>
                                        <p:cTn id="138" dur="1" fill="hold">
                                          <p:stCondLst>
                                            <p:cond delay="0"/>
                                          </p:stCondLst>
                                        </p:cTn>
                                        <p:tgtEl>
                                          <p:spTgt spid="11"/>
                                        </p:tgtEl>
                                        <p:attrNameLst>
                                          <p:attrName>style.visibility</p:attrName>
                                        </p:attrNameLst>
                                      </p:cBhvr>
                                      <p:to>
                                        <p:strVal val="visible"/>
                                      </p:to>
                                    </p:set>
                                    <p:animEffect transition="in" filter="fade">
                                      <p:cBhvr>
                                        <p:cTn id="139" dur="500"/>
                                        <p:tgtEl>
                                          <p:spTgt spid="11"/>
                                        </p:tgtEl>
                                      </p:cBhvr>
                                    </p:animEffect>
                                  </p:childTnLst>
                                </p:cTn>
                              </p:par>
                              <p:par>
                                <p:cTn id="140" presetID="42" presetClass="path" presetSubtype="0" decel="30000" fill="hold" nodeType="withEffect">
                                  <p:stCondLst>
                                    <p:cond delay="2750"/>
                                  </p:stCondLst>
                                  <p:childTnLst>
                                    <p:animMotion origin="layout" path="M -3.125E-6 -0.03982 L -3.125E-6 0.14814 " pathEditMode="relative" rAng="0" ptsTypes="AA">
                                      <p:cBhvr>
                                        <p:cTn id="141" dur="750" spd="-100000" fill="hold"/>
                                        <p:tgtEl>
                                          <p:spTgt spid="11"/>
                                        </p:tgtEl>
                                        <p:attrNameLst>
                                          <p:attrName>ppt_x</p:attrName>
                                          <p:attrName>ppt_y</p:attrName>
                                        </p:attrNameLst>
                                      </p:cBhvr>
                                      <p:rCtr x="0" y="9398"/>
                                    </p:animMotion>
                                  </p:childTnLst>
                                </p:cTn>
                              </p:par>
                              <p:par>
                                <p:cTn id="142" presetID="42" presetClass="path" presetSubtype="0" accel="30000" decel="30000" fill="hold" nodeType="withEffect">
                                  <p:stCondLst>
                                    <p:cond delay="3500"/>
                                  </p:stCondLst>
                                  <p:childTnLst>
                                    <p:animMotion origin="layout" path="M -3.125E-6 -0.03982 L -3.125E-6 3.7037E-6 " pathEditMode="relative" rAng="0" ptsTypes="AA">
                                      <p:cBhvr>
                                        <p:cTn id="143" dur="750" fill="hold"/>
                                        <p:tgtEl>
                                          <p:spTgt spid="11"/>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8" grpId="0" animBg="1"/>
      <p:bldP spid="28" grpId="1" animBg="1"/>
      <p:bldP spid="28" grpId="2" animBg="1"/>
      <p:bldP spid="28" grpId="3" animBg="1"/>
      <p:bldP spid="29" grpId="0" animBg="1"/>
      <p:bldP spid="29" grpId="1" animBg="1"/>
      <p:bldP spid="29" grpId="2" animBg="1"/>
      <p:bldP spid="29" grpId="3" animBg="1"/>
      <p:bldP spid="30" grpId="0" animBg="1"/>
      <p:bldP spid="30" grpId="1" animBg="1"/>
      <p:bldP spid="30" grpId="2" animBg="1"/>
      <p:bldP spid="30" grpId="3" animBg="1"/>
      <p:bldP spid="31" grpId="0" animBg="1"/>
      <p:bldP spid="31" grpId="1" animBg="1"/>
      <p:bldP spid="31" grpId="2" animBg="1"/>
      <p:bldP spid="31" grpId="3" animBg="1"/>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5" grpId="0" animBg="1"/>
      <p:bldP spid="35" grpId="1" animBg="1"/>
      <p:bldP spid="35" grpId="2" animBg="1"/>
      <p:bldP spid="35" grpId="3" animBg="1"/>
      <p:bldP spid="36" grpId="0" animBg="1"/>
      <p:bldP spid="36" grpId="1" animBg="1"/>
      <p:bldP spid="36" grpId="2" animBg="1"/>
      <p:bldP spid="36" grpId="3" animBg="1"/>
      <p:bldP spid="37" grpId="0" animBg="1"/>
      <p:bldP spid="37" grpId="1" animBg="1"/>
      <p:bldP spid="37" grpId="2" animBg="1"/>
      <p:bldP spid="37" grpId="3" animBg="1"/>
      <p:bldP spid="38" grpId="0" animBg="1"/>
      <p:bldP spid="38" grpId="1" animBg="1"/>
      <p:bldP spid="38" grpId="2" animBg="1"/>
      <p:bldP spid="38" grpId="3" animBg="1"/>
      <p:bldP spid="39" grpId="0" animBg="1"/>
      <p:bldP spid="39" grpId="1" animBg="1"/>
      <p:bldP spid="39" grpId="2" animBg="1"/>
      <p:bldP spid="39"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核心优势</a:t>
            </a:r>
          </a:p>
        </p:txBody>
      </p:sp>
      <p:grpSp>
        <p:nvGrpSpPr>
          <p:cNvPr id="3" name="组合 2"/>
          <p:cNvGrpSpPr/>
          <p:nvPr/>
        </p:nvGrpSpPr>
        <p:grpSpPr>
          <a:xfrm>
            <a:off x="8593250" y="3524044"/>
            <a:ext cx="2904191" cy="934746"/>
            <a:chOff x="7626649" y="3862443"/>
            <a:chExt cx="2904191" cy="934746"/>
          </a:xfrm>
        </p:grpSpPr>
        <p:sp>
          <p:nvSpPr>
            <p:cNvPr id="4" name="文本框 3"/>
            <p:cNvSpPr txBox="1"/>
            <p:nvPr/>
          </p:nvSpPr>
          <p:spPr>
            <a:xfrm>
              <a:off x="7626649" y="4186573"/>
              <a:ext cx="2904191" cy="610616"/>
            </a:xfrm>
            <a:prstGeom prst="rect">
              <a:avLst/>
            </a:prstGeom>
            <a:noFill/>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5" name="矩形 4"/>
            <p:cNvSpPr/>
            <p:nvPr/>
          </p:nvSpPr>
          <p:spPr>
            <a:xfrm>
              <a:off x="7626649" y="3862443"/>
              <a:ext cx="226215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丰富的产品运营经验</a:t>
              </a:r>
            </a:p>
          </p:txBody>
        </p:sp>
      </p:grpSp>
      <p:grpSp>
        <p:nvGrpSpPr>
          <p:cNvPr id="6" name="组合 5"/>
          <p:cNvGrpSpPr/>
          <p:nvPr/>
        </p:nvGrpSpPr>
        <p:grpSpPr>
          <a:xfrm>
            <a:off x="7129250" y="1771712"/>
            <a:ext cx="3072238" cy="964644"/>
            <a:chOff x="6271419" y="5212909"/>
            <a:chExt cx="3072238" cy="964644"/>
          </a:xfrm>
        </p:grpSpPr>
        <p:sp>
          <p:nvSpPr>
            <p:cNvPr id="7" name="文本框 6"/>
            <p:cNvSpPr txBox="1"/>
            <p:nvPr/>
          </p:nvSpPr>
          <p:spPr>
            <a:xfrm>
              <a:off x="6271419" y="5566937"/>
              <a:ext cx="3072238" cy="610616"/>
            </a:xfrm>
            <a:prstGeom prst="rect">
              <a:avLst/>
            </a:prstGeom>
            <a:noFill/>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8" name="矩形 7"/>
            <p:cNvSpPr/>
            <p:nvPr/>
          </p:nvSpPr>
          <p:spPr>
            <a:xfrm>
              <a:off x="6271419" y="5212909"/>
              <a:ext cx="2031325"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对行业的深刻理解</a:t>
              </a:r>
            </a:p>
          </p:txBody>
        </p:sp>
      </p:grpSp>
      <p:grpSp>
        <p:nvGrpSpPr>
          <p:cNvPr id="9" name="组合 8"/>
          <p:cNvGrpSpPr/>
          <p:nvPr/>
        </p:nvGrpSpPr>
        <p:grpSpPr>
          <a:xfrm>
            <a:off x="1981698" y="1752350"/>
            <a:ext cx="2465933" cy="974522"/>
            <a:chOff x="2335982" y="1777795"/>
            <a:chExt cx="2465933" cy="974522"/>
          </a:xfrm>
        </p:grpSpPr>
        <p:sp>
          <p:nvSpPr>
            <p:cNvPr id="10" name="文本框 9"/>
            <p:cNvSpPr txBox="1"/>
            <p:nvPr/>
          </p:nvSpPr>
          <p:spPr>
            <a:xfrm>
              <a:off x="2335982" y="2141701"/>
              <a:ext cx="2465933" cy="610616"/>
            </a:xfrm>
            <a:prstGeom prst="rect">
              <a:avLst/>
            </a:prstGeom>
            <a:noFill/>
          </p:spPr>
          <p:txBody>
            <a:bodyPr wrap="square" rtlCol="0">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1" name="矩形 10"/>
            <p:cNvSpPr/>
            <p:nvPr/>
          </p:nvSpPr>
          <p:spPr>
            <a:xfrm>
              <a:off x="3001421" y="1777795"/>
              <a:ext cx="1800494"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精准的营销能力</a:t>
              </a:r>
            </a:p>
          </p:txBody>
        </p:sp>
      </p:grpSp>
      <p:grpSp>
        <p:nvGrpSpPr>
          <p:cNvPr id="12" name="组合 11"/>
          <p:cNvGrpSpPr/>
          <p:nvPr/>
        </p:nvGrpSpPr>
        <p:grpSpPr>
          <a:xfrm>
            <a:off x="842094" y="3776179"/>
            <a:ext cx="2614532" cy="987919"/>
            <a:chOff x="4449257" y="5651623"/>
            <a:chExt cx="2614532" cy="987919"/>
          </a:xfrm>
        </p:grpSpPr>
        <p:sp>
          <p:nvSpPr>
            <p:cNvPr id="13" name="文本框 12"/>
            <p:cNvSpPr txBox="1"/>
            <p:nvPr/>
          </p:nvSpPr>
          <p:spPr>
            <a:xfrm>
              <a:off x="4449257" y="6028926"/>
              <a:ext cx="2614532" cy="610616"/>
            </a:xfrm>
            <a:prstGeom prst="rect">
              <a:avLst/>
            </a:prstGeom>
            <a:noFill/>
          </p:spPr>
          <p:txBody>
            <a:bodyPr wrap="square" rtlCol="0">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4" name="矩形 13"/>
            <p:cNvSpPr/>
            <p:nvPr/>
          </p:nvSpPr>
          <p:spPr>
            <a:xfrm>
              <a:off x="5494129" y="5651623"/>
              <a:ext cx="1569660"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强大的执行力</a:t>
              </a:r>
            </a:p>
          </p:txBody>
        </p:sp>
      </p:grpSp>
      <p:grpSp>
        <p:nvGrpSpPr>
          <p:cNvPr id="15" name="组合 14"/>
          <p:cNvGrpSpPr/>
          <p:nvPr/>
        </p:nvGrpSpPr>
        <p:grpSpPr>
          <a:xfrm>
            <a:off x="6529388" y="2859320"/>
            <a:ext cx="1938337" cy="1908175"/>
            <a:chOff x="6529388" y="3149600"/>
            <a:chExt cx="1938337" cy="1908175"/>
          </a:xfrm>
        </p:grpSpPr>
        <p:sp>
          <p:nvSpPr>
            <p:cNvPr id="16" name="Freeform 17"/>
            <p:cNvSpPr>
              <a:spLocks noChangeAspect="1"/>
            </p:cNvSpPr>
            <p:nvPr/>
          </p:nvSpPr>
          <p:spPr bwMode="auto">
            <a:xfrm>
              <a:off x="6529388" y="3149600"/>
              <a:ext cx="1938337" cy="1908175"/>
            </a:xfrm>
            <a:custGeom>
              <a:avLst/>
              <a:gdLst>
                <a:gd name="T0" fmla="*/ 1938337 w 145"/>
                <a:gd name="T1" fmla="*/ 987447 h 143"/>
                <a:gd name="T2" fmla="*/ 1777923 w 145"/>
                <a:gd name="T3" fmla="*/ 1174262 h 143"/>
                <a:gd name="T4" fmla="*/ 106943 w 145"/>
                <a:gd name="T5" fmla="*/ 1908175 h 143"/>
                <a:gd name="T6" fmla="*/ 26736 w 145"/>
                <a:gd name="T7" fmla="*/ 1881487 h 143"/>
                <a:gd name="T8" fmla="*/ 0 w 145"/>
                <a:gd name="T9" fmla="*/ 1801424 h 143"/>
                <a:gd name="T10" fmla="*/ 80207 w 145"/>
                <a:gd name="T11" fmla="*/ 1441139 h 143"/>
                <a:gd name="T12" fmla="*/ 668392 w 145"/>
                <a:gd name="T13" fmla="*/ 974103 h 143"/>
                <a:gd name="T14" fmla="*/ 280725 w 145"/>
                <a:gd name="T15" fmla="*/ 587131 h 143"/>
                <a:gd name="T16" fmla="*/ 387667 w 145"/>
                <a:gd name="T17" fmla="*/ 106751 h 143"/>
                <a:gd name="T18" fmla="*/ 481242 w 145"/>
                <a:gd name="T19" fmla="*/ 13344 h 143"/>
                <a:gd name="T20" fmla="*/ 588185 w 145"/>
                <a:gd name="T21" fmla="*/ 40032 h 143"/>
                <a:gd name="T22" fmla="*/ 1844762 w 145"/>
                <a:gd name="T23" fmla="*/ 813977 h 143"/>
                <a:gd name="T24" fmla="*/ 1938337 w 145"/>
                <a:gd name="T25" fmla="*/ 987447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bg1">
                <a:alpha val="70000"/>
              </a:schemeClr>
            </a:solidFill>
            <a:ln>
              <a:noFill/>
            </a:ln>
          </p:spPr>
          <p:txBody>
            <a:bodyPr anchor="ctr"/>
            <a:lstStyle/>
            <a:p>
              <a:endParaRPr lang="zh-CN" altLang="en-US"/>
            </a:p>
          </p:txBody>
        </p:sp>
        <p:grpSp>
          <p:nvGrpSpPr>
            <p:cNvPr id="17" name="组合 16"/>
            <p:cNvGrpSpPr/>
            <p:nvPr/>
          </p:nvGrpSpPr>
          <p:grpSpPr>
            <a:xfrm>
              <a:off x="7449154" y="3904401"/>
              <a:ext cx="397302" cy="398573"/>
              <a:chOff x="9210675" y="1249363"/>
              <a:chExt cx="495301" cy="496887"/>
            </a:xfrm>
            <a:solidFill>
              <a:schemeClr val="bg1"/>
            </a:solidFill>
          </p:grpSpPr>
          <p:sp>
            <p:nvSpPr>
              <p:cNvPr id="18" name="Oval 131"/>
              <p:cNvSpPr>
                <a:spLocks noChangeArrowheads="1"/>
              </p:cNvSpPr>
              <p:nvPr/>
            </p:nvSpPr>
            <p:spPr bwMode="auto">
              <a:xfrm>
                <a:off x="9420225" y="1460500"/>
                <a:ext cx="74613" cy="746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2"/>
              <p:cNvSpPr>
                <a:spLocks/>
              </p:cNvSpPr>
              <p:nvPr/>
            </p:nvSpPr>
            <p:spPr bwMode="auto">
              <a:xfrm>
                <a:off x="9477375" y="1516063"/>
                <a:ext cx="96838" cy="98425"/>
              </a:xfrm>
              <a:custGeom>
                <a:avLst/>
                <a:gdLst>
                  <a:gd name="T0" fmla="*/ 14 w 26"/>
                  <a:gd name="T1" fmla="*/ 0 h 26"/>
                  <a:gd name="T2" fmla="*/ 13 w 26"/>
                  <a:gd name="T3" fmla="*/ 3 h 26"/>
                  <a:gd name="T4" fmla="*/ 9 w 26"/>
                  <a:gd name="T5" fmla="*/ 9 h 26"/>
                  <a:gd name="T6" fmla="*/ 2 w 26"/>
                  <a:gd name="T7" fmla="*/ 13 h 26"/>
                  <a:gd name="T8" fmla="*/ 0 w 26"/>
                  <a:gd name="T9" fmla="*/ 14 h 26"/>
                  <a:gd name="T10" fmla="*/ 0 w 26"/>
                  <a:gd name="T11" fmla="*/ 14 h 26"/>
                  <a:gd name="T12" fmla="*/ 12 w 26"/>
                  <a:gd name="T13" fmla="*/ 26 h 26"/>
                  <a:gd name="T14" fmla="*/ 13 w 26"/>
                  <a:gd name="T15" fmla="*/ 13 h 26"/>
                  <a:gd name="T16" fmla="*/ 26 w 26"/>
                  <a:gd name="T17" fmla="*/ 12 h 26"/>
                  <a:gd name="T18" fmla="*/ 14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4" y="0"/>
                    </a:moveTo>
                    <a:cubicBezTo>
                      <a:pt x="13" y="1"/>
                      <a:pt x="13" y="2"/>
                      <a:pt x="13" y="3"/>
                    </a:cubicBezTo>
                    <a:cubicBezTo>
                      <a:pt x="12" y="5"/>
                      <a:pt x="10" y="7"/>
                      <a:pt x="9" y="9"/>
                    </a:cubicBezTo>
                    <a:cubicBezTo>
                      <a:pt x="7" y="11"/>
                      <a:pt x="5" y="12"/>
                      <a:pt x="2" y="13"/>
                    </a:cubicBezTo>
                    <a:cubicBezTo>
                      <a:pt x="2" y="13"/>
                      <a:pt x="1" y="14"/>
                      <a:pt x="0" y="14"/>
                    </a:cubicBezTo>
                    <a:cubicBezTo>
                      <a:pt x="0" y="14"/>
                      <a:pt x="0" y="14"/>
                      <a:pt x="0" y="14"/>
                    </a:cubicBezTo>
                    <a:cubicBezTo>
                      <a:pt x="12" y="26"/>
                      <a:pt x="12" y="26"/>
                      <a:pt x="12" y="26"/>
                    </a:cubicBezTo>
                    <a:cubicBezTo>
                      <a:pt x="13" y="13"/>
                      <a:pt x="13" y="13"/>
                      <a:pt x="13" y="13"/>
                    </a:cubicBezTo>
                    <a:cubicBezTo>
                      <a:pt x="26" y="12"/>
                      <a:pt x="26" y="12"/>
                      <a:pt x="26" y="12"/>
                    </a:cubicBezTo>
                    <a:cubicBezTo>
                      <a:pt x="14" y="0"/>
                      <a:pt x="14" y="0"/>
                      <a:pt x="1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3"/>
              <p:cNvSpPr>
                <a:spLocks/>
              </p:cNvSpPr>
              <p:nvPr/>
            </p:nvSpPr>
            <p:spPr bwMode="auto">
              <a:xfrm>
                <a:off x="9210675" y="1504950"/>
                <a:ext cx="239713" cy="241300"/>
              </a:xfrm>
              <a:custGeom>
                <a:avLst/>
                <a:gdLst>
                  <a:gd name="T0" fmla="*/ 52 w 64"/>
                  <a:gd name="T1" fmla="*/ 12 h 64"/>
                  <a:gd name="T2" fmla="*/ 48 w 64"/>
                  <a:gd name="T3" fmla="*/ 6 h 64"/>
                  <a:gd name="T4" fmla="*/ 46 w 64"/>
                  <a:gd name="T5" fmla="*/ 0 h 64"/>
                  <a:gd name="T6" fmla="*/ 4 w 64"/>
                  <a:gd name="T7" fmla="*/ 30 h 64"/>
                  <a:gd name="T8" fmla="*/ 11 w 64"/>
                  <a:gd name="T9" fmla="*/ 53 h 64"/>
                  <a:gd name="T10" fmla="*/ 34 w 64"/>
                  <a:gd name="T11" fmla="*/ 60 h 64"/>
                  <a:gd name="T12" fmla="*/ 64 w 64"/>
                  <a:gd name="T13" fmla="*/ 18 h 64"/>
                  <a:gd name="T14" fmla="*/ 58 w 64"/>
                  <a:gd name="T15" fmla="*/ 16 h 64"/>
                  <a:gd name="T16" fmla="*/ 52 w 64"/>
                  <a:gd name="T1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52" y="12"/>
                    </a:moveTo>
                    <a:cubicBezTo>
                      <a:pt x="50" y="10"/>
                      <a:pt x="49" y="8"/>
                      <a:pt x="48" y="6"/>
                    </a:cubicBezTo>
                    <a:cubicBezTo>
                      <a:pt x="47" y="4"/>
                      <a:pt x="46" y="2"/>
                      <a:pt x="46" y="0"/>
                    </a:cubicBezTo>
                    <a:cubicBezTo>
                      <a:pt x="30" y="12"/>
                      <a:pt x="4" y="30"/>
                      <a:pt x="4" y="30"/>
                    </a:cubicBezTo>
                    <a:cubicBezTo>
                      <a:pt x="0" y="34"/>
                      <a:pt x="3" y="44"/>
                      <a:pt x="11" y="53"/>
                    </a:cubicBezTo>
                    <a:cubicBezTo>
                      <a:pt x="20" y="61"/>
                      <a:pt x="30" y="64"/>
                      <a:pt x="34" y="60"/>
                    </a:cubicBezTo>
                    <a:cubicBezTo>
                      <a:pt x="34" y="60"/>
                      <a:pt x="53" y="34"/>
                      <a:pt x="64" y="18"/>
                    </a:cubicBezTo>
                    <a:cubicBezTo>
                      <a:pt x="62" y="17"/>
                      <a:pt x="60" y="17"/>
                      <a:pt x="58" y="16"/>
                    </a:cubicBezTo>
                    <a:cubicBezTo>
                      <a:pt x="56" y="15"/>
                      <a:pt x="54" y="14"/>
                      <a:pt x="52"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4"/>
              <p:cNvSpPr>
                <a:spLocks/>
              </p:cNvSpPr>
              <p:nvPr/>
            </p:nvSpPr>
            <p:spPr bwMode="auto">
              <a:xfrm>
                <a:off x="9466263" y="1249363"/>
                <a:ext cx="239713" cy="241300"/>
              </a:xfrm>
              <a:custGeom>
                <a:avLst/>
                <a:gdLst>
                  <a:gd name="T0" fmla="*/ 53 w 64"/>
                  <a:gd name="T1" fmla="*/ 11 h 64"/>
                  <a:gd name="T2" fmla="*/ 30 w 64"/>
                  <a:gd name="T3" fmla="*/ 4 h 64"/>
                  <a:gd name="T4" fmla="*/ 0 w 64"/>
                  <a:gd name="T5" fmla="*/ 46 h 64"/>
                  <a:gd name="T6" fmla="*/ 5 w 64"/>
                  <a:gd name="T7" fmla="*/ 48 h 64"/>
                  <a:gd name="T8" fmla="*/ 12 w 64"/>
                  <a:gd name="T9" fmla="*/ 52 h 64"/>
                  <a:gd name="T10" fmla="*/ 16 w 64"/>
                  <a:gd name="T11" fmla="*/ 58 h 64"/>
                  <a:gd name="T12" fmla="*/ 17 w 64"/>
                  <a:gd name="T13" fmla="*/ 64 h 64"/>
                  <a:gd name="T14" fmla="*/ 60 w 64"/>
                  <a:gd name="T15" fmla="*/ 34 h 64"/>
                  <a:gd name="T16" fmla="*/ 53 w 64"/>
                  <a:gd name="T17"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53" y="11"/>
                    </a:moveTo>
                    <a:cubicBezTo>
                      <a:pt x="44" y="3"/>
                      <a:pt x="34" y="0"/>
                      <a:pt x="30" y="4"/>
                    </a:cubicBezTo>
                    <a:cubicBezTo>
                      <a:pt x="30" y="4"/>
                      <a:pt x="11" y="30"/>
                      <a:pt x="0" y="46"/>
                    </a:cubicBezTo>
                    <a:cubicBezTo>
                      <a:pt x="2" y="47"/>
                      <a:pt x="4" y="47"/>
                      <a:pt x="5" y="48"/>
                    </a:cubicBezTo>
                    <a:cubicBezTo>
                      <a:pt x="8" y="49"/>
                      <a:pt x="10" y="50"/>
                      <a:pt x="12" y="52"/>
                    </a:cubicBezTo>
                    <a:cubicBezTo>
                      <a:pt x="13" y="54"/>
                      <a:pt x="15" y="56"/>
                      <a:pt x="16" y="58"/>
                    </a:cubicBezTo>
                    <a:cubicBezTo>
                      <a:pt x="17" y="60"/>
                      <a:pt x="17" y="62"/>
                      <a:pt x="17" y="64"/>
                    </a:cubicBezTo>
                    <a:cubicBezTo>
                      <a:pt x="33" y="53"/>
                      <a:pt x="60" y="34"/>
                      <a:pt x="60" y="34"/>
                    </a:cubicBezTo>
                    <a:cubicBezTo>
                      <a:pt x="64" y="30"/>
                      <a:pt x="61" y="20"/>
                      <a:pt x="5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3889375" y="3345095"/>
            <a:ext cx="1028700" cy="1041400"/>
            <a:chOff x="3889375" y="3635375"/>
            <a:chExt cx="1028700" cy="1041400"/>
          </a:xfrm>
        </p:grpSpPr>
        <p:sp>
          <p:nvSpPr>
            <p:cNvPr id="23" name="Freeform 19"/>
            <p:cNvSpPr>
              <a:spLocks/>
            </p:cNvSpPr>
            <p:nvPr/>
          </p:nvSpPr>
          <p:spPr bwMode="auto">
            <a:xfrm>
              <a:off x="3889375" y="3635375"/>
              <a:ext cx="1028700" cy="1041400"/>
            </a:xfrm>
            <a:custGeom>
              <a:avLst/>
              <a:gdLst>
                <a:gd name="T0" fmla="*/ 152777 w 101"/>
                <a:gd name="T1" fmla="*/ 316504 h 102"/>
                <a:gd name="T2" fmla="*/ 213888 w 101"/>
                <a:gd name="T3" fmla="*/ 51049 h 102"/>
                <a:gd name="T4" fmla="*/ 264814 w 101"/>
                <a:gd name="T5" fmla="*/ 10210 h 102"/>
                <a:gd name="T6" fmla="*/ 325925 w 101"/>
                <a:gd name="T7" fmla="*/ 20420 h 102"/>
                <a:gd name="T8" fmla="*/ 967589 w 101"/>
                <a:gd name="T9" fmla="*/ 418602 h 102"/>
                <a:gd name="T10" fmla="*/ 1028700 w 101"/>
                <a:gd name="T11" fmla="*/ 520700 h 102"/>
                <a:gd name="T12" fmla="*/ 957404 w 101"/>
                <a:gd name="T13" fmla="*/ 643218 h 102"/>
                <a:gd name="T14" fmla="*/ 61111 w 101"/>
                <a:gd name="T15" fmla="*/ 1041400 h 102"/>
                <a:gd name="T16" fmla="*/ 20370 w 101"/>
                <a:gd name="T17" fmla="*/ 1031190 h 102"/>
                <a:gd name="T18" fmla="*/ 0 w 101"/>
                <a:gd name="T19" fmla="*/ 990351 h 102"/>
                <a:gd name="T20" fmla="*/ 50926 w 101"/>
                <a:gd name="T21" fmla="*/ 786155 h 102"/>
                <a:gd name="T22" fmla="*/ 152777 w 101"/>
                <a:gd name="T23" fmla="*/ 316504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1">
                <a:alpha val="40000"/>
              </a:schemeClr>
            </a:solidFill>
            <a:ln>
              <a:noFill/>
            </a:ln>
          </p:spPr>
          <p:txBody>
            <a:bodyPr anchor="ctr"/>
            <a:lstStyle/>
            <a:p>
              <a:endParaRPr lang="zh-CN" altLang="en-US"/>
            </a:p>
          </p:txBody>
        </p:sp>
        <p:grpSp>
          <p:nvGrpSpPr>
            <p:cNvPr id="24" name="组合 23"/>
            <p:cNvGrpSpPr/>
            <p:nvPr/>
          </p:nvGrpSpPr>
          <p:grpSpPr>
            <a:xfrm>
              <a:off x="4286997" y="4001405"/>
              <a:ext cx="198998" cy="232737"/>
              <a:chOff x="8331200" y="1257300"/>
              <a:chExt cx="330200" cy="386183"/>
            </a:xfrm>
            <a:solidFill>
              <a:schemeClr val="bg1"/>
            </a:solidFill>
          </p:grpSpPr>
          <p:sp>
            <p:nvSpPr>
              <p:cNvPr id="25" name="Oval 135"/>
              <p:cNvSpPr>
                <a:spLocks noChangeArrowheads="1"/>
              </p:cNvSpPr>
              <p:nvPr/>
            </p:nvSpPr>
            <p:spPr bwMode="auto">
              <a:xfrm>
                <a:off x="8440738" y="1365250"/>
                <a:ext cx="112713" cy="1127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6"/>
              <p:cNvSpPr>
                <a:spLocks noEditPoints="1"/>
              </p:cNvSpPr>
              <p:nvPr/>
            </p:nvSpPr>
            <p:spPr bwMode="auto">
              <a:xfrm>
                <a:off x="8331200" y="1257300"/>
                <a:ext cx="330200" cy="330200"/>
              </a:xfrm>
              <a:custGeom>
                <a:avLst/>
                <a:gdLst>
                  <a:gd name="T0" fmla="*/ 88 w 88"/>
                  <a:gd name="T1" fmla="*/ 44 h 88"/>
                  <a:gd name="T2" fmla="*/ 79 w 88"/>
                  <a:gd name="T3" fmla="*/ 35 h 88"/>
                  <a:gd name="T4" fmla="*/ 82 w 88"/>
                  <a:gd name="T5" fmla="*/ 22 h 88"/>
                  <a:gd name="T6" fmla="*/ 70 w 88"/>
                  <a:gd name="T7" fmla="*/ 19 h 88"/>
                  <a:gd name="T8" fmla="*/ 66 w 88"/>
                  <a:gd name="T9" fmla="*/ 6 h 88"/>
                  <a:gd name="T10" fmla="*/ 53 w 88"/>
                  <a:gd name="T11" fmla="*/ 9 h 88"/>
                  <a:gd name="T12" fmla="*/ 44 w 88"/>
                  <a:gd name="T13" fmla="*/ 0 h 88"/>
                  <a:gd name="T14" fmla="*/ 35 w 88"/>
                  <a:gd name="T15" fmla="*/ 9 h 88"/>
                  <a:gd name="T16" fmla="*/ 22 w 88"/>
                  <a:gd name="T17" fmla="*/ 6 h 88"/>
                  <a:gd name="T18" fmla="*/ 18 w 88"/>
                  <a:gd name="T19" fmla="*/ 19 h 88"/>
                  <a:gd name="T20" fmla="*/ 6 w 88"/>
                  <a:gd name="T21" fmla="*/ 22 h 88"/>
                  <a:gd name="T22" fmla="*/ 9 w 88"/>
                  <a:gd name="T23" fmla="*/ 35 h 88"/>
                  <a:gd name="T24" fmla="*/ 0 w 88"/>
                  <a:gd name="T25" fmla="*/ 44 h 88"/>
                  <a:gd name="T26" fmla="*/ 9 w 88"/>
                  <a:gd name="T27" fmla="*/ 54 h 88"/>
                  <a:gd name="T28" fmla="*/ 6 w 88"/>
                  <a:gd name="T29" fmla="*/ 66 h 88"/>
                  <a:gd name="T30" fmla="*/ 18 w 88"/>
                  <a:gd name="T31" fmla="*/ 70 h 88"/>
                  <a:gd name="T32" fmla="*/ 22 w 88"/>
                  <a:gd name="T33" fmla="*/ 82 h 88"/>
                  <a:gd name="T34" fmla="*/ 35 w 88"/>
                  <a:gd name="T35" fmla="*/ 79 h 88"/>
                  <a:gd name="T36" fmla="*/ 44 w 88"/>
                  <a:gd name="T37" fmla="*/ 88 h 88"/>
                  <a:gd name="T38" fmla="*/ 53 w 88"/>
                  <a:gd name="T39" fmla="*/ 79 h 88"/>
                  <a:gd name="T40" fmla="*/ 66 w 88"/>
                  <a:gd name="T41" fmla="*/ 82 h 88"/>
                  <a:gd name="T42" fmla="*/ 70 w 88"/>
                  <a:gd name="T43" fmla="*/ 70 h 88"/>
                  <a:gd name="T44" fmla="*/ 82 w 88"/>
                  <a:gd name="T45" fmla="*/ 66 h 88"/>
                  <a:gd name="T46" fmla="*/ 79 w 88"/>
                  <a:gd name="T47" fmla="*/ 54 h 88"/>
                  <a:gd name="T48" fmla="*/ 88 w 88"/>
                  <a:gd name="T49" fmla="*/ 44 h 88"/>
                  <a:gd name="T50" fmla="*/ 44 w 88"/>
                  <a:gd name="T51" fmla="*/ 69 h 88"/>
                  <a:gd name="T52" fmla="*/ 19 w 88"/>
                  <a:gd name="T53" fmla="*/ 44 h 88"/>
                  <a:gd name="T54" fmla="*/ 44 w 88"/>
                  <a:gd name="T55" fmla="*/ 20 h 88"/>
                  <a:gd name="T56" fmla="*/ 69 w 88"/>
                  <a:gd name="T57" fmla="*/ 44 h 88"/>
                  <a:gd name="T58" fmla="*/ 44 w 88"/>
                  <a:gd name="T59"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88">
                    <a:moveTo>
                      <a:pt x="88" y="44"/>
                    </a:moveTo>
                    <a:cubicBezTo>
                      <a:pt x="79" y="35"/>
                      <a:pt x="79" y="35"/>
                      <a:pt x="79" y="35"/>
                    </a:cubicBezTo>
                    <a:cubicBezTo>
                      <a:pt x="82" y="22"/>
                      <a:pt x="82" y="22"/>
                      <a:pt x="82" y="22"/>
                    </a:cubicBezTo>
                    <a:cubicBezTo>
                      <a:pt x="70" y="19"/>
                      <a:pt x="70" y="19"/>
                      <a:pt x="70" y="19"/>
                    </a:cubicBezTo>
                    <a:cubicBezTo>
                      <a:pt x="66" y="6"/>
                      <a:pt x="66" y="6"/>
                      <a:pt x="66" y="6"/>
                    </a:cubicBezTo>
                    <a:cubicBezTo>
                      <a:pt x="53" y="9"/>
                      <a:pt x="53" y="9"/>
                      <a:pt x="53" y="9"/>
                    </a:cubicBezTo>
                    <a:cubicBezTo>
                      <a:pt x="44" y="0"/>
                      <a:pt x="44" y="0"/>
                      <a:pt x="44" y="0"/>
                    </a:cubicBezTo>
                    <a:cubicBezTo>
                      <a:pt x="35" y="9"/>
                      <a:pt x="35" y="9"/>
                      <a:pt x="35" y="9"/>
                    </a:cubicBezTo>
                    <a:cubicBezTo>
                      <a:pt x="22" y="6"/>
                      <a:pt x="22" y="6"/>
                      <a:pt x="22" y="6"/>
                    </a:cubicBezTo>
                    <a:cubicBezTo>
                      <a:pt x="18" y="19"/>
                      <a:pt x="18" y="19"/>
                      <a:pt x="18" y="19"/>
                    </a:cubicBezTo>
                    <a:cubicBezTo>
                      <a:pt x="6" y="22"/>
                      <a:pt x="6" y="22"/>
                      <a:pt x="6" y="22"/>
                    </a:cubicBezTo>
                    <a:cubicBezTo>
                      <a:pt x="9" y="35"/>
                      <a:pt x="9" y="35"/>
                      <a:pt x="9" y="35"/>
                    </a:cubicBezTo>
                    <a:cubicBezTo>
                      <a:pt x="0" y="44"/>
                      <a:pt x="0" y="44"/>
                      <a:pt x="0" y="44"/>
                    </a:cubicBezTo>
                    <a:cubicBezTo>
                      <a:pt x="9" y="54"/>
                      <a:pt x="9" y="54"/>
                      <a:pt x="9" y="54"/>
                    </a:cubicBezTo>
                    <a:cubicBezTo>
                      <a:pt x="6" y="66"/>
                      <a:pt x="6" y="66"/>
                      <a:pt x="6" y="66"/>
                    </a:cubicBezTo>
                    <a:cubicBezTo>
                      <a:pt x="18" y="70"/>
                      <a:pt x="18" y="70"/>
                      <a:pt x="18" y="70"/>
                    </a:cubicBezTo>
                    <a:cubicBezTo>
                      <a:pt x="22" y="82"/>
                      <a:pt x="22" y="82"/>
                      <a:pt x="22" y="82"/>
                    </a:cubicBezTo>
                    <a:cubicBezTo>
                      <a:pt x="35" y="79"/>
                      <a:pt x="35" y="79"/>
                      <a:pt x="35" y="79"/>
                    </a:cubicBezTo>
                    <a:cubicBezTo>
                      <a:pt x="44" y="88"/>
                      <a:pt x="44" y="88"/>
                      <a:pt x="44" y="88"/>
                    </a:cubicBezTo>
                    <a:cubicBezTo>
                      <a:pt x="53" y="79"/>
                      <a:pt x="53" y="79"/>
                      <a:pt x="53" y="79"/>
                    </a:cubicBezTo>
                    <a:cubicBezTo>
                      <a:pt x="66" y="82"/>
                      <a:pt x="66" y="82"/>
                      <a:pt x="66" y="82"/>
                    </a:cubicBezTo>
                    <a:cubicBezTo>
                      <a:pt x="70" y="70"/>
                      <a:pt x="70" y="70"/>
                      <a:pt x="70" y="70"/>
                    </a:cubicBezTo>
                    <a:cubicBezTo>
                      <a:pt x="82" y="66"/>
                      <a:pt x="82" y="66"/>
                      <a:pt x="82" y="66"/>
                    </a:cubicBezTo>
                    <a:cubicBezTo>
                      <a:pt x="79" y="54"/>
                      <a:pt x="79" y="54"/>
                      <a:pt x="79" y="54"/>
                    </a:cubicBezTo>
                    <a:lnTo>
                      <a:pt x="88" y="44"/>
                    </a:lnTo>
                    <a:close/>
                    <a:moveTo>
                      <a:pt x="44" y="69"/>
                    </a:moveTo>
                    <a:cubicBezTo>
                      <a:pt x="30" y="69"/>
                      <a:pt x="19" y="58"/>
                      <a:pt x="19" y="44"/>
                    </a:cubicBezTo>
                    <a:cubicBezTo>
                      <a:pt x="19" y="31"/>
                      <a:pt x="30" y="20"/>
                      <a:pt x="44" y="20"/>
                    </a:cubicBezTo>
                    <a:cubicBezTo>
                      <a:pt x="58" y="20"/>
                      <a:pt x="69" y="31"/>
                      <a:pt x="69" y="44"/>
                    </a:cubicBezTo>
                    <a:cubicBezTo>
                      <a:pt x="69" y="58"/>
                      <a:pt x="58" y="69"/>
                      <a:pt x="4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7"/>
              <p:cNvSpPr>
                <a:spLocks/>
              </p:cNvSpPr>
              <p:nvPr/>
            </p:nvSpPr>
            <p:spPr bwMode="auto">
              <a:xfrm>
                <a:off x="8440738" y="1500608"/>
                <a:ext cx="112714" cy="142875"/>
              </a:xfrm>
              <a:custGeom>
                <a:avLst/>
                <a:gdLst>
                  <a:gd name="T0" fmla="*/ 52 w 71"/>
                  <a:gd name="T1" fmla="*/ 12 h 90"/>
                  <a:gd name="T2" fmla="*/ 35 w 71"/>
                  <a:gd name="T3" fmla="*/ 28 h 90"/>
                  <a:gd name="T4" fmla="*/ 19 w 71"/>
                  <a:gd name="T5" fmla="*/ 12 h 90"/>
                  <a:gd name="T6" fmla="*/ 7 w 71"/>
                  <a:gd name="T7" fmla="*/ 0 h 90"/>
                  <a:gd name="T8" fmla="*/ 0 w 71"/>
                  <a:gd name="T9" fmla="*/ 2 h 90"/>
                  <a:gd name="T10" fmla="*/ 0 w 71"/>
                  <a:gd name="T11" fmla="*/ 90 h 90"/>
                  <a:gd name="T12" fmla="*/ 35 w 71"/>
                  <a:gd name="T13" fmla="*/ 57 h 90"/>
                  <a:gd name="T14" fmla="*/ 71 w 71"/>
                  <a:gd name="T15" fmla="*/ 90 h 90"/>
                  <a:gd name="T16" fmla="*/ 71 w 71"/>
                  <a:gd name="T17" fmla="*/ 2 h 90"/>
                  <a:gd name="T18" fmla="*/ 64 w 71"/>
                  <a:gd name="T19" fmla="*/ 0 h 90"/>
                  <a:gd name="T20" fmla="*/ 52 w 71"/>
                  <a:gd name="T21" fmla="*/ 1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90">
                    <a:moveTo>
                      <a:pt x="52" y="12"/>
                    </a:moveTo>
                    <a:lnTo>
                      <a:pt x="35" y="28"/>
                    </a:lnTo>
                    <a:lnTo>
                      <a:pt x="19" y="12"/>
                    </a:lnTo>
                    <a:lnTo>
                      <a:pt x="7" y="0"/>
                    </a:lnTo>
                    <a:lnTo>
                      <a:pt x="0" y="2"/>
                    </a:lnTo>
                    <a:lnTo>
                      <a:pt x="0" y="90"/>
                    </a:lnTo>
                    <a:lnTo>
                      <a:pt x="35" y="57"/>
                    </a:lnTo>
                    <a:lnTo>
                      <a:pt x="71" y="90"/>
                    </a:lnTo>
                    <a:lnTo>
                      <a:pt x="71" y="2"/>
                    </a:lnTo>
                    <a:lnTo>
                      <a:pt x="64" y="0"/>
                    </a:lnTo>
                    <a:lnTo>
                      <a:pt x="52"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5530850" y="3099033"/>
            <a:ext cx="1481138" cy="1458912"/>
            <a:chOff x="5530850" y="3389313"/>
            <a:chExt cx="1481138" cy="1458912"/>
          </a:xfrm>
        </p:grpSpPr>
        <p:sp>
          <p:nvSpPr>
            <p:cNvPr id="29" name="Freeform 17"/>
            <p:cNvSpPr>
              <a:spLocks/>
            </p:cNvSpPr>
            <p:nvPr/>
          </p:nvSpPr>
          <p:spPr bwMode="auto">
            <a:xfrm>
              <a:off x="5530850" y="3389313"/>
              <a:ext cx="1481138" cy="1458912"/>
            </a:xfrm>
            <a:custGeom>
              <a:avLst/>
              <a:gdLst>
                <a:gd name="T0" fmla="*/ 1481138 w 145"/>
                <a:gd name="T1" fmla="*/ 754961 h 143"/>
                <a:gd name="T2" fmla="*/ 1358561 w 145"/>
                <a:gd name="T3" fmla="*/ 897792 h 143"/>
                <a:gd name="T4" fmla="*/ 81718 w 145"/>
                <a:gd name="T5" fmla="*/ 1458912 h 143"/>
                <a:gd name="T6" fmla="*/ 20429 w 145"/>
                <a:gd name="T7" fmla="*/ 1438508 h 143"/>
                <a:gd name="T8" fmla="*/ 0 w 145"/>
                <a:gd name="T9" fmla="*/ 1377295 h 143"/>
                <a:gd name="T10" fmla="*/ 61288 w 145"/>
                <a:gd name="T11" fmla="*/ 1101836 h 143"/>
                <a:gd name="T12" fmla="*/ 510737 w 145"/>
                <a:gd name="T13" fmla="*/ 744759 h 143"/>
                <a:gd name="T14" fmla="*/ 214510 w 145"/>
                <a:gd name="T15" fmla="*/ 448896 h 143"/>
                <a:gd name="T16" fmla="*/ 296228 w 145"/>
                <a:gd name="T17" fmla="*/ 81617 h 143"/>
                <a:gd name="T18" fmla="*/ 367731 w 145"/>
                <a:gd name="T19" fmla="*/ 10202 h 143"/>
                <a:gd name="T20" fmla="*/ 449449 w 145"/>
                <a:gd name="T21" fmla="*/ 30607 h 143"/>
                <a:gd name="T22" fmla="*/ 1409635 w 145"/>
                <a:gd name="T23" fmla="*/ 622333 h 143"/>
                <a:gd name="T24" fmla="*/ 1481138 w 145"/>
                <a:gd name="T25" fmla="*/ 754961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bg1">
                <a:alpha val="60000"/>
              </a:schemeClr>
            </a:solidFill>
            <a:ln>
              <a:noFill/>
            </a:ln>
          </p:spPr>
          <p:txBody>
            <a:bodyPr anchor="ctr"/>
            <a:lstStyle/>
            <a:p>
              <a:endParaRPr lang="zh-CN" altLang="en-US"/>
            </a:p>
          </p:txBody>
        </p:sp>
        <p:grpSp>
          <p:nvGrpSpPr>
            <p:cNvPr id="30" name="组合 29"/>
            <p:cNvGrpSpPr/>
            <p:nvPr/>
          </p:nvGrpSpPr>
          <p:grpSpPr>
            <a:xfrm>
              <a:off x="6206918" y="4021423"/>
              <a:ext cx="318876" cy="194693"/>
              <a:chOff x="11358680" y="1949307"/>
              <a:chExt cx="481013" cy="293688"/>
            </a:xfrm>
            <a:solidFill>
              <a:schemeClr val="bg1"/>
            </a:solidFill>
          </p:grpSpPr>
          <p:sp>
            <p:nvSpPr>
              <p:cNvPr id="31" name="Freeform 125"/>
              <p:cNvSpPr>
                <a:spLocks/>
              </p:cNvSpPr>
              <p:nvPr/>
            </p:nvSpPr>
            <p:spPr bwMode="auto">
              <a:xfrm>
                <a:off x="11358680" y="1949307"/>
                <a:ext cx="481013" cy="184150"/>
              </a:xfrm>
              <a:custGeom>
                <a:avLst/>
                <a:gdLst>
                  <a:gd name="T0" fmla="*/ 303 w 303"/>
                  <a:gd name="T1" fmla="*/ 57 h 116"/>
                  <a:gd name="T2" fmla="*/ 152 w 303"/>
                  <a:gd name="T3" fmla="*/ 0 h 116"/>
                  <a:gd name="T4" fmla="*/ 0 w 303"/>
                  <a:gd name="T5" fmla="*/ 57 h 116"/>
                  <a:gd name="T6" fmla="*/ 152 w 303"/>
                  <a:gd name="T7" fmla="*/ 116 h 116"/>
                  <a:gd name="T8" fmla="*/ 303 w 303"/>
                  <a:gd name="T9" fmla="*/ 57 h 116"/>
                </a:gdLst>
                <a:ahLst/>
                <a:cxnLst>
                  <a:cxn ang="0">
                    <a:pos x="T0" y="T1"/>
                  </a:cxn>
                  <a:cxn ang="0">
                    <a:pos x="T2" y="T3"/>
                  </a:cxn>
                  <a:cxn ang="0">
                    <a:pos x="T4" y="T5"/>
                  </a:cxn>
                  <a:cxn ang="0">
                    <a:pos x="T6" y="T7"/>
                  </a:cxn>
                  <a:cxn ang="0">
                    <a:pos x="T8" y="T9"/>
                  </a:cxn>
                </a:cxnLst>
                <a:rect l="0" t="0" r="r" b="b"/>
                <a:pathLst>
                  <a:path w="303" h="116">
                    <a:moveTo>
                      <a:pt x="303" y="57"/>
                    </a:moveTo>
                    <a:lnTo>
                      <a:pt x="152" y="0"/>
                    </a:lnTo>
                    <a:lnTo>
                      <a:pt x="0" y="57"/>
                    </a:lnTo>
                    <a:lnTo>
                      <a:pt x="152" y="116"/>
                    </a:lnTo>
                    <a:lnTo>
                      <a:pt x="303" y="5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6"/>
              <p:cNvSpPr>
                <a:spLocks/>
              </p:cNvSpPr>
              <p:nvPr/>
            </p:nvSpPr>
            <p:spPr bwMode="auto">
              <a:xfrm>
                <a:off x="11452342" y="2114407"/>
                <a:ext cx="293688" cy="128588"/>
              </a:xfrm>
              <a:custGeom>
                <a:avLst/>
                <a:gdLst>
                  <a:gd name="T0" fmla="*/ 39 w 78"/>
                  <a:gd name="T1" fmla="*/ 15 h 34"/>
                  <a:gd name="T2" fmla="*/ 0 w 78"/>
                  <a:gd name="T3" fmla="*/ 0 h 34"/>
                  <a:gd name="T4" fmla="*/ 0 w 78"/>
                  <a:gd name="T5" fmla="*/ 20 h 34"/>
                  <a:gd name="T6" fmla="*/ 39 w 78"/>
                  <a:gd name="T7" fmla="*/ 34 h 34"/>
                  <a:gd name="T8" fmla="*/ 78 w 78"/>
                  <a:gd name="T9" fmla="*/ 20 h 34"/>
                  <a:gd name="T10" fmla="*/ 78 w 78"/>
                  <a:gd name="T11" fmla="*/ 0 h 34"/>
                  <a:gd name="T12" fmla="*/ 39 w 78"/>
                  <a:gd name="T13" fmla="*/ 15 h 34"/>
                </a:gdLst>
                <a:ahLst/>
                <a:cxnLst>
                  <a:cxn ang="0">
                    <a:pos x="T0" y="T1"/>
                  </a:cxn>
                  <a:cxn ang="0">
                    <a:pos x="T2" y="T3"/>
                  </a:cxn>
                  <a:cxn ang="0">
                    <a:pos x="T4" y="T5"/>
                  </a:cxn>
                  <a:cxn ang="0">
                    <a:pos x="T6" y="T7"/>
                  </a:cxn>
                  <a:cxn ang="0">
                    <a:pos x="T8" y="T9"/>
                  </a:cxn>
                  <a:cxn ang="0">
                    <a:pos x="T10" y="T11"/>
                  </a:cxn>
                  <a:cxn ang="0">
                    <a:pos x="T12" y="T13"/>
                  </a:cxn>
                </a:cxnLst>
                <a:rect l="0" t="0" r="r" b="b"/>
                <a:pathLst>
                  <a:path w="78" h="34">
                    <a:moveTo>
                      <a:pt x="39" y="15"/>
                    </a:moveTo>
                    <a:cubicBezTo>
                      <a:pt x="0" y="0"/>
                      <a:pt x="0" y="0"/>
                      <a:pt x="0" y="0"/>
                    </a:cubicBezTo>
                    <a:cubicBezTo>
                      <a:pt x="0" y="20"/>
                      <a:pt x="0" y="20"/>
                      <a:pt x="0" y="20"/>
                    </a:cubicBezTo>
                    <a:cubicBezTo>
                      <a:pt x="0" y="28"/>
                      <a:pt x="17" y="34"/>
                      <a:pt x="39" y="34"/>
                    </a:cubicBezTo>
                    <a:cubicBezTo>
                      <a:pt x="61" y="34"/>
                      <a:pt x="78" y="28"/>
                      <a:pt x="78" y="20"/>
                    </a:cubicBezTo>
                    <a:cubicBezTo>
                      <a:pt x="78" y="0"/>
                      <a:pt x="78" y="0"/>
                      <a:pt x="78" y="0"/>
                    </a:cubicBezTo>
                    <a:lnTo>
                      <a:pt x="39"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3" name="组合 32"/>
          <p:cNvGrpSpPr/>
          <p:nvPr/>
        </p:nvGrpSpPr>
        <p:grpSpPr>
          <a:xfrm>
            <a:off x="4611688" y="3218095"/>
            <a:ext cx="1295400" cy="1265238"/>
            <a:chOff x="4611688" y="3508375"/>
            <a:chExt cx="1295400" cy="1265238"/>
          </a:xfrm>
        </p:grpSpPr>
        <p:sp>
          <p:nvSpPr>
            <p:cNvPr id="34" name="Freeform 18"/>
            <p:cNvSpPr>
              <a:spLocks/>
            </p:cNvSpPr>
            <p:nvPr/>
          </p:nvSpPr>
          <p:spPr bwMode="auto">
            <a:xfrm>
              <a:off x="4611688" y="3508375"/>
              <a:ext cx="1295400" cy="1265238"/>
            </a:xfrm>
            <a:custGeom>
              <a:avLst/>
              <a:gdLst>
                <a:gd name="T0" fmla="*/ 1295400 w 127"/>
                <a:gd name="T1" fmla="*/ 653026 h 124"/>
                <a:gd name="T2" fmla="*/ 1193400 w 127"/>
                <a:gd name="T3" fmla="*/ 775468 h 124"/>
                <a:gd name="T4" fmla="*/ 81600 w 127"/>
                <a:gd name="T5" fmla="*/ 1265238 h 124"/>
                <a:gd name="T6" fmla="*/ 20400 w 127"/>
                <a:gd name="T7" fmla="*/ 1255034 h 124"/>
                <a:gd name="T8" fmla="*/ 10200 w 127"/>
                <a:gd name="T9" fmla="*/ 1204017 h 124"/>
                <a:gd name="T10" fmla="*/ 61200 w 127"/>
                <a:gd name="T11" fmla="*/ 959132 h 124"/>
                <a:gd name="T12" fmla="*/ 397800 w 127"/>
                <a:gd name="T13" fmla="*/ 632619 h 124"/>
                <a:gd name="T14" fmla="*/ 193800 w 127"/>
                <a:gd name="T15" fmla="*/ 387734 h 124"/>
                <a:gd name="T16" fmla="*/ 265200 w 127"/>
                <a:gd name="T17" fmla="*/ 61221 h 124"/>
                <a:gd name="T18" fmla="*/ 326400 w 127"/>
                <a:gd name="T19" fmla="*/ 10204 h 124"/>
                <a:gd name="T20" fmla="*/ 397800 w 127"/>
                <a:gd name="T21" fmla="*/ 20407 h 124"/>
                <a:gd name="T22" fmla="*/ 1234200 w 127"/>
                <a:gd name="T23" fmla="*/ 530584 h 124"/>
                <a:gd name="T24" fmla="*/ 1295400 w 127"/>
                <a:gd name="T25" fmla="*/ 653026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bg1">
                <a:alpha val="50000"/>
              </a:schemeClr>
            </a:solidFill>
            <a:ln>
              <a:noFill/>
            </a:ln>
          </p:spPr>
          <p:txBody>
            <a:bodyPr anchor="ctr"/>
            <a:lstStyle/>
            <a:p>
              <a:endParaRPr lang="zh-CN" altLang="en-US"/>
            </a:p>
          </p:txBody>
        </p:sp>
        <p:sp>
          <p:nvSpPr>
            <p:cNvPr id="35" name="Freeform 138"/>
            <p:cNvSpPr>
              <a:spLocks noEditPoints="1"/>
            </p:cNvSpPr>
            <p:nvPr/>
          </p:nvSpPr>
          <p:spPr bwMode="auto">
            <a:xfrm>
              <a:off x="5232400" y="3972550"/>
              <a:ext cx="153076" cy="289887"/>
            </a:xfrm>
            <a:custGeom>
              <a:avLst/>
              <a:gdLst>
                <a:gd name="T0" fmla="*/ 0 w 160"/>
                <a:gd name="T1" fmla="*/ 0 h 303"/>
                <a:gd name="T2" fmla="*/ 0 w 160"/>
                <a:gd name="T3" fmla="*/ 303 h 303"/>
                <a:gd name="T4" fmla="*/ 80 w 160"/>
                <a:gd name="T5" fmla="*/ 234 h 303"/>
                <a:gd name="T6" fmla="*/ 160 w 160"/>
                <a:gd name="T7" fmla="*/ 303 h 303"/>
                <a:gd name="T8" fmla="*/ 160 w 160"/>
                <a:gd name="T9" fmla="*/ 0 h 303"/>
                <a:gd name="T10" fmla="*/ 0 w 160"/>
                <a:gd name="T11" fmla="*/ 0 h 303"/>
                <a:gd name="T12" fmla="*/ 108 w 160"/>
                <a:gd name="T13" fmla="*/ 170 h 303"/>
                <a:gd name="T14" fmla="*/ 80 w 160"/>
                <a:gd name="T15" fmla="*/ 156 h 303"/>
                <a:gd name="T16" fmla="*/ 52 w 160"/>
                <a:gd name="T17" fmla="*/ 170 h 303"/>
                <a:gd name="T18" fmla="*/ 56 w 160"/>
                <a:gd name="T19" fmla="*/ 139 h 303"/>
                <a:gd name="T20" fmla="*/ 33 w 160"/>
                <a:gd name="T21" fmla="*/ 116 h 303"/>
                <a:gd name="T22" fmla="*/ 66 w 160"/>
                <a:gd name="T23" fmla="*/ 111 h 303"/>
                <a:gd name="T24" fmla="*/ 80 w 160"/>
                <a:gd name="T25" fmla="*/ 83 h 303"/>
                <a:gd name="T26" fmla="*/ 94 w 160"/>
                <a:gd name="T27" fmla="*/ 111 h 303"/>
                <a:gd name="T28" fmla="*/ 127 w 160"/>
                <a:gd name="T29" fmla="*/ 116 h 303"/>
                <a:gd name="T30" fmla="*/ 104 w 160"/>
                <a:gd name="T31" fmla="*/ 139 h 303"/>
                <a:gd name="T32" fmla="*/ 108 w 160"/>
                <a:gd name="T33" fmla="*/ 17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3">
                  <a:moveTo>
                    <a:pt x="0" y="0"/>
                  </a:moveTo>
                  <a:lnTo>
                    <a:pt x="0" y="303"/>
                  </a:lnTo>
                  <a:lnTo>
                    <a:pt x="80" y="234"/>
                  </a:lnTo>
                  <a:lnTo>
                    <a:pt x="160" y="303"/>
                  </a:lnTo>
                  <a:lnTo>
                    <a:pt x="160" y="0"/>
                  </a:lnTo>
                  <a:lnTo>
                    <a:pt x="0" y="0"/>
                  </a:lnTo>
                  <a:close/>
                  <a:moveTo>
                    <a:pt x="108" y="170"/>
                  </a:moveTo>
                  <a:lnTo>
                    <a:pt x="80" y="156"/>
                  </a:lnTo>
                  <a:lnTo>
                    <a:pt x="52" y="170"/>
                  </a:lnTo>
                  <a:lnTo>
                    <a:pt x="56" y="139"/>
                  </a:lnTo>
                  <a:lnTo>
                    <a:pt x="33" y="116"/>
                  </a:lnTo>
                  <a:lnTo>
                    <a:pt x="66" y="111"/>
                  </a:lnTo>
                  <a:lnTo>
                    <a:pt x="80" y="83"/>
                  </a:lnTo>
                  <a:lnTo>
                    <a:pt x="94" y="111"/>
                  </a:lnTo>
                  <a:lnTo>
                    <a:pt x="127" y="116"/>
                  </a:lnTo>
                  <a:lnTo>
                    <a:pt x="104" y="139"/>
                  </a:lnTo>
                  <a:lnTo>
                    <a:pt x="108" y="17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任意多边形 100"/>
          <p:cNvSpPr>
            <a:spLocks/>
          </p:cNvSpPr>
          <p:nvPr/>
        </p:nvSpPr>
        <p:spPr bwMode="auto">
          <a:xfrm>
            <a:off x="7864475" y="3345095"/>
            <a:ext cx="1601788" cy="204788"/>
          </a:xfrm>
          <a:custGeom>
            <a:avLst/>
            <a:gdLst>
              <a:gd name="T0" fmla="*/ 0 w 1600200"/>
              <a:gd name="T1" fmla="*/ 287338 h 552450"/>
              <a:gd name="T2" fmla="*/ 273163 w 1600200"/>
              <a:gd name="T3" fmla="*/ 0 h 552450"/>
              <a:gd name="T4" fmla="*/ 2549525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chemeClr val="bg1">
                <a:alpha val="80000"/>
              </a:schemeClr>
            </a:solidFill>
            <a:round/>
            <a:headEnd type="oval" w="sm" len="sm"/>
            <a:tailEnd type="stealth"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7" name="任意多边形 112"/>
          <p:cNvSpPr>
            <a:spLocks/>
          </p:cNvSpPr>
          <p:nvPr/>
        </p:nvSpPr>
        <p:spPr bwMode="auto">
          <a:xfrm>
            <a:off x="6272213" y="2562458"/>
            <a:ext cx="673100" cy="1001712"/>
          </a:xfrm>
          <a:custGeom>
            <a:avLst/>
            <a:gdLst>
              <a:gd name="T0" fmla="*/ 0 w 647700"/>
              <a:gd name="T1" fmla="*/ 1001712 h 965200"/>
              <a:gd name="T2" fmla="*/ 105584 w 647700"/>
              <a:gd name="T3" fmla="*/ 540397 h 965200"/>
              <a:gd name="T4" fmla="*/ 673100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chemeClr val="bg1">
                <a:alpha val="70000"/>
              </a:schemeClr>
            </a:solidFill>
            <a:round/>
            <a:headEnd type="oval" w="sm" len="sm"/>
            <a:tailEnd type="stealth"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8" name="任意多边形 113"/>
          <p:cNvSpPr>
            <a:spLocks/>
          </p:cNvSpPr>
          <p:nvPr/>
        </p:nvSpPr>
        <p:spPr bwMode="auto">
          <a:xfrm flipH="1">
            <a:off x="4559300" y="2554520"/>
            <a:ext cx="673100" cy="1003300"/>
          </a:xfrm>
          <a:custGeom>
            <a:avLst/>
            <a:gdLst>
              <a:gd name="T0" fmla="*/ 0 w 647700"/>
              <a:gd name="T1" fmla="*/ 1003300 h 965200"/>
              <a:gd name="T2" fmla="*/ 105584 w 647700"/>
              <a:gd name="T3" fmla="*/ 541254 h 965200"/>
              <a:gd name="T4" fmla="*/ 673100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chemeClr val="bg1">
                <a:alpha val="60000"/>
              </a:schemeClr>
            </a:solidFill>
            <a:round/>
            <a:headEnd type="oval" w="sm" len="sm"/>
            <a:tailEnd type="stealth"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39" name="任意多边形 108"/>
          <p:cNvSpPr>
            <a:spLocks/>
          </p:cNvSpPr>
          <p:nvPr/>
        </p:nvSpPr>
        <p:spPr bwMode="auto">
          <a:xfrm flipH="1">
            <a:off x="2294734" y="3607020"/>
            <a:ext cx="1857373" cy="308880"/>
          </a:xfrm>
          <a:custGeom>
            <a:avLst/>
            <a:gdLst>
              <a:gd name="T0" fmla="*/ 0 w 1600200"/>
              <a:gd name="T1" fmla="*/ 287338 h 552450"/>
              <a:gd name="T2" fmla="*/ 273333 w 1600200"/>
              <a:gd name="T3" fmla="*/ 0 h 552450"/>
              <a:gd name="T4" fmla="*/ 2551112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chemeClr val="bg1">
                <a:alpha val="50000"/>
              </a:schemeClr>
            </a:solidFill>
            <a:round/>
            <a:headEnd type="oval" w="sm" len="sm"/>
            <a:tailEnd type="stealth" w="med" len="me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40" name="矩形 39"/>
          <p:cNvSpPr/>
          <p:nvPr/>
        </p:nvSpPr>
        <p:spPr>
          <a:xfrm>
            <a:off x="2208483" y="5550643"/>
            <a:ext cx="7793320"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Calibri" pitchFamily="34" charset="0"/>
              </a:rPr>
              <a:t> 点击输入简要文字内容，文字内容需概括精炼，不用多余的文字修饰，言简意赅的说明该项内容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sym typeface="Calibri" pitchFamily="34" charset="0"/>
              </a:rPr>
              <a:t>……</a:t>
            </a: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Calibri" pitchFamily="34" charset="0"/>
              </a:rPr>
              <a:t> 点击输入简要文字内容，文字内容需概括精炼，不用多余的文字修饰，言简意赅的说明该项内容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sym typeface="Calibri" pitchFamily="34" charset="0"/>
              </a:rPr>
              <a:t>……</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xmlns="" val="1570802120"/>
      </p:ext>
    </p:extLst>
  </p:cSld>
  <p:clrMapOvr>
    <a:masterClrMapping/>
  </p:clrMapOvr>
  <mc:AlternateContent xmlns:mc="http://schemas.openxmlformats.org/markup-compatibility/2006">
    <mc:Choice xmlns:p14="http://schemas.microsoft.com/office/powerpoint/2010/main" xmlns="" Requires="p14">
      <p:transition spd="slow" p14:dur="1500" advTm="7000">
        <p14:window dir="vert"/>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10" presetClass="entr" presetSubtype="0" fill="hold" nodeType="withEffect">
                                  <p:stCondLst>
                                    <p:cond delay="175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42" presetClass="path" presetSubtype="0" decel="30000" fill="hold" nodeType="withEffect">
                                  <p:stCondLst>
                                    <p:cond delay="1750"/>
                                  </p:stCondLst>
                                  <p:childTnLst>
                                    <p:animMotion origin="layout" path="M -3.95833E-6 1.48148E-6 L -0.11666 -0.00139 " pathEditMode="relative" rAng="0" ptsTypes="AA">
                                      <p:cBhvr>
                                        <p:cTn id="16" dur="750" spd="-100000" fill="hold"/>
                                        <p:tgtEl>
                                          <p:spTgt spid="15"/>
                                        </p:tgtEl>
                                        <p:attrNameLst>
                                          <p:attrName>ppt_x</p:attrName>
                                          <p:attrName>ppt_y</p:attrName>
                                        </p:attrNameLst>
                                      </p:cBhvr>
                                      <p:rCtr x="-5833" y="-69"/>
                                    </p:animMotion>
                                  </p:childTnLst>
                                </p:cTn>
                              </p:par>
                              <p:par>
                                <p:cTn id="17" presetID="10" presetClass="entr" presetSubtype="0" fill="hold" nodeType="withEffect">
                                  <p:stCondLst>
                                    <p:cond delay="25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42" presetClass="path" presetSubtype="0" decel="30000" fill="hold" nodeType="withEffect">
                                  <p:stCondLst>
                                    <p:cond delay="2500"/>
                                  </p:stCondLst>
                                  <p:childTnLst>
                                    <p:animMotion origin="layout" path="M -2.91667E-6 -1.85185E-6 L -0.11666 -0.00139 " pathEditMode="relative" rAng="0" ptsTypes="AA">
                                      <p:cBhvr>
                                        <p:cTn id="21" dur="750" spd="-100000" fill="hold"/>
                                        <p:tgtEl>
                                          <p:spTgt spid="28"/>
                                        </p:tgtEl>
                                        <p:attrNameLst>
                                          <p:attrName>ppt_x</p:attrName>
                                          <p:attrName>ppt_y</p:attrName>
                                        </p:attrNameLst>
                                      </p:cBhvr>
                                      <p:rCtr x="-5833" y="-69"/>
                                    </p:animMotion>
                                  </p:childTnLst>
                                </p:cTn>
                              </p:par>
                              <p:par>
                                <p:cTn id="22" presetID="10" presetClass="entr" presetSubtype="0" fill="hold" nodeType="withEffect">
                                  <p:stCondLst>
                                    <p:cond delay="325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42" presetClass="path" presetSubtype="0" decel="30000" fill="hold" nodeType="withEffect">
                                  <p:stCondLst>
                                    <p:cond delay="3250"/>
                                  </p:stCondLst>
                                  <p:childTnLst>
                                    <p:animMotion origin="layout" path="M -2.08333E-7 -2.59259E-6 L -0.11667 -0.00139 " pathEditMode="relative" rAng="0" ptsTypes="AA">
                                      <p:cBhvr>
                                        <p:cTn id="26" dur="750" spd="-100000" fill="hold"/>
                                        <p:tgtEl>
                                          <p:spTgt spid="33"/>
                                        </p:tgtEl>
                                        <p:attrNameLst>
                                          <p:attrName>ppt_x</p:attrName>
                                          <p:attrName>ppt_y</p:attrName>
                                        </p:attrNameLst>
                                      </p:cBhvr>
                                      <p:rCtr x="-5833" y="-69"/>
                                    </p:animMotion>
                                  </p:childTnLst>
                                </p:cTn>
                              </p:par>
                              <p:par>
                                <p:cTn id="27" presetID="10" presetClass="entr" presetSubtype="0" fill="hold" nodeType="withEffect">
                                  <p:stCondLst>
                                    <p:cond delay="400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42" presetClass="path" presetSubtype="0" decel="30000" fill="hold" nodeType="withEffect">
                                  <p:stCondLst>
                                    <p:cond delay="4000"/>
                                  </p:stCondLst>
                                  <p:childTnLst>
                                    <p:animMotion origin="layout" path="M 2.08333E-6 2.59259E-6 L -0.11667 -0.00139 " pathEditMode="relative" rAng="0" ptsTypes="AA">
                                      <p:cBhvr>
                                        <p:cTn id="31" dur="750" spd="-100000" fill="hold"/>
                                        <p:tgtEl>
                                          <p:spTgt spid="22"/>
                                        </p:tgtEl>
                                        <p:attrNameLst>
                                          <p:attrName>ppt_x</p:attrName>
                                          <p:attrName>ppt_y</p:attrName>
                                        </p:attrNameLst>
                                      </p:cBhvr>
                                      <p:rCtr x="-5833" y="-69"/>
                                    </p:animMotion>
                                  </p:childTnLst>
                                </p:cTn>
                              </p:par>
                              <p:par>
                                <p:cTn id="32" presetID="10" presetClass="entr" presetSubtype="0" fill="hold" nodeType="withEffect">
                                  <p:stCondLst>
                                    <p:cond delay="22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225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63" presetClass="path" presetSubtype="0" decel="50000" fill="hold" nodeType="withEffect">
                                  <p:stCondLst>
                                    <p:cond delay="2250"/>
                                  </p:stCondLst>
                                  <p:childTnLst>
                                    <p:animMotion origin="layout" path="M -0.02774 -4.44444E-6 L 0.11081 -4.44444E-6 " pathEditMode="relative" rAng="0" ptsTypes="AA">
                                      <p:cBhvr>
                                        <p:cTn id="39" dur="750" spd="-100000" fill="hold"/>
                                        <p:tgtEl>
                                          <p:spTgt spid="3"/>
                                        </p:tgtEl>
                                        <p:attrNameLst>
                                          <p:attrName>ppt_x</p:attrName>
                                          <p:attrName>ppt_y</p:attrName>
                                        </p:attrNameLst>
                                      </p:cBhvr>
                                      <p:rCtr x="6927" y="0"/>
                                    </p:animMotion>
                                  </p:childTnLst>
                                </p:cTn>
                              </p:par>
                              <p:par>
                                <p:cTn id="40" presetID="35" presetClass="path" presetSubtype="0" accel="50000" decel="50000" fill="hold" nodeType="withEffect">
                                  <p:stCondLst>
                                    <p:cond delay="3000"/>
                                  </p:stCondLst>
                                  <p:childTnLst>
                                    <p:animMotion origin="layout" path="M -0.028 -4.44444E-6 L 1.875E-6 -4.44444E-6 " pathEditMode="relative" rAng="0" ptsTypes="AA">
                                      <p:cBhvr>
                                        <p:cTn id="41" dur="750" fill="hold"/>
                                        <p:tgtEl>
                                          <p:spTgt spid="3"/>
                                        </p:tgtEl>
                                        <p:attrNameLst>
                                          <p:attrName>ppt_x</p:attrName>
                                          <p:attrName>ppt_y</p:attrName>
                                        </p:attrNameLst>
                                      </p:cBhvr>
                                      <p:rCtr x="1393" y="0"/>
                                    </p:animMotion>
                                  </p:childTnLst>
                                </p:cTn>
                              </p:par>
                              <p:par>
                                <p:cTn id="42" presetID="10" presetClass="entr" presetSubtype="0" fill="hold" nodeType="withEffect">
                                  <p:stCondLst>
                                    <p:cond delay="30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64" presetClass="path" presetSubtype="0" decel="30000" fill="hold" nodeType="withEffect">
                                  <p:stCondLst>
                                    <p:cond delay="3000"/>
                                  </p:stCondLst>
                                  <p:childTnLst>
                                    <p:animMotion origin="layout" path="M 2.91667E-6 0.03889 L 2.91667E-6 -0.14814 " pathEditMode="relative" rAng="0" ptsTypes="AA">
                                      <p:cBhvr>
                                        <p:cTn id="49" dur="750" spd="-100000" fill="hold"/>
                                        <p:tgtEl>
                                          <p:spTgt spid="6"/>
                                        </p:tgtEl>
                                        <p:attrNameLst>
                                          <p:attrName>ppt_x</p:attrName>
                                          <p:attrName>ppt_y</p:attrName>
                                        </p:attrNameLst>
                                      </p:cBhvr>
                                      <p:rCtr x="0" y="-9352"/>
                                    </p:animMotion>
                                  </p:childTnLst>
                                </p:cTn>
                              </p:par>
                              <p:par>
                                <p:cTn id="50" presetID="64" presetClass="path" presetSubtype="0" accel="30000" decel="30000" fill="hold" nodeType="withEffect">
                                  <p:stCondLst>
                                    <p:cond delay="3750"/>
                                  </p:stCondLst>
                                  <p:childTnLst>
                                    <p:animMotion origin="layout" path="M 2.91667E-6 0.03843 L 2.91667E-6 -3.7037E-6 " pathEditMode="relative" rAng="0" ptsTypes="AA">
                                      <p:cBhvr>
                                        <p:cTn id="51" dur="750" fill="hold"/>
                                        <p:tgtEl>
                                          <p:spTgt spid="6"/>
                                        </p:tgtEl>
                                        <p:attrNameLst>
                                          <p:attrName>ppt_x</p:attrName>
                                          <p:attrName>ppt_y</p:attrName>
                                        </p:attrNameLst>
                                      </p:cBhvr>
                                      <p:rCtr x="0" y="-1921"/>
                                    </p:animMotion>
                                  </p:childTnLst>
                                </p:cTn>
                              </p:par>
                              <p:par>
                                <p:cTn id="52" presetID="10" presetClass="entr" presetSubtype="0" fill="hold" nodeType="withEffect">
                                  <p:stCondLst>
                                    <p:cond delay="375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grpId="0" nodeType="withEffect">
                                  <p:stCondLst>
                                    <p:cond delay="375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63" presetClass="path" presetSubtype="0" decel="50000" fill="hold" nodeType="withEffect">
                                  <p:stCondLst>
                                    <p:cond delay="3750"/>
                                  </p:stCondLst>
                                  <p:childTnLst>
                                    <p:animMotion origin="layout" path="M 0.01524 -3.7037E-7 L -0.10885 -3.7037E-7 " pathEditMode="relative" rAng="0" ptsTypes="AA">
                                      <p:cBhvr>
                                        <p:cTn id="59" dur="750" spd="-100000" fill="hold"/>
                                        <p:tgtEl>
                                          <p:spTgt spid="9"/>
                                        </p:tgtEl>
                                        <p:attrNameLst>
                                          <p:attrName>ppt_x</p:attrName>
                                          <p:attrName>ppt_y</p:attrName>
                                        </p:attrNameLst>
                                      </p:cBhvr>
                                      <p:rCtr x="-6211" y="0"/>
                                    </p:animMotion>
                                  </p:childTnLst>
                                </p:cTn>
                              </p:par>
                              <p:par>
                                <p:cTn id="60" presetID="35" presetClass="path" presetSubtype="0" accel="50000" decel="50000" fill="hold" nodeType="withEffect">
                                  <p:stCondLst>
                                    <p:cond delay="4500"/>
                                  </p:stCondLst>
                                  <p:childTnLst>
                                    <p:animMotion origin="layout" path="M 0.01602 -3.7037E-7 L -1.875E-6 -3.7037E-7 " pathEditMode="relative" rAng="0" ptsTypes="AA">
                                      <p:cBhvr>
                                        <p:cTn id="61" dur="750" fill="hold"/>
                                        <p:tgtEl>
                                          <p:spTgt spid="9"/>
                                        </p:tgtEl>
                                        <p:attrNameLst>
                                          <p:attrName>ppt_x</p:attrName>
                                          <p:attrName>ppt_y</p:attrName>
                                        </p:attrNameLst>
                                      </p:cBhvr>
                                      <p:rCtr x="-807" y="0"/>
                                    </p:animMotion>
                                  </p:childTnLst>
                                </p:cTn>
                              </p:par>
                              <p:par>
                                <p:cTn id="62" presetID="10" presetClass="entr" presetSubtype="0" fill="hold" grpId="0" nodeType="withEffect">
                                  <p:stCondLst>
                                    <p:cond delay="45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nodeType="withEffect">
                                  <p:stCondLst>
                                    <p:cond delay="45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42" presetClass="path" presetSubtype="0" decel="30000" fill="hold" nodeType="withEffect">
                                  <p:stCondLst>
                                    <p:cond delay="4500"/>
                                  </p:stCondLst>
                                  <p:childTnLst>
                                    <p:animMotion origin="layout" path="M -1.875E-6 -0.03982 L -1.875E-6 0.14814 " pathEditMode="relative" rAng="0" ptsTypes="AA">
                                      <p:cBhvr>
                                        <p:cTn id="69" dur="750" spd="-100000" fill="hold"/>
                                        <p:tgtEl>
                                          <p:spTgt spid="12"/>
                                        </p:tgtEl>
                                        <p:attrNameLst>
                                          <p:attrName>ppt_x</p:attrName>
                                          <p:attrName>ppt_y</p:attrName>
                                        </p:attrNameLst>
                                      </p:cBhvr>
                                      <p:rCtr x="0" y="9398"/>
                                    </p:animMotion>
                                  </p:childTnLst>
                                </p:cTn>
                              </p:par>
                              <p:par>
                                <p:cTn id="70" presetID="42" presetClass="path" presetSubtype="0" accel="30000" decel="30000" fill="hold" nodeType="withEffect">
                                  <p:stCondLst>
                                    <p:cond delay="5250"/>
                                  </p:stCondLst>
                                  <p:childTnLst>
                                    <p:animMotion origin="layout" path="M -1.875E-6 -0.03982 L -1.875E-6 4.81481E-6 " pathEditMode="relative" rAng="0" ptsTypes="AA">
                                      <p:cBhvr>
                                        <p:cTn id="71" dur="750" fill="hold"/>
                                        <p:tgtEl>
                                          <p:spTgt spid="12"/>
                                        </p:tgtEl>
                                        <p:attrNameLst>
                                          <p:attrName>ppt_x</p:attrName>
                                          <p:attrName>ppt_y</p:attrName>
                                        </p:attrNameLst>
                                      </p:cBhvr>
                                      <p:rCtr x="0" y="1991"/>
                                    </p:animMotion>
                                  </p:childTnLst>
                                </p:cTn>
                              </p:par>
                              <p:par>
                                <p:cTn id="72" presetID="22" presetClass="entr" presetSubtype="1" fill="hold" grpId="0" nodeType="withEffect">
                                  <p:stCondLst>
                                    <p:cond delay="5500"/>
                                  </p:stCondLst>
                                  <p:childTnLst>
                                    <p:set>
                                      <p:cBhvr>
                                        <p:cTn id="73" dur="1" fill="hold">
                                          <p:stCondLst>
                                            <p:cond delay="0"/>
                                          </p:stCondLst>
                                        </p:cTn>
                                        <p:tgtEl>
                                          <p:spTgt spid="40"/>
                                        </p:tgtEl>
                                        <p:attrNameLst>
                                          <p:attrName>style.visibility</p:attrName>
                                        </p:attrNameLst>
                                      </p:cBhvr>
                                      <p:to>
                                        <p:strVal val="visible"/>
                                      </p:to>
                                    </p:set>
                                    <p:animEffect transition="in" filter="wipe(up)">
                                      <p:cBhvr>
                                        <p:cTn id="7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6" grpId="0" animBg="1"/>
      <p:bldP spid="37" grpId="0" animBg="1"/>
      <p:bldP spid="38" grpId="0" animBg="1"/>
      <p:bldP spid="39" grpId="0" animBg="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行业分析</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Industry analysis</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03</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2971823236"/>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市场介绍</a:t>
            </a:r>
          </a:p>
        </p:txBody>
      </p:sp>
      <p:sp>
        <p:nvSpPr>
          <p:cNvPr id="3" name="MH_SubTitle_1"/>
          <p:cNvSpPr/>
          <p:nvPr/>
        </p:nvSpPr>
        <p:spPr>
          <a:xfrm>
            <a:off x="5659438" y="2217738"/>
            <a:ext cx="1860550" cy="506412"/>
          </a:xfrm>
          <a:prstGeom prst="roundRect">
            <a:avLst>
              <a:gd name="adj" fmla="val 2111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buFontTx/>
              <a:buNone/>
              <a:defRPr/>
            </a:pPr>
            <a:r>
              <a:rPr lang="zh-CN" altLang="en-US" dirty="0">
                <a:solidFill>
                  <a:srgbClr val="FFFFFF"/>
                </a:solidFill>
                <a:latin typeface="冬青黑体简体中文 W3" panose="020B0300000000000000" pitchFamily="34" charset="-122"/>
                <a:ea typeface="冬青黑体简体中文 W3" panose="020B0300000000000000" pitchFamily="34" charset="-122"/>
              </a:rPr>
              <a:t>本地市场</a:t>
            </a:r>
            <a:endParaRPr lang="en-US" dirty="0">
              <a:solidFill>
                <a:srgbClr val="FFFFFF"/>
              </a:solidFill>
              <a:latin typeface="冬青黑体简体中文 W3" panose="020B0300000000000000" pitchFamily="34" charset="-122"/>
              <a:ea typeface="冬青黑体简体中文 W3" panose="020B0300000000000000" pitchFamily="34" charset="-122"/>
            </a:endParaRPr>
          </a:p>
        </p:txBody>
      </p:sp>
      <p:sp>
        <p:nvSpPr>
          <p:cNvPr id="4" name="MH_SubTitle_2"/>
          <p:cNvSpPr/>
          <p:nvPr/>
        </p:nvSpPr>
        <p:spPr>
          <a:xfrm>
            <a:off x="8507413" y="2217738"/>
            <a:ext cx="1863725" cy="506412"/>
          </a:xfrm>
          <a:prstGeom prst="roundRect">
            <a:avLst>
              <a:gd name="adj" fmla="val 2111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buFontTx/>
              <a:buNone/>
              <a:defRPr/>
            </a:pPr>
            <a:r>
              <a:rPr lang="zh-CN" altLang="en-US" dirty="0">
                <a:solidFill>
                  <a:srgbClr val="FFFFFF"/>
                </a:solidFill>
                <a:latin typeface="冬青黑体简体中文 W3" panose="020B0300000000000000" pitchFamily="34" charset="-122"/>
                <a:ea typeface="冬青黑体简体中文 W3" panose="020B0300000000000000" pitchFamily="34" charset="-122"/>
              </a:rPr>
              <a:t>周边市场</a:t>
            </a:r>
            <a:endParaRPr lang="en-US" altLang="zh-CN" dirty="0">
              <a:solidFill>
                <a:srgbClr val="FFFFFF"/>
              </a:solidFill>
              <a:latin typeface="冬青黑体简体中文 W3" panose="020B0300000000000000" pitchFamily="34" charset="-122"/>
              <a:ea typeface="冬青黑体简体中文 W3" panose="020B0300000000000000" pitchFamily="34" charset="-122"/>
            </a:endParaRPr>
          </a:p>
        </p:txBody>
      </p:sp>
      <p:sp>
        <p:nvSpPr>
          <p:cNvPr id="5" name="MH_SubTitle_3"/>
          <p:cNvSpPr/>
          <p:nvPr/>
        </p:nvSpPr>
        <p:spPr>
          <a:xfrm>
            <a:off x="5659438" y="4310063"/>
            <a:ext cx="1860550" cy="506412"/>
          </a:xfrm>
          <a:prstGeom prst="roundRect">
            <a:avLst>
              <a:gd name="adj" fmla="val 2111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buFontTx/>
              <a:buNone/>
              <a:defRPr/>
            </a:pPr>
            <a:r>
              <a:rPr lang="zh-CN" altLang="en-US" dirty="0">
                <a:solidFill>
                  <a:srgbClr val="FFFFFF"/>
                </a:solidFill>
                <a:latin typeface="冬青黑体简体中文 W3" panose="020B0300000000000000" pitchFamily="34" charset="-122"/>
                <a:ea typeface="冬青黑体简体中文 W3" panose="020B0300000000000000" pitchFamily="34" charset="-122"/>
              </a:rPr>
              <a:t>细分市场</a:t>
            </a:r>
            <a:endParaRPr lang="en-US" altLang="zh-CN" dirty="0">
              <a:solidFill>
                <a:srgbClr val="FFFFFF"/>
              </a:solidFill>
              <a:latin typeface="冬青黑体简体中文 W3" panose="020B0300000000000000" pitchFamily="34" charset="-122"/>
              <a:ea typeface="冬青黑体简体中文 W3" panose="020B0300000000000000" pitchFamily="34" charset="-122"/>
            </a:endParaRPr>
          </a:p>
        </p:txBody>
      </p:sp>
      <p:sp>
        <p:nvSpPr>
          <p:cNvPr id="6" name="MH_SubTitle_4"/>
          <p:cNvSpPr/>
          <p:nvPr/>
        </p:nvSpPr>
        <p:spPr>
          <a:xfrm>
            <a:off x="8507413" y="4310063"/>
            <a:ext cx="1863725" cy="506412"/>
          </a:xfrm>
          <a:prstGeom prst="roundRect">
            <a:avLst>
              <a:gd name="adj" fmla="val 2111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buFontTx/>
              <a:buNone/>
              <a:defRPr/>
            </a:pPr>
            <a:r>
              <a:rPr lang="zh-CN" altLang="en-US" dirty="0">
                <a:solidFill>
                  <a:srgbClr val="FFFFFF"/>
                </a:solidFill>
                <a:latin typeface="冬青黑体简体中文 W3" panose="020B0300000000000000" pitchFamily="34" charset="-122"/>
                <a:ea typeface="冬青黑体简体中文 W3" panose="020B0300000000000000" pitchFamily="34" charset="-122"/>
              </a:rPr>
              <a:t>高端市场</a:t>
            </a:r>
            <a:endParaRPr lang="en-US" altLang="zh-CN" dirty="0">
              <a:solidFill>
                <a:srgbClr val="FFFFFF"/>
              </a:solidFill>
              <a:latin typeface="冬青黑体简体中文 W3" panose="020B0300000000000000" pitchFamily="34" charset="-122"/>
              <a:ea typeface="冬青黑体简体中文 W3" panose="020B0300000000000000" pitchFamily="34" charset="-122"/>
            </a:endParaRPr>
          </a:p>
        </p:txBody>
      </p:sp>
      <p:sp>
        <p:nvSpPr>
          <p:cNvPr id="7" name="Text Box 10"/>
          <p:cNvSpPr txBox="1">
            <a:spLocks noChangeArrowheads="1"/>
          </p:cNvSpPr>
          <p:nvPr/>
        </p:nvSpPr>
        <p:spPr bwMode="auto">
          <a:xfrm>
            <a:off x="5513388" y="2873375"/>
            <a:ext cx="2152650" cy="892552"/>
          </a:xfrm>
          <a:prstGeom prst="rect">
            <a:avLst/>
          </a:prstGeom>
          <a:noFill/>
          <a:ln w="9525">
            <a:noFill/>
            <a:miter lim="800000"/>
          </a:ln>
        </p:spPr>
        <p:txBody>
          <a:bodyPr lIns="60960" tIns="30480" rIns="60960" bIns="30480">
            <a:spAutoFit/>
          </a:bodyPr>
          <a:lstStyle/>
          <a:p>
            <a:pPr algn="ctr" fontAlgn="auto">
              <a:lnSpc>
                <a:spcPct val="150000"/>
              </a:lnSpc>
              <a:spcBef>
                <a:spcPts val="0"/>
              </a:spcBef>
              <a:spcAft>
                <a:spcPts val="0"/>
              </a:spcAft>
              <a:buFontTx/>
              <a:buNone/>
              <a:defRPr/>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8" name="Text Box 10"/>
          <p:cNvSpPr txBox="1">
            <a:spLocks noChangeArrowheads="1"/>
          </p:cNvSpPr>
          <p:nvPr/>
        </p:nvSpPr>
        <p:spPr bwMode="auto">
          <a:xfrm>
            <a:off x="8362950" y="2901950"/>
            <a:ext cx="2154238" cy="892552"/>
          </a:xfrm>
          <a:prstGeom prst="rect">
            <a:avLst/>
          </a:prstGeom>
          <a:noFill/>
          <a:ln w="9525">
            <a:noFill/>
            <a:miter lim="800000"/>
          </a:ln>
        </p:spPr>
        <p:txBody>
          <a:bodyPr lIns="60960" tIns="30480" rIns="60960" bIns="30480">
            <a:spAutoFit/>
          </a:bodyPr>
          <a:lstStyle/>
          <a:p>
            <a:pPr algn="ctr" fontAlgn="auto">
              <a:lnSpc>
                <a:spcPct val="150000"/>
              </a:lnSpc>
              <a:spcBef>
                <a:spcPts val="0"/>
              </a:spcBef>
              <a:spcAft>
                <a:spcPts val="0"/>
              </a:spcAft>
              <a:buFontTx/>
              <a:buNone/>
              <a:defRPr/>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9" name="Text Box 10"/>
          <p:cNvSpPr txBox="1">
            <a:spLocks noChangeArrowheads="1"/>
          </p:cNvSpPr>
          <p:nvPr/>
        </p:nvSpPr>
        <p:spPr bwMode="auto">
          <a:xfrm>
            <a:off x="5538788" y="4991100"/>
            <a:ext cx="2154237" cy="892552"/>
          </a:xfrm>
          <a:prstGeom prst="rect">
            <a:avLst/>
          </a:prstGeom>
          <a:noFill/>
          <a:ln w="9525">
            <a:noFill/>
            <a:miter lim="800000"/>
          </a:ln>
        </p:spPr>
        <p:txBody>
          <a:bodyPr lIns="60960" tIns="30480" rIns="60960" bIns="30480">
            <a:spAutoFit/>
          </a:bodyPr>
          <a:lstStyle/>
          <a:p>
            <a:pPr algn="ctr" fontAlgn="auto">
              <a:lnSpc>
                <a:spcPct val="150000"/>
              </a:lnSpc>
              <a:spcBef>
                <a:spcPts val="0"/>
              </a:spcBef>
              <a:spcAft>
                <a:spcPts val="0"/>
              </a:spcAft>
              <a:buFontTx/>
              <a:buNone/>
              <a:defRPr/>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sp>
        <p:nvSpPr>
          <p:cNvPr id="10" name="Text Box 10"/>
          <p:cNvSpPr txBox="1">
            <a:spLocks noChangeArrowheads="1"/>
          </p:cNvSpPr>
          <p:nvPr/>
        </p:nvSpPr>
        <p:spPr bwMode="auto">
          <a:xfrm>
            <a:off x="8388350" y="5021263"/>
            <a:ext cx="2154238" cy="892552"/>
          </a:xfrm>
          <a:prstGeom prst="rect">
            <a:avLst/>
          </a:prstGeom>
          <a:noFill/>
          <a:ln w="9525">
            <a:noFill/>
            <a:miter lim="800000"/>
          </a:ln>
        </p:spPr>
        <p:txBody>
          <a:bodyPr lIns="60960" tIns="30480" rIns="60960" bIns="30480">
            <a:spAutoFit/>
          </a:bodyPr>
          <a:lstStyle/>
          <a:p>
            <a:pPr algn="ctr" fontAlgn="auto">
              <a:lnSpc>
                <a:spcPct val="150000"/>
              </a:lnSpc>
              <a:spcBef>
                <a:spcPts val="0"/>
              </a:spcBef>
              <a:spcAft>
                <a:spcPts val="0"/>
              </a:spcAft>
              <a:buFontTx/>
              <a:buNone/>
              <a:defRPr/>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p>
        </p:txBody>
      </p:sp>
      <p:grpSp>
        <p:nvGrpSpPr>
          <p:cNvPr id="11" name="组合 10"/>
          <p:cNvGrpSpPr/>
          <p:nvPr/>
        </p:nvGrpSpPr>
        <p:grpSpPr>
          <a:xfrm>
            <a:off x="1235075" y="2201863"/>
            <a:ext cx="1511300" cy="1512887"/>
            <a:chOff x="1225550" y="2217738"/>
            <a:chExt cx="1511300" cy="1512887"/>
          </a:xfrm>
        </p:grpSpPr>
        <p:grpSp>
          <p:nvGrpSpPr>
            <p:cNvPr id="12" name="组合 8"/>
            <p:cNvGrpSpPr>
              <a:grpSpLocks/>
            </p:cNvGrpSpPr>
            <p:nvPr/>
          </p:nvGrpSpPr>
          <p:grpSpPr bwMode="auto">
            <a:xfrm>
              <a:off x="1225550" y="2217738"/>
              <a:ext cx="1511300" cy="1512887"/>
              <a:chOff x="918697" y="1663014"/>
              <a:chExt cx="1134462" cy="1134462"/>
            </a:xfrm>
          </p:grpSpPr>
          <p:sp>
            <p:nvSpPr>
              <p:cNvPr id="14" name="MH_Other_4"/>
              <p:cNvSpPr/>
              <p:nvPr/>
            </p:nvSpPr>
            <p:spPr>
              <a:xfrm rot="5400000">
                <a:off x="918697" y="1663014"/>
                <a:ext cx="1134462" cy="1134462"/>
              </a:xfrm>
              <a:prstGeom prst="teardrop">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fontAlgn="auto">
                  <a:spcBef>
                    <a:spcPts val="0"/>
                  </a:spcBef>
                  <a:spcAft>
                    <a:spcPts val="0"/>
                  </a:spcAft>
                  <a:buFontTx/>
                  <a:buNone/>
                  <a:defRPr/>
                </a:pPr>
                <a:endParaRPr lang="th-TH" sz="3600" dirty="0">
                  <a:latin typeface="冬青黑体简体中文 W3" panose="020B0300000000000000" pitchFamily="34" charset="-122"/>
                  <a:ea typeface="冬青黑体简体中文 W3" panose="020B0300000000000000" pitchFamily="34" charset="-122"/>
                </a:endParaRPr>
              </a:p>
            </p:txBody>
          </p:sp>
          <p:sp>
            <p:nvSpPr>
              <p:cNvPr id="15" name="MH_Other_8"/>
              <p:cNvSpPr>
                <a:spLocks noEditPoints="1"/>
              </p:cNvSpPr>
              <p:nvPr/>
            </p:nvSpPr>
            <p:spPr bwMode="auto">
              <a:xfrm>
                <a:off x="1375104" y="1940380"/>
                <a:ext cx="158577" cy="214274"/>
              </a:xfrm>
              <a:custGeom>
                <a:avLst/>
                <a:gdLst>
                  <a:gd name="T0" fmla="*/ 2147483646 w 29"/>
                  <a:gd name="T1" fmla="*/ 2147483646 h 49"/>
                  <a:gd name="T2" fmla="*/ 2147483646 w 29"/>
                  <a:gd name="T3" fmla="*/ 2147483646 h 49"/>
                  <a:gd name="T4" fmla="*/ 2147483646 w 29"/>
                  <a:gd name="T5" fmla="*/ 2147483646 h 49"/>
                  <a:gd name="T6" fmla="*/ 0 w 29"/>
                  <a:gd name="T7" fmla="*/ 2147483646 h 49"/>
                  <a:gd name="T8" fmla="*/ 0 w 29"/>
                  <a:gd name="T9" fmla="*/ 2147483646 h 49"/>
                  <a:gd name="T10" fmla="*/ 2147483646 w 29"/>
                  <a:gd name="T11" fmla="*/ 0 h 49"/>
                  <a:gd name="T12" fmla="*/ 2147483646 w 29"/>
                  <a:gd name="T13" fmla="*/ 0 h 49"/>
                  <a:gd name="T14" fmla="*/ 2147483646 w 29"/>
                  <a:gd name="T15" fmla="*/ 2147483646 h 49"/>
                  <a:gd name="T16" fmla="*/ 2147483646 w 29"/>
                  <a:gd name="T17" fmla="*/ 2147483646 h 49"/>
                  <a:gd name="T18" fmla="*/ 2147483646 w 29"/>
                  <a:gd name="T19" fmla="*/ 2147483646 h 49"/>
                  <a:gd name="T20" fmla="*/ 2147483646 w 29"/>
                  <a:gd name="T21" fmla="*/ 2147483646 h 49"/>
                  <a:gd name="T22" fmla="*/ 2147483646 w 29"/>
                  <a:gd name="T23" fmla="*/ 2147483646 h 49"/>
                  <a:gd name="T24" fmla="*/ 2147483646 w 29"/>
                  <a:gd name="T25" fmla="*/ 2147483646 h 49"/>
                  <a:gd name="T26" fmla="*/ 2147483646 w 29"/>
                  <a:gd name="T27" fmla="*/ 2147483646 h 49"/>
                  <a:gd name="T28" fmla="*/ 2147483646 w 29"/>
                  <a:gd name="T29" fmla="*/ 2147483646 h 49"/>
                  <a:gd name="T30" fmla="*/ 2147483646 w 29"/>
                  <a:gd name="T31" fmla="*/ 2147483646 h 49"/>
                  <a:gd name="T32" fmla="*/ 2147483646 w 29"/>
                  <a:gd name="T33" fmla="*/ 2147483646 h 49"/>
                  <a:gd name="T34" fmla="*/ 2147483646 w 29"/>
                  <a:gd name="T35" fmla="*/ 2147483646 h 49"/>
                  <a:gd name="T36" fmla="*/ 2147483646 w 29"/>
                  <a:gd name="T37" fmla="*/ 2147483646 h 49"/>
                  <a:gd name="T38" fmla="*/ 2147483646 w 29"/>
                  <a:gd name="T39" fmla="*/ 2147483646 h 49"/>
                  <a:gd name="T40" fmla="*/ 2147483646 w 29"/>
                  <a:gd name="T41" fmla="*/ 2147483646 h 49"/>
                  <a:gd name="T42" fmla="*/ 2147483646 w 29"/>
                  <a:gd name="T43" fmla="*/ 2147483646 h 49"/>
                  <a:gd name="T44" fmla="*/ 2147483646 w 29"/>
                  <a:gd name="T45" fmla="*/ 2147483646 h 49"/>
                  <a:gd name="T46" fmla="*/ 2147483646 w 29"/>
                  <a:gd name="T47" fmla="*/ 2147483646 h 49"/>
                  <a:gd name="T48" fmla="*/ 2147483646 w 29"/>
                  <a:gd name="T49" fmla="*/ 2147483646 h 49"/>
                  <a:gd name="T50" fmla="*/ 2147483646 w 29"/>
                  <a:gd name="T51" fmla="*/ 2147483646 h 49"/>
                  <a:gd name="T52" fmla="*/ 2147483646 w 29"/>
                  <a:gd name="T53" fmla="*/ 2147483646 h 49"/>
                  <a:gd name="T54" fmla="*/ 2147483646 w 29"/>
                  <a:gd name="T55" fmla="*/ 2147483646 h 49"/>
                  <a:gd name="T56" fmla="*/ 2147483646 w 29"/>
                  <a:gd name="T57" fmla="*/ 2147483646 h 49"/>
                  <a:gd name="T58" fmla="*/ 2147483646 w 29"/>
                  <a:gd name="T59" fmla="*/ 2147483646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buFontTx/>
                  <a:buNone/>
                  <a:defRPr/>
                </a:pPr>
                <a:endParaRPr lang="zh-CN" altLang="en-US" sz="1350">
                  <a:latin typeface="冬青黑体简体中文 W3" panose="020B0300000000000000" pitchFamily="34" charset="-122"/>
                  <a:ea typeface="冬青黑体简体中文 W3" panose="020B0300000000000000" pitchFamily="34" charset="-122"/>
                </a:endParaRPr>
              </a:p>
            </p:txBody>
          </p:sp>
        </p:grpSp>
        <p:sp>
          <p:nvSpPr>
            <p:cNvPr id="13" name="矩形 12"/>
            <p:cNvSpPr/>
            <p:nvPr/>
          </p:nvSpPr>
          <p:spPr>
            <a:xfrm>
              <a:off x="1417271" y="2958307"/>
              <a:ext cx="1137393"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本地市场</a:t>
              </a:r>
            </a:p>
          </p:txBody>
        </p:sp>
      </p:grpSp>
      <p:grpSp>
        <p:nvGrpSpPr>
          <p:cNvPr id="16" name="组合 15"/>
          <p:cNvGrpSpPr/>
          <p:nvPr/>
        </p:nvGrpSpPr>
        <p:grpSpPr>
          <a:xfrm>
            <a:off x="2820988" y="2201863"/>
            <a:ext cx="1514475" cy="1512887"/>
            <a:chOff x="2820988" y="2201863"/>
            <a:chExt cx="1514475" cy="1512887"/>
          </a:xfrm>
        </p:grpSpPr>
        <p:grpSp>
          <p:nvGrpSpPr>
            <p:cNvPr id="17" name="组合 7"/>
            <p:cNvGrpSpPr>
              <a:grpSpLocks/>
            </p:cNvGrpSpPr>
            <p:nvPr/>
          </p:nvGrpSpPr>
          <p:grpSpPr bwMode="auto">
            <a:xfrm>
              <a:off x="2820988" y="2201863"/>
              <a:ext cx="1514475" cy="1512887"/>
              <a:chOff x="2115386" y="1651845"/>
              <a:chExt cx="1136057" cy="1134461"/>
            </a:xfrm>
          </p:grpSpPr>
          <p:sp>
            <p:nvSpPr>
              <p:cNvPr id="19" name="MH_Other_2"/>
              <p:cNvSpPr/>
              <p:nvPr/>
            </p:nvSpPr>
            <p:spPr>
              <a:xfrm rot="10800000">
                <a:off x="2115386" y="1651845"/>
                <a:ext cx="1136057" cy="1134461"/>
              </a:xfrm>
              <a:prstGeom prst="teardrop">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fontAlgn="auto">
                  <a:spcBef>
                    <a:spcPts val="0"/>
                  </a:spcBef>
                  <a:spcAft>
                    <a:spcPts val="0"/>
                  </a:spcAft>
                  <a:buFontTx/>
                  <a:buNone/>
                  <a:defRPr/>
                </a:pPr>
                <a:endParaRPr lang="th-TH" sz="4000" dirty="0">
                  <a:latin typeface="冬青黑体简体中文 W3" panose="020B0300000000000000" pitchFamily="34" charset="-122"/>
                  <a:ea typeface="冬青黑体简体中文 W3" panose="020B0300000000000000" pitchFamily="34" charset="-122"/>
                </a:endParaRPr>
              </a:p>
            </p:txBody>
          </p:sp>
          <p:sp>
            <p:nvSpPr>
              <p:cNvPr id="20" name="MH_Other_7"/>
              <p:cNvSpPr>
                <a:spLocks noEditPoints="1"/>
              </p:cNvSpPr>
              <p:nvPr/>
            </p:nvSpPr>
            <p:spPr bwMode="auto">
              <a:xfrm>
                <a:off x="2519533" y="1956590"/>
                <a:ext cx="226268" cy="183323"/>
              </a:xfrm>
              <a:custGeom>
                <a:avLst/>
                <a:gdLst>
                  <a:gd name="T0" fmla="*/ 2147483646 w 158"/>
                  <a:gd name="T1" fmla="*/ 2147483646 h 119"/>
                  <a:gd name="T2" fmla="*/ 0 w 158"/>
                  <a:gd name="T3" fmla="*/ 2147483646 h 119"/>
                  <a:gd name="T4" fmla="*/ 0 w 158"/>
                  <a:gd name="T5" fmla="*/ 0 h 119"/>
                  <a:gd name="T6" fmla="*/ 2147483646 w 158"/>
                  <a:gd name="T7" fmla="*/ 0 h 119"/>
                  <a:gd name="T8" fmla="*/ 2147483646 w 158"/>
                  <a:gd name="T9" fmla="*/ 2147483646 h 119"/>
                  <a:gd name="T10" fmla="*/ 2147483646 w 158"/>
                  <a:gd name="T11" fmla="*/ 2147483646 h 119"/>
                  <a:gd name="T12" fmla="*/ 2147483646 w 158"/>
                  <a:gd name="T13" fmla="*/ 2147483646 h 119"/>
                  <a:gd name="T14" fmla="*/ 2147483646 w 158"/>
                  <a:gd name="T15" fmla="*/ 2147483646 h 119"/>
                  <a:gd name="T16" fmla="*/ 2147483646 w 158"/>
                  <a:gd name="T17" fmla="*/ 2147483646 h 119"/>
                  <a:gd name="T18" fmla="*/ 2147483646 w 158"/>
                  <a:gd name="T19" fmla="*/ 2147483646 h 119"/>
                  <a:gd name="T20" fmla="*/ 2147483646 w 158"/>
                  <a:gd name="T21" fmla="*/ 2147483646 h 119"/>
                  <a:gd name="T22" fmla="*/ 2147483646 w 158"/>
                  <a:gd name="T23" fmla="*/ 2147483646 h 119"/>
                  <a:gd name="T24" fmla="*/ 2147483646 w 158"/>
                  <a:gd name="T25" fmla="*/ 2147483646 h 119"/>
                  <a:gd name="T26" fmla="*/ 2147483646 w 158"/>
                  <a:gd name="T27" fmla="*/ 2147483646 h 119"/>
                  <a:gd name="T28" fmla="*/ 2147483646 w 158"/>
                  <a:gd name="T29" fmla="*/ 2147483646 h 119"/>
                  <a:gd name="T30" fmla="*/ 2147483646 w 158"/>
                  <a:gd name="T31" fmla="*/ 2147483646 h 119"/>
                  <a:gd name="T32" fmla="*/ 2147483646 w 158"/>
                  <a:gd name="T33" fmla="*/ 2147483646 h 119"/>
                  <a:gd name="T34" fmla="*/ 2147483646 w 158"/>
                  <a:gd name="T35" fmla="*/ 2147483646 h 119"/>
                  <a:gd name="T36" fmla="*/ 2147483646 w 158"/>
                  <a:gd name="T37" fmla="*/ 2147483646 h 119"/>
                  <a:gd name="T38" fmla="*/ 2147483646 w 158"/>
                  <a:gd name="T39" fmla="*/ 2147483646 h 119"/>
                  <a:gd name="T40" fmla="*/ 2147483646 w 158"/>
                  <a:gd name="T41" fmla="*/ 2147483646 h 119"/>
                  <a:gd name="T42" fmla="*/ 2147483646 w 158"/>
                  <a:gd name="T43" fmla="*/ 2147483646 h 119"/>
                  <a:gd name="T44" fmla="*/ 2147483646 w 158"/>
                  <a:gd name="T45" fmla="*/ 2147483646 h 119"/>
                  <a:gd name="T46" fmla="*/ 2147483646 w 158"/>
                  <a:gd name="T47" fmla="*/ 2147483646 h 119"/>
                  <a:gd name="T48" fmla="*/ 2147483646 w 158"/>
                  <a:gd name="T49" fmla="*/ 2147483646 h 119"/>
                  <a:gd name="T50" fmla="*/ 2147483646 w 158"/>
                  <a:gd name="T51" fmla="*/ 2147483646 h 119"/>
                  <a:gd name="T52" fmla="*/ 2147483646 w 158"/>
                  <a:gd name="T53" fmla="*/ 2147483646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buFontTx/>
                  <a:buNone/>
                  <a:defRPr/>
                </a:pPr>
                <a:endParaRPr lang="zh-CN" altLang="en-US" sz="1350">
                  <a:latin typeface="冬青黑体简体中文 W3" panose="020B0300000000000000" pitchFamily="34" charset="-122"/>
                  <a:ea typeface="冬青黑体简体中文 W3" panose="020B0300000000000000" pitchFamily="34" charset="-122"/>
                </a:endParaRPr>
              </a:p>
            </p:txBody>
          </p:sp>
        </p:grpSp>
        <p:sp>
          <p:nvSpPr>
            <p:cNvPr id="18" name="矩形 17"/>
            <p:cNvSpPr/>
            <p:nvPr/>
          </p:nvSpPr>
          <p:spPr>
            <a:xfrm>
              <a:off x="3009528" y="2958307"/>
              <a:ext cx="1137393"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周边市场</a:t>
              </a:r>
            </a:p>
          </p:txBody>
        </p:sp>
      </p:grpSp>
      <p:grpSp>
        <p:nvGrpSpPr>
          <p:cNvPr id="21" name="组合 20"/>
          <p:cNvGrpSpPr/>
          <p:nvPr/>
        </p:nvGrpSpPr>
        <p:grpSpPr>
          <a:xfrm>
            <a:off x="1233488" y="3789363"/>
            <a:ext cx="1512887" cy="1514475"/>
            <a:chOff x="1233488" y="3789363"/>
            <a:chExt cx="1512887" cy="1514475"/>
          </a:xfrm>
        </p:grpSpPr>
        <p:grpSp>
          <p:nvGrpSpPr>
            <p:cNvPr id="22" name="组合 5"/>
            <p:cNvGrpSpPr>
              <a:grpSpLocks/>
            </p:cNvGrpSpPr>
            <p:nvPr/>
          </p:nvGrpSpPr>
          <p:grpSpPr bwMode="auto">
            <a:xfrm>
              <a:off x="1233488" y="3789363"/>
              <a:ext cx="1512887" cy="1514475"/>
              <a:chOff x="925080" y="2842151"/>
              <a:chExt cx="1134462" cy="1136057"/>
            </a:xfrm>
          </p:grpSpPr>
          <p:sp>
            <p:nvSpPr>
              <p:cNvPr id="24" name="MH_Other_3"/>
              <p:cNvSpPr/>
              <p:nvPr/>
            </p:nvSpPr>
            <p:spPr>
              <a:xfrm>
                <a:off x="925080" y="2842151"/>
                <a:ext cx="1134462" cy="1136057"/>
              </a:xfrm>
              <a:prstGeom prst="teardrop">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fontAlgn="auto">
                  <a:spcBef>
                    <a:spcPts val="0"/>
                  </a:spcBef>
                  <a:spcAft>
                    <a:spcPts val="0"/>
                  </a:spcAft>
                  <a:buFontTx/>
                  <a:buNone/>
                  <a:defRPr/>
                </a:pPr>
                <a:endParaRPr lang="th-TH" sz="3600" dirty="0">
                  <a:latin typeface="冬青黑体简体中文 W3" panose="020B0300000000000000" pitchFamily="34" charset="-122"/>
                  <a:ea typeface="冬青黑体简体中文 W3" panose="020B0300000000000000" pitchFamily="34" charset="-122"/>
                </a:endParaRPr>
              </a:p>
            </p:txBody>
          </p:sp>
          <p:sp>
            <p:nvSpPr>
              <p:cNvPr id="25" name="MH_Other_5"/>
              <p:cNvSpPr>
                <a:spLocks noEditPoints="1"/>
              </p:cNvSpPr>
              <p:nvPr/>
            </p:nvSpPr>
            <p:spPr bwMode="auto">
              <a:xfrm>
                <a:off x="1410400" y="3142806"/>
                <a:ext cx="183777" cy="179877"/>
              </a:xfrm>
              <a:custGeom>
                <a:avLst/>
                <a:gdLst>
                  <a:gd name="T0" fmla="*/ 2147483646 w 67"/>
                  <a:gd name="T1" fmla="*/ 2147483646 h 72"/>
                  <a:gd name="T2" fmla="*/ 2147483646 w 67"/>
                  <a:gd name="T3" fmla="*/ 2147483646 h 72"/>
                  <a:gd name="T4" fmla="*/ 2147483646 w 67"/>
                  <a:gd name="T5" fmla="*/ 2147483646 h 72"/>
                  <a:gd name="T6" fmla="*/ 0 w 67"/>
                  <a:gd name="T7" fmla="*/ 2147483646 h 72"/>
                  <a:gd name="T8" fmla="*/ 0 w 67"/>
                  <a:gd name="T9" fmla="*/ 2147483646 h 72"/>
                  <a:gd name="T10" fmla="*/ 2147483646 w 67"/>
                  <a:gd name="T11" fmla="*/ 2147483646 h 72"/>
                  <a:gd name="T12" fmla="*/ 2147483646 w 67"/>
                  <a:gd name="T13" fmla="*/ 2147483646 h 72"/>
                  <a:gd name="T14" fmla="*/ 2147483646 w 67"/>
                  <a:gd name="T15" fmla="*/ 2147483646 h 72"/>
                  <a:gd name="T16" fmla="*/ 2147483646 w 67"/>
                  <a:gd name="T17" fmla="*/ 0 h 72"/>
                  <a:gd name="T18" fmla="*/ 2147483646 w 67"/>
                  <a:gd name="T19" fmla="*/ 0 h 72"/>
                  <a:gd name="T20" fmla="*/ 2147483646 w 67"/>
                  <a:gd name="T21" fmla="*/ 2147483646 h 72"/>
                  <a:gd name="T22" fmla="*/ 2147483646 w 67"/>
                  <a:gd name="T23" fmla="*/ 2147483646 h 72"/>
                  <a:gd name="T24" fmla="*/ 2147483646 w 67"/>
                  <a:gd name="T25" fmla="*/ 2147483646 h 72"/>
                  <a:gd name="T26" fmla="*/ 2147483646 w 67"/>
                  <a:gd name="T27" fmla="*/ 2147483646 h 72"/>
                  <a:gd name="T28" fmla="*/ 2147483646 w 67"/>
                  <a:gd name="T29" fmla="*/ 0 h 72"/>
                  <a:gd name="T30" fmla="*/ 2147483646 w 67"/>
                  <a:gd name="T31" fmla="*/ 0 h 72"/>
                  <a:gd name="T32" fmla="*/ 2147483646 w 67"/>
                  <a:gd name="T33" fmla="*/ 2147483646 h 72"/>
                  <a:gd name="T34" fmla="*/ 2147483646 w 67"/>
                  <a:gd name="T35" fmla="*/ 2147483646 h 72"/>
                  <a:gd name="T36" fmla="*/ 2147483646 w 67"/>
                  <a:gd name="T37" fmla="*/ 2147483646 h 72"/>
                  <a:gd name="T38" fmla="*/ 2147483646 w 67"/>
                  <a:gd name="T39" fmla="*/ 2147483646 h 72"/>
                  <a:gd name="T40" fmla="*/ 2147483646 w 67"/>
                  <a:gd name="T41" fmla="*/ 2147483646 h 72"/>
                  <a:gd name="T42" fmla="*/ 2147483646 w 67"/>
                  <a:gd name="T43" fmla="*/ 2147483646 h 72"/>
                  <a:gd name="T44" fmla="*/ 2147483646 w 67"/>
                  <a:gd name="T45" fmla="*/ 2147483646 h 72"/>
                  <a:gd name="T46" fmla="*/ 2147483646 w 67"/>
                  <a:gd name="T47" fmla="*/ 2147483646 h 72"/>
                  <a:gd name="T48" fmla="*/ 2147483646 w 67"/>
                  <a:gd name="T49" fmla="*/ 2147483646 h 72"/>
                  <a:gd name="T50" fmla="*/ 2147483646 w 67"/>
                  <a:gd name="T51" fmla="*/ 2147483646 h 72"/>
                  <a:gd name="T52" fmla="*/ 2147483646 w 67"/>
                  <a:gd name="T53" fmla="*/ 2147483646 h 72"/>
                  <a:gd name="T54" fmla="*/ 2147483646 w 67"/>
                  <a:gd name="T55" fmla="*/ 2147483646 h 72"/>
                  <a:gd name="T56" fmla="*/ 2147483646 w 67"/>
                  <a:gd name="T57" fmla="*/ 2147483646 h 72"/>
                  <a:gd name="T58" fmla="*/ 2147483646 w 67"/>
                  <a:gd name="T59" fmla="*/ 2147483646 h 72"/>
                  <a:gd name="T60" fmla="*/ 2147483646 w 67"/>
                  <a:gd name="T61" fmla="*/ 2147483646 h 72"/>
                  <a:gd name="T62" fmla="*/ 2147483646 w 67"/>
                  <a:gd name="T63" fmla="*/ 2147483646 h 72"/>
                  <a:gd name="T64" fmla="*/ 2147483646 w 67"/>
                  <a:gd name="T65" fmla="*/ 2147483646 h 72"/>
                  <a:gd name="T66" fmla="*/ 2147483646 w 67"/>
                  <a:gd name="T67" fmla="*/ 2147483646 h 72"/>
                  <a:gd name="T68" fmla="*/ 2147483646 w 67"/>
                  <a:gd name="T69" fmla="*/ 2147483646 h 72"/>
                  <a:gd name="T70" fmla="*/ 2147483646 w 67"/>
                  <a:gd name="T71" fmla="*/ 2147483646 h 72"/>
                  <a:gd name="T72" fmla="*/ 2147483646 w 67"/>
                  <a:gd name="T73" fmla="*/ 2147483646 h 72"/>
                  <a:gd name="T74" fmla="*/ 2147483646 w 67"/>
                  <a:gd name="T75" fmla="*/ 2147483646 h 72"/>
                  <a:gd name="T76" fmla="*/ 2147483646 w 67"/>
                  <a:gd name="T77" fmla="*/ 2147483646 h 72"/>
                  <a:gd name="T78" fmla="*/ 2147483646 w 67"/>
                  <a:gd name="T79" fmla="*/ 2147483646 h 72"/>
                  <a:gd name="T80" fmla="*/ 2147483646 w 67"/>
                  <a:gd name="T81" fmla="*/ 2147483646 h 72"/>
                  <a:gd name="T82" fmla="*/ 2147483646 w 67"/>
                  <a:gd name="T83" fmla="*/ 2147483646 h 72"/>
                  <a:gd name="T84" fmla="*/ 2147483646 w 67"/>
                  <a:gd name="T85" fmla="*/ 2147483646 h 72"/>
                  <a:gd name="T86" fmla="*/ 2147483646 w 67"/>
                  <a:gd name="T87" fmla="*/ 2147483646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buFontTx/>
                  <a:buNone/>
                  <a:defRPr/>
                </a:pPr>
                <a:endParaRPr lang="zh-CN" altLang="en-US" sz="1350">
                  <a:latin typeface="冬青黑体简体中文 W3" panose="020B0300000000000000" pitchFamily="34" charset="-122"/>
                  <a:ea typeface="冬青黑体简体中文 W3" panose="020B0300000000000000" pitchFamily="34" charset="-122"/>
                </a:endParaRPr>
              </a:p>
            </p:txBody>
          </p:sp>
        </p:grpSp>
        <p:sp>
          <p:nvSpPr>
            <p:cNvPr id="23" name="矩形 22"/>
            <p:cNvSpPr/>
            <p:nvPr/>
          </p:nvSpPr>
          <p:spPr>
            <a:xfrm>
              <a:off x="1494036" y="4528344"/>
              <a:ext cx="1137393"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细分市场</a:t>
              </a:r>
            </a:p>
          </p:txBody>
        </p:sp>
      </p:grpSp>
      <p:grpSp>
        <p:nvGrpSpPr>
          <p:cNvPr id="26" name="组合 25"/>
          <p:cNvGrpSpPr/>
          <p:nvPr/>
        </p:nvGrpSpPr>
        <p:grpSpPr>
          <a:xfrm>
            <a:off x="2820988" y="3789363"/>
            <a:ext cx="2127250" cy="2127250"/>
            <a:chOff x="2820988" y="3789363"/>
            <a:chExt cx="2127250" cy="2127250"/>
          </a:xfrm>
        </p:grpSpPr>
        <p:grpSp>
          <p:nvGrpSpPr>
            <p:cNvPr id="27" name="组合 6"/>
            <p:cNvGrpSpPr>
              <a:grpSpLocks/>
            </p:cNvGrpSpPr>
            <p:nvPr/>
          </p:nvGrpSpPr>
          <p:grpSpPr bwMode="auto">
            <a:xfrm>
              <a:off x="2820988" y="3789363"/>
              <a:ext cx="2127250" cy="2127250"/>
              <a:chOff x="2115386" y="2842151"/>
              <a:chExt cx="1595585" cy="1595585"/>
            </a:xfrm>
          </p:grpSpPr>
          <p:sp>
            <p:nvSpPr>
              <p:cNvPr id="29" name="MH_Other_1"/>
              <p:cNvSpPr/>
              <p:nvPr/>
            </p:nvSpPr>
            <p:spPr>
              <a:xfrm rot="16200000">
                <a:off x="2115386" y="2842151"/>
                <a:ext cx="1595585" cy="1595585"/>
              </a:xfrm>
              <a:prstGeom prst="teardrop">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fontAlgn="auto">
                  <a:spcBef>
                    <a:spcPts val="0"/>
                  </a:spcBef>
                  <a:spcAft>
                    <a:spcPts val="0"/>
                  </a:spcAft>
                  <a:buFontTx/>
                  <a:buNone/>
                  <a:defRPr/>
                </a:pPr>
                <a:endParaRPr lang="th-TH" sz="3600" dirty="0">
                  <a:latin typeface="冬青黑体简体中文 W3" panose="020B0300000000000000" pitchFamily="34" charset="-122"/>
                  <a:ea typeface="冬青黑体简体中文 W3" panose="020B0300000000000000" pitchFamily="34" charset="-122"/>
                </a:endParaRPr>
              </a:p>
            </p:txBody>
          </p:sp>
          <p:sp>
            <p:nvSpPr>
              <p:cNvPr id="30" name="MH_Other_6"/>
              <p:cNvSpPr>
                <a:spLocks noEditPoints="1"/>
              </p:cNvSpPr>
              <p:nvPr/>
            </p:nvSpPr>
            <p:spPr bwMode="auto">
              <a:xfrm>
                <a:off x="2765227" y="3410881"/>
                <a:ext cx="205250" cy="160761"/>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buFontTx/>
                  <a:buNone/>
                  <a:defRPr/>
                </a:pPr>
                <a:endParaRPr lang="zh-CN" altLang="en-US" sz="1350">
                  <a:latin typeface="冬青黑体简体中文 W3" panose="020B0300000000000000" pitchFamily="34" charset="-122"/>
                  <a:ea typeface="冬青黑体简体中文 W3" panose="020B0300000000000000" pitchFamily="34" charset="-122"/>
                </a:endParaRPr>
              </a:p>
            </p:txBody>
          </p:sp>
        </p:grpSp>
        <p:sp>
          <p:nvSpPr>
            <p:cNvPr id="28" name="矩形 27"/>
            <p:cNvSpPr/>
            <p:nvPr/>
          </p:nvSpPr>
          <p:spPr>
            <a:xfrm>
              <a:off x="3251420" y="4842742"/>
              <a:ext cx="1137393"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高端市场</a:t>
              </a:r>
            </a:p>
          </p:txBody>
        </p:sp>
      </p:grpSp>
    </p:spTree>
    <p:extLst>
      <p:ext uri="{BB962C8B-B14F-4D97-AF65-F5344CB8AC3E}">
        <p14:creationId xmlns:p14="http://schemas.microsoft.com/office/powerpoint/2010/main" xmlns="" val="1570171010"/>
      </p:ext>
    </p:extLst>
  </p:cSld>
  <p:clrMapOvr>
    <a:masterClrMapping/>
  </p:clrMapOvr>
  <mc:AlternateContent xmlns:mc="http://schemas.openxmlformats.org/markup-compatibility/2006">
    <mc:Choice xmlns:p14="http://schemas.microsoft.com/office/powerpoint/2010/main" xmlns="" Requires="p14">
      <p:transition spd="slow" p14:dur="1600" advTm="6000">
        <p14:prism isContent="1" isInverted="1"/>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10" presetClass="entr" presetSubtype="0" fill="hold" nodeType="withEffect">
                                  <p:stCondLst>
                                    <p:cond delay="12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63" presetClass="path" presetSubtype="0" decel="50000" fill="hold" nodeType="withEffect">
                                  <p:stCondLst>
                                    <p:cond delay="1250"/>
                                  </p:stCondLst>
                                  <p:childTnLst>
                                    <p:animMotion origin="layout" path="M 0.02904 0.02731 L -0.10872 -0.09746 " pathEditMode="relative" rAng="0" ptsTypes="AA">
                                      <p:cBhvr>
                                        <p:cTn id="16" dur="750" spd="-100000" fill="hold"/>
                                        <p:tgtEl>
                                          <p:spTgt spid="11"/>
                                        </p:tgtEl>
                                        <p:attrNameLst>
                                          <p:attrName>ppt_x</p:attrName>
                                          <p:attrName>ppt_y</p:attrName>
                                        </p:attrNameLst>
                                      </p:cBhvr>
                                      <p:rCtr x="-6888" y="-6250"/>
                                    </p:animMotion>
                                  </p:childTnLst>
                                </p:cTn>
                              </p:par>
                              <p:par>
                                <p:cTn id="17" presetID="35" presetClass="path" presetSubtype="0" accel="50000" decel="50000" fill="hold" nodeType="withEffect">
                                  <p:stCondLst>
                                    <p:cond delay="2000"/>
                                  </p:stCondLst>
                                  <p:childTnLst>
                                    <p:animMotion origin="layout" path="M 0.02852 0.02731 L 6.25E-7 4.44444E-6 " pathEditMode="relative" rAng="0" ptsTypes="AA">
                                      <p:cBhvr>
                                        <p:cTn id="18" dur="750" fill="hold"/>
                                        <p:tgtEl>
                                          <p:spTgt spid="11"/>
                                        </p:tgtEl>
                                        <p:attrNameLst>
                                          <p:attrName>ppt_x</p:attrName>
                                          <p:attrName>ppt_y</p:attrName>
                                        </p:attrNameLst>
                                      </p:cBhvr>
                                      <p:rCtr x="-1432" y="-1366"/>
                                    </p:animMotion>
                                  </p:childTnLst>
                                </p:cTn>
                              </p:par>
                              <p:par>
                                <p:cTn id="19" presetID="10" presetClass="entr" presetSubtype="0" fill="hold" nodeType="withEffect">
                                  <p:stCondLst>
                                    <p:cond delay="100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63" presetClass="path" presetSubtype="0" decel="50000" fill="hold" nodeType="withEffect">
                                  <p:stCondLst>
                                    <p:cond delay="1000"/>
                                  </p:stCondLst>
                                  <p:childTnLst>
                                    <p:animMotion origin="layout" path="M -0.02669 0.02639 L 0.09805 -0.10833 " pathEditMode="relative" rAng="0" ptsTypes="AA">
                                      <p:cBhvr>
                                        <p:cTn id="23" dur="750" spd="-100000" fill="hold"/>
                                        <p:tgtEl>
                                          <p:spTgt spid="16"/>
                                        </p:tgtEl>
                                        <p:attrNameLst>
                                          <p:attrName>ppt_x</p:attrName>
                                          <p:attrName>ppt_y</p:attrName>
                                        </p:attrNameLst>
                                      </p:cBhvr>
                                      <p:rCtr x="6237" y="-6736"/>
                                    </p:animMotion>
                                  </p:childTnLst>
                                </p:cTn>
                              </p:par>
                              <p:par>
                                <p:cTn id="24" presetID="35" presetClass="path" presetSubtype="0" accel="50000" decel="50000" fill="hold" nodeType="withEffect">
                                  <p:stCondLst>
                                    <p:cond delay="1750"/>
                                  </p:stCondLst>
                                  <p:childTnLst>
                                    <p:animMotion origin="layout" path="M -0.02721 0.02894 L 4.16667E-7 -2.96296E-6 " pathEditMode="relative" rAng="0" ptsTypes="AA">
                                      <p:cBhvr>
                                        <p:cTn id="25" dur="750" fill="hold"/>
                                        <p:tgtEl>
                                          <p:spTgt spid="16"/>
                                        </p:tgtEl>
                                        <p:attrNameLst>
                                          <p:attrName>ppt_x</p:attrName>
                                          <p:attrName>ppt_y</p:attrName>
                                        </p:attrNameLst>
                                      </p:cBhvr>
                                      <p:rCtr x="1354" y="-1458"/>
                                    </p:animMotion>
                                  </p:childTnLst>
                                </p:cTn>
                              </p:par>
                              <p:par>
                                <p:cTn id="26" presetID="10" presetClass="entr" presetSubtype="0" fill="hold" nodeType="withEffect">
                                  <p:stCondLst>
                                    <p:cond delay="15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63" presetClass="path" presetSubtype="0" decel="50000" fill="hold" nodeType="withEffect">
                                  <p:stCondLst>
                                    <p:cond delay="1500"/>
                                  </p:stCondLst>
                                  <p:childTnLst>
                                    <p:animMotion origin="layout" path="M -0.02526 -0.03264 L 0.08125 0.08333 " pathEditMode="relative" rAng="0" ptsTypes="AA">
                                      <p:cBhvr>
                                        <p:cTn id="30" dur="750" spd="-100000" fill="hold"/>
                                        <p:tgtEl>
                                          <p:spTgt spid="26"/>
                                        </p:tgtEl>
                                        <p:attrNameLst>
                                          <p:attrName>ppt_x</p:attrName>
                                          <p:attrName>ppt_y</p:attrName>
                                        </p:attrNameLst>
                                      </p:cBhvr>
                                      <p:rCtr x="5326" y="5787"/>
                                    </p:animMotion>
                                  </p:childTnLst>
                                </p:cTn>
                              </p:par>
                              <p:par>
                                <p:cTn id="31" presetID="35" presetClass="path" presetSubtype="0" accel="50000" decel="50000" fill="hold" nodeType="withEffect">
                                  <p:stCondLst>
                                    <p:cond delay="2250"/>
                                  </p:stCondLst>
                                  <p:childTnLst>
                                    <p:animMotion origin="layout" path="M -0.02526 -0.03264 L 2.70833E-6 1.11111E-6 " pathEditMode="relative" rAng="0" ptsTypes="AA">
                                      <p:cBhvr>
                                        <p:cTn id="32" dur="750" fill="hold"/>
                                        <p:tgtEl>
                                          <p:spTgt spid="26"/>
                                        </p:tgtEl>
                                        <p:attrNameLst>
                                          <p:attrName>ppt_x</p:attrName>
                                          <p:attrName>ppt_y</p:attrName>
                                        </p:attrNameLst>
                                      </p:cBhvr>
                                      <p:rCtr x="1263" y="1620"/>
                                    </p:animMotion>
                                  </p:childTnLst>
                                </p:cTn>
                              </p:par>
                              <p:par>
                                <p:cTn id="33" presetID="10" presetClass="entr" presetSubtype="0" fill="hold" nodeType="withEffect">
                                  <p:stCondLst>
                                    <p:cond delay="1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63" presetClass="path" presetSubtype="0" decel="50000" fill="hold" nodeType="withEffect">
                                  <p:stCondLst>
                                    <p:cond delay="1250"/>
                                  </p:stCondLst>
                                  <p:childTnLst>
                                    <p:animMotion origin="layout" path="M 0.02188 -0.03449 L -0.09284 0.1301 " pathEditMode="relative" rAng="0" ptsTypes="AA">
                                      <p:cBhvr>
                                        <p:cTn id="37" dur="750" spd="-100000" fill="hold"/>
                                        <p:tgtEl>
                                          <p:spTgt spid="21"/>
                                        </p:tgtEl>
                                        <p:attrNameLst>
                                          <p:attrName>ppt_x</p:attrName>
                                          <p:attrName>ppt_y</p:attrName>
                                        </p:attrNameLst>
                                      </p:cBhvr>
                                      <p:rCtr x="-5742" y="8218"/>
                                    </p:animMotion>
                                  </p:childTnLst>
                                </p:cTn>
                              </p:par>
                              <p:par>
                                <p:cTn id="38" presetID="35" presetClass="path" presetSubtype="0" accel="50000" decel="50000" fill="hold" nodeType="withEffect">
                                  <p:stCondLst>
                                    <p:cond delay="2000"/>
                                  </p:stCondLst>
                                  <p:childTnLst>
                                    <p:animMotion origin="layout" path="M 0.02188 -0.03449 L -1.04167E-6 -2.96296E-6 " pathEditMode="relative" rAng="0" ptsTypes="AA">
                                      <p:cBhvr>
                                        <p:cTn id="39" dur="750" fill="hold"/>
                                        <p:tgtEl>
                                          <p:spTgt spid="21"/>
                                        </p:tgtEl>
                                        <p:attrNameLst>
                                          <p:attrName>ppt_x</p:attrName>
                                          <p:attrName>ppt_y</p:attrName>
                                        </p:attrNameLst>
                                      </p:cBhvr>
                                      <p:rCtr x="-1094" y="1713"/>
                                    </p:animMotion>
                                  </p:childTnLst>
                                </p:cTn>
                              </p:par>
                              <p:par>
                                <p:cTn id="40" presetID="10" presetClass="entr" presetSubtype="0" fill="hold" grpId="0" nodeType="withEffect">
                                  <p:stCondLst>
                                    <p:cond delay="2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42" presetClass="path" presetSubtype="0" decel="30000" fill="hold" grpId="1" nodeType="withEffect">
                                  <p:stCondLst>
                                    <p:cond delay="2500"/>
                                  </p:stCondLst>
                                  <p:childTnLst>
                                    <p:animMotion origin="layout" path="M -2.08333E-6 -0.03981 L -2.08333E-6 0.14815 " pathEditMode="relative" rAng="0" ptsTypes="AA">
                                      <p:cBhvr>
                                        <p:cTn id="44" dur="750" spd="-100000" fill="hold"/>
                                        <p:tgtEl>
                                          <p:spTgt spid="3"/>
                                        </p:tgtEl>
                                        <p:attrNameLst>
                                          <p:attrName>ppt_x</p:attrName>
                                          <p:attrName>ppt_y</p:attrName>
                                        </p:attrNameLst>
                                      </p:cBhvr>
                                      <p:rCtr x="0" y="9398"/>
                                    </p:animMotion>
                                  </p:childTnLst>
                                </p:cTn>
                              </p:par>
                              <p:par>
                                <p:cTn id="45" presetID="42" presetClass="path" presetSubtype="0" accel="30000" decel="30000" fill="hold" grpId="2" nodeType="withEffect">
                                  <p:stCondLst>
                                    <p:cond delay="3250"/>
                                  </p:stCondLst>
                                  <p:childTnLst>
                                    <p:animMotion origin="layout" path="M -2.08333E-6 -0.03981 L -2.08333E-6 -3.7037E-6 " pathEditMode="relative" rAng="0" ptsTypes="AA">
                                      <p:cBhvr>
                                        <p:cTn id="46" dur="750" fill="hold"/>
                                        <p:tgtEl>
                                          <p:spTgt spid="3"/>
                                        </p:tgtEl>
                                        <p:attrNameLst>
                                          <p:attrName>ppt_x</p:attrName>
                                          <p:attrName>ppt_y</p:attrName>
                                        </p:attrNameLst>
                                      </p:cBhvr>
                                      <p:rCtr x="0" y="1991"/>
                                    </p:animMotion>
                                  </p:childTnLst>
                                </p:cTn>
                              </p:par>
                              <p:par>
                                <p:cTn id="47" presetID="10" presetClass="entr" presetSubtype="0" fill="hold" grpId="0" nodeType="withEffect">
                                  <p:stCondLst>
                                    <p:cond delay="250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42" presetClass="path" presetSubtype="0" decel="30000" fill="hold" grpId="1" nodeType="withEffect">
                                  <p:stCondLst>
                                    <p:cond delay="2500"/>
                                  </p:stCondLst>
                                  <p:childTnLst>
                                    <p:animMotion origin="layout" path="M -2.08333E-6 -0.03981 L -2.08333E-6 0.14815 " pathEditMode="relative" rAng="0" ptsTypes="AA">
                                      <p:cBhvr>
                                        <p:cTn id="51" dur="750" spd="-100000" fill="hold"/>
                                        <p:tgtEl>
                                          <p:spTgt spid="4"/>
                                        </p:tgtEl>
                                        <p:attrNameLst>
                                          <p:attrName>ppt_x</p:attrName>
                                          <p:attrName>ppt_y</p:attrName>
                                        </p:attrNameLst>
                                      </p:cBhvr>
                                      <p:rCtr x="0" y="9398"/>
                                    </p:animMotion>
                                  </p:childTnLst>
                                </p:cTn>
                              </p:par>
                              <p:par>
                                <p:cTn id="52" presetID="42" presetClass="path" presetSubtype="0" accel="30000" decel="30000" fill="hold" grpId="2" nodeType="withEffect">
                                  <p:stCondLst>
                                    <p:cond delay="3250"/>
                                  </p:stCondLst>
                                  <p:childTnLst>
                                    <p:animMotion origin="layout" path="M -2.08333E-6 -0.03981 L -2.08333E-6 -3.7037E-6 " pathEditMode="relative" rAng="0" ptsTypes="AA">
                                      <p:cBhvr>
                                        <p:cTn id="53" dur="750" fill="hold"/>
                                        <p:tgtEl>
                                          <p:spTgt spid="4"/>
                                        </p:tgtEl>
                                        <p:attrNameLst>
                                          <p:attrName>ppt_x</p:attrName>
                                          <p:attrName>ppt_y</p:attrName>
                                        </p:attrNameLst>
                                      </p:cBhvr>
                                      <p:rCtr x="0" y="1991"/>
                                    </p:animMotion>
                                  </p:childTnLst>
                                </p:cTn>
                              </p:par>
                              <p:par>
                                <p:cTn id="54" presetID="10" presetClass="entr" presetSubtype="0" fill="hold" grpId="0" nodeType="withEffect">
                                  <p:stCondLst>
                                    <p:cond delay="250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par>
                                <p:cTn id="57" presetID="42" presetClass="path" presetSubtype="0" decel="30000" fill="hold" grpId="1" nodeType="withEffect">
                                  <p:stCondLst>
                                    <p:cond delay="2500"/>
                                  </p:stCondLst>
                                  <p:childTnLst>
                                    <p:animMotion origin="layout" path="M -2.08333E-6 -0.03981 L -2.08333E-6 0.14815 " pathEditMode="relative" rAng="0" ptsTypes="AA">
                                      <p:cBhvr>
                                        <p:cTn id="58" dur="750" spd="-100000" fill="hold"/>
                                        <p:tgtEl>
                                          <p:spTgt spid="5"/>
                                        </p:tgtEl>
                                        <p:attrNameLst>
                                          <p:attrName>ppt_x</p:attrName>
                                          <p:attrName>ppt_y</p:attrName>
                                        </p:attrNameLst>
                                      </p:cBhvr>
                                      <p:rCtr x="0" y="9398"/>
                                    </p:animMotion>
                                  </p:childTnLst>
                                </p:cTn>
                              </p:par>
                              <p:par>
                                <p:cTn id="59" presetID="42" presetClass="path" presetSubtype="0" accel="30000" decel="30000" fill="hold" grpId="2" nodeType="withEffect">
                                  <p:stCondLst>
                                    <p:cond delay="3250"/>
                                  </p:stCondLst>
                                  <p:childTnLst>
                                    <p:animMotion origin="layout" path="M -2.08333E-6 -0.03981 L -2.08333E-6 -3.7037E-6 " pathEditMode="relative" rAng="0" ptsTypes="AA">
                                      <p:cBhvr>
                                        <p:cTn id="60" dur="750" fill="hold"/>
                                        <p:tgtEl>
                                          <p:spTgt spid="5"/>
                                        </p:tgtEl>
                                        <p:attrNameLst>
                                          <p:attrName>ppt_x</p:attrName>
                                          <p:attrName>ppt_y</p:attrName>
                                        </p:attrNameLst>
                                      </p:cBhvr>
                                      <p:rCtr x="0" y="1991"/>
                                    </p:animMotion>
                                  </p:childTnLst>
                                </p:cTn>
                              </p:par>
                              <p:par>
                                <p:cTn id="61" presetID="10" presetClass="entr" presetSubtype="0" fill="hold" grpId="0" nodeType="withEffect">
                                  <p:stCondLst>
                                    <p:cond delay="250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42" presetClass="path" presetSubtype="0" decel="30000" fill="hold" grpId="1" nodeType="withEffect">
                                  <p:stCondLst>
                                    <p:cond delay="2500"/>
                                  </p:stCondLst>
                                  <p:childTnLst>
                                    <p:animMotion origin="layout" path="M -2.08333E-6 -0.03981 L -2.08333E-6 0.14815 " pathEditMode="relative" rAng="0" ptsTypes="AA">
                                      <p:cBhvr>
                                        <p:cTn id="65" dur="750" spd="-100000" fill="hold"/>
                                        <p:tgtEl>
                                          <p:spTgt spid="6"/>
                                        </p:tgtEl>
                                        <p:attrNameLst>
                                          <p:attrName>ppt_x</p:attrName>
                                          <p:attrName>ppt_y</p:attrName>
                                        </p:attrNameLst>
                                      </p:cBhvr>
                                      <p:rCtr x="0" y="9398"/>
                                    </p:animMotion>
                                  </p:childTnLst>
                                </p:cTn>
                              </p:par>
                              <p:par>
                                <p:cTn id="66" presetID="42" presetClass="path" presetSubtype="0" accel="30000" decel="30000" fill="hold" grpId="2" nodeType="withEffect">
                                  <p:stCondLst>
                                    <p:cond delay="3250"/>
                                  </p:stCondLst>
                                  <p:childTnLst>
                                    <p:animMotion origin="layout" path="M -2.08333E-6 -0.03981 L -2.08333E-6 -3.7037E-6 " pathEditMode="relative" rAng="0" ptsTypes="AA">
                                      <p:cBhvr>
                                        <p:cTn id="67" dur="750" fill="hold"/>
                                        <p:tgtEl>
                                          <p:spTgt spid="6"/>
                                        </p:tgtEl>
                                        <p:attrNameLst>
                                          <p:attrName>ppt_x</p:attrName>
                                          <p:attrName>ppt_y</p:attrName>
                                        </p:attrNameLst>
                                      </p:cBhvr>
                                      <p:rCtr x="0" y="1991"/>
                                    </p:animMotion>
                                  </p:childTnLst>
                                </p:cTn>
                              </p:par>
                            </p:childTnLst>
                          </p:cTn>
                        </p:par>
                        <p:par>
                          <p:cTn id="68" fill="hold">
                            <p:stCondLst>
                              <p:cond delay="4000"/>
                            </p:stCondLst>
                            <p:childTnLst>
                              <p:par>
                                <p:cTn id="69" presetID="12" presetClass="entr" presetSubtype="4"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p:tgtEl>
                                          <p:spTgt spid="7"/>
                                        </p:tgtEl>
                                        <p:attrNameLst>
                                          <p:attrName>ppt_y</p:attrName>
                                        </p:attrNameLst>
                                      </p:cBhvr>
                                      <p:tavLst>
                                        <p:tav tm="0">
                                          <p:val>
                                            <p:strVal val="#ppt_y+#ppt_h*1.125000"/>
                                          </p:val>
                                        </p:tav>
                                        <p:tav tm="100000">
                                          <p:val>
                                            <p:strVal val="#ppt_y"/>
                                          </p:val>
                                        </p:tav>
                                      </p:tavLst>
                                    </p:anim>
                                    <p:animEffect transition="in" filter="wipe(up)">
                                      <p:cBhvr>
                                        <p:cTn id="72" dur="500"/>
                                        <p:tgtEl>
                                          <p:spTgt spid="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p:tgtEl>
                                          <p:spTgt spid="8"/>
                                        </p:tgtEl>
                                        <p:attrNameLst>
                                          <p:attrName>ppt_y</p:attrName>
                                        </p:attrNameLst>
                                      </p:cBhvr>
                                      <p:tavLst>
                                        <p:tav tm="0">
                                          <p:val>
                                            <p:strVal val="#ppt_y+#ppt_h*1.125000"/>
                                          </p:val>
                                        </p:tav>
                                        <p:tav tm="100000">
                                          <p:val>
                                            <p:strVal val="#ppt_y"/>
                                          </p:val>
                                        </p:tav>
                                      </p:tavLst>
                                    </p:anim>
                                    <p:animEffect transition="in" filter="wipe(up)">
                                      <p:cBhvr>
                                        <p:cTn id="76" dur="500"/>
                                        <p:tgtEl>
                                          <p:spTgt spid="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p:tgtEl>
                                          <p:spTgt spid="9"/>
                                        </p:tgtEl>
                                        <p:attrNameLst>
                                          <p:attrName>ppt_y</p:attrName>
                                        </p:attrNameLst>
                                      </p:cBhvr>
                                      <p:tavLst>
                                        <p:tav tm="0">
                                          <p:val>
                                            <p:strVal val="#ppt_y+#ppt_h*1.125000"/>
                                          </p:val>
                                        </p:tav>
                                        <p:tav tm="100000">
                                          <p:val>
                                            <p:strVal val="#ppt_y"/>
                                          </p:val>
                                        </p:tav>
                                      </p:tavLst>
                                    </p:anim>
                                    <p:animEffect transition="in" filter="wipe(up)">
                                      <p:cBhvr>
                                        <p:cTn id="80" dur="500"/>
                                        <p:tgtEl>
                                          <p:spTgt spid="9"/>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p:tgtEl>
                                          <p:spTgt spid="10"/>
                                        </p:tgtEl>
                                        <p:attrNameLst>
                                          <p:attrName>ppt_y</p:attrName>
                                        </p:attrNameLst>
                                      </p:cBhvr>
                                      <p:tavLst>
                                        <p:tav tm="0">
                                          <p:val>
                                            <p:strVal val="#ppt_y+#ppt_h*1.125000"/>
                                          </p:val>
                                        </p:tav>
                                        <p:tav tm="100000">
                                          <p:val>
                                            <p:strVal val="#ppt_y"/>
                                          </p:val>
                                        </p:tav>
                                      </p:tavLst>
                                    </p:anim>
                                    <p:animEffect transition="in" filter="wipe(up)">
                                      <p:cBhvr>
                                        <p:cTn id="8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1"/>
          <p:cNvSpPr>
            <a:spLocks/>
          </p:cNvSpPr>
          <p:nvPr/>
        </p:nvSpPr>
        <p:spPr bwMode="auto">
          <a:xfrm>
            <a:off x="-4412343" y="2162791"/>
            <a:ext cx="14352523" cy="2691898"/>
          </a:xfrm>
          <a:custGeom>
            <a:avLst/>
            <a:gdLst>
              <a:gd name="T0" fmla="*/ 0 w 2828"/>
              <a:gd name="T1" fmla="*/ 2971935 h 1032"/>
              <a:gd name="T2" fmla="*/ 2285933 w 2828"/>
              <a:gd name="T3" fmla="*/ 1874819 h 1032"/>
              <a:gd name="T4" fmla="*/ 4267074 w 2828"/>
              <a:gd name="T5" fmla="*/ 2499758 h 1032"/>
              <a:gd name="T6" fmla="*/ 6137383 w 2828"/>
              <a:gd name="T7" fmla="*/ 1111004 h 1032"/>
              <a:gd name="T8" fmla="*/ 8018082 w 2828"/>
              <a:gd name="T9" fmla="*/ 1663034 h 1032"/>
              <a:gd name="T10" fmla="*/ 9794875 w 2828"/>
              <a:gd name="T11" fmla="*/ 0 h 1032"/>
              <a:gd name="T12" fmla="*/ 0 60000 65536"/>
              <a:gd name="T13" fmla="*/ 0 60000 65536"/>
              <a:gd name="T14" fmla="*/ 0 60000 65536"/>
              <a:gd name="T15" fmla="*/ 0 60000 65536"/>
              <a:gd name="T16" fmla="*/ 0 60000 65536"/>
              <a:gd name="T17" fmla="*/ 0 60000 65536"/>
              <a:gd name="connsiteX0" fmla="*/ 0 w 10091"/>
              <a:gd name="connsiteY0" fmla="*/ 7147 h 7513"/>
              <a:gd name="connsiteX1" fmla="*/ 2334 w 10091"/>
              <a:gd name="connsiteY1" fmla="*/ 4085 h 7513"/>
              <a:gd name="connsiteX2" fmla="*/ 4356 w 10091"/>
              <a:gd name="connsiteY2" fmla="*/ 5829 h 7513"/>
              <a:gd name="connsiteX3" fmla="*/ 6266 w 10091"/>
              <a:gd name="connsiteY3" fmla="*/ 1953 h 7513"/>
              <a:gd name="connsiteX4" fmla="*/ 8186 w 10091"/>
              <a:gd name="connsiteY4" fmla="*/ 3493 h 7513"/>
              <a:gd name="connsiteX5" fmla="*/ 10091 w 10091"/>
              <a:gd name="connsiteY5" fmla="*/ 0 h 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91" h="7513">
                <a:moveTo>
                  <a:pt x="0" y="7147"/>
                </a:moveTo>
                <a:cubicBezTo>
                  <a:pt x="1485" y="8852"/>
                  <a:pt x="1641" y="4046"/>
                  <a:pt x="2334" y="4085"/>
                </a:cubicBezTo>
                <a:cubicBezTo>
                  <a:pt x="3027" y="4123"/>
                  <a:pt x="3451" y="5984"/>
                  <a:pt x="4356" y="5829"/>
                </a:cubicBezTo>
                <a:cubicBezTo>
                  <a:pt x="5262" y="5674"/>
                  <a:pt x="5332" y="2263"/>
                  <a:pt x="6266" y="1953"/>
                </a:cubicBezTo>
                <a:cubicBezTo>
                  <a:pt x="7199" y="1643"/>
                  <a:pt x="7295" y="3610"/>
                  <a:pt x="8186" y="3493"/>
                </a:cubicBezTo>
                <a:cubicBezTo>
                  <a:pt x="9077" y="3377"/>
                  <a:pt x="9186" y="814"/>
                  <a:pt x="10091" y="0"/>
                </a:cubicBezTo>
              </a:path>
            </a:pathLst>
          </a:custGeom>
          <a:ln w="12700" cmpd="sng">
            <a:solidFill>
              <a:schemeClr val="bg1">
                <a:alpha val="48000"/>
              </a:schemeClr>
            </a:solidFill>
            <a:prstDash val="solid"/>
          </a:ln>
          <a:extLst/>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3200"/>
          </a:p>
        </p:txBody>
      </p:sp>
      <p:grpSp>
        <p:nvGrpSpPr>
          <p:cNvPr id="26" name="组合 25"/>
          <p:cNvGrpSpPr/>
          <p:nvPr/>
        </p:nvGrpSpPr>
        <p:grpSpPr>
          <a:xfrm>
            <a:off x="4676443" y="2625129"/>
            <a:ext cx="715840" cy="715840"/>
            <a:chOff x="3379910" y="2465898"/>
            <a:chExt cx="715840" cy="715840"/>
          </a:xfrm>
        </p:grpSpPr>
        <p:grpSp>
          <p:nvGrpSpPr>
            <p:cNvPr id="27" name="组合 26"/>
            <p:cNvGrpSpPr/>
            <p:nvPr/>
          </p:nvGrpSpPr>
          <p:grpSpPr>
            <a:xfrm>
              <a:off x="3379910" y="2465898"/>
              <a:ext cx="715840" cy="715840"/>
              <a:chOff x="4152682" y="2890251"/>
              <a:chExt cx="1109562" cy="1109562"/>
            </a:xfrm>
          </p:grpSpPr>
          <p:sp useBgFill="1">
            <p:nvSpPr>
              <p:cNvPr id="29" name="椭圆 28"/>
              <p:cNvSpPr/>
              <p:nvPr/>
            </p:nvSpPr>
            <p:spPr>
              <a:xfrm>
                <a:off x="4152682" y="2890251"/>
                <a:ext cx="1109562" cy="11095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152682" y="2890251"/>
                <a:ext cx="1109562" cy="1109562"/>
              </a:xfrm>
              <a:prstGeom prst="ellipse">
                <a:avLst/>
              </a:prstGeom>
              <a:gradFill flip="none" rotWithShape="1">
                <a:gsLst>
                  <a:gs pos="100000">
                    <a:schemeClr val="bg1">
                      <a:alpha val="79000"/>
                    </a:schemeClr>
                  </a:gs>
                  <a:gs pos="81000">
                    <a:srgbClr val="FFFFFF">
                      <a:alpha val="21000"/>
                    </a:srgbClr>
                  </a:gs>
                  <a:gs pos="0">
                    <a:schemeClr val="bg1">
                      <a:alpha val="2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138"/>
            <p:cNvSpPr>
              <a:spLocks noEditPoints="1"/>
            </p:cNvSpPr>
            <p:nvPr/>
          </p:nvSpPr>
          <p:spPr bwMode="auto">
            <a:xfrm>
              <a:off x="3656509" y="2674482"/>
              <a:ext cx="162642" cy="298672"/>
            </a:xfrm>
            <a:custGeom>
              <a:avLst/>
              <a:gdLst>
                <a:gd name="T0" fmla="*/ 64 w 70"/>
                <a:gd name="T1" fmla="*/ 92 h 128"/>
                <a:gd name="T2" fmla="*/ 62 w 70"/>
                <a:gd name="T3" fmla="*/ 90 h 128"/>
                <a:gd name="T4" fmla="*/ 37 w 70"/>
                <a:gd name="T5" fmla="*/ 90 h 128"/>
                <a:gd name="T6" fmla="*/ 37 w 70"/>
                <a:gd name="T7" fmla="*/ 34 h 128"/>
                <a:gd name="T8" fmla="*/ 38 w 70"/>
                <a:gd name="T9" fmla="*/ 34 h 128"/>
                <a:gd name="T10" fmla="*/ 52 w 70"/>
                <a:gd name="T11" fmla="*/ 17 h 128"/>
                <a:gd name="T12" fmla="*/ 35 w 70"/>
                <a:gd name="T13" fmla="*/ 0 h 128"/>
                <a:gd name="T14" fmla="*/ 18 w 70"/>
                <a:gd name="T15" fmla="*/ 17 h 128"/>
                <a:gd name="T16" fmla="*/ 32 w 70"/>
                <a:gd name="T17" fmla="*/ 34 h 128"/>
                <a:gd name="T18" fmla="*/ 33 w 70"/>
                <a:gd name="T19" fmla="*/ 34 h 128"/>
                <a:gd name="T20" fmla="*/ 33 w 70"/>
                <a:gd name="T21" fmla="*/ 90 h 128"/>
                <a:gd name="T22" fmla="*/ 8 w 70"/>
                <a:gd name="T23" fmla="*/ 90 h 128"/>
                <a:gd name="T24" fmla="*/ 6 w 70"/>
                <a:gd name="T25" fmla="*/ 92 h 128"/>
                <a:gd name="T26" fmla="*/ 6 w 70"/>
                <a:gd name="T27" fmla="*/ 92 h 128"/>
                <a:gd name="T28" fmla="*/ 0 w 70"/>
                <a:gd name="T29" fmla="*/ 122 h 128"/>
                <a:gd name="T30" fmla="*/ 2 w 70"/>
                <a:gd name="T31" fmla="*/ 124 h 128"/>
                <a:gd name="T32" fmla="*/ 8 w 70"/>
                <a:gd name="T33" fmla="*/ 124 h 128"/>
                <a:gd name="T34" fmla="*/ 8 w 70"/>
                <a:gd name="T35" fmla="*/ 126 h 128"/>
                <a:gd name="T36" fmla="*/ 10 w 70"/>
                <a:gd name="T37" fmla="*/ 128 h 128"/>
                <a:gd name="T38" fmla="*/ 12 w 70"/>
                <a:gd name="T39" fmla="*/ 126 h 128"/>
                <a:gd name="T40" fmla="*/ 12 w 70"/>
                <a:gd name="T41" fmla="*/ 124 h 128"/>
                <a:gd name="T42" fmla="*/ 58 w 70"/>
                <a:gd name="T43" fmla="*/ 124 h 128"/>
                <a:gd name="T44" fmla="*/ 58 w 70"/>
                <a:gd name="T45" fmla="*/ 126 h 128"/>
                <a:gd name="T46" fmla="*/ 60 w 70"/>
                <a:gd name="T47" fmla="*/ 128 h 128"/>
                <a:gd name="T48" fmla="*/ 62 w 70"/>
                <a:gd name="T49" fmla="*/ 126 h 128"/>
                <a:gd name="T50" fmla="*/ 62 w 70"/>
                <a:gd name="T51" fmla="*/ 124 h 128"/>
                <a:gd name="T52" fmla="*/ 68 w 70"/>
                <a:gd name="T53" fmla="*/ 124 h 128"/>
                <a:gd name="T54" fmla="*/ 70 w 70"/>
                <a:gd name="T55" fmla="*/ 122 h 128"/>
                <a:gd name="T56" fmla="*/ 64 w 70"/>
                <a:gd name="T57" fmla="*/ 92 h 128"/>
                <a:gd name="T58" fmla="*/ 22 w 70"/>
                <a:gd name="T59" fmla="*/ 17 h 128"/>
                <a:gd name="T60" fmla="*/ 35 w 70"/>
                <a:gd name="T61" fmla="*/ 5 h 128"/>
                <a:gd name="T62" fmla="*/ 48 w 70"/>
                <a:gd name="T63" fmla="*/ 17 h 128"/>
                <a:gd name="T64" fmla="*/ 35 w 70"/>
                <a:gd name="T65" fmla="*/ 30 h 128"/>
                <a:gd name="T66" fmla="*/ 22 w 70"/>
                <a:gd name="T67" fmla="*/ 17 h 128"/>
                <a:gd name="T68" fmla="*/ 65 w 70"/>
                <a:gd name="T69" fmla="*/ 120 h 128"/>
                <a:gd name="T70" fmla="*/ 5 w 70"/>
                <a:gd name="T71" fmla="*/ 120 h 128"/>
                <a:gd name="T72" fmla="*/ 10 w 70"/>
                <a:gd name="T73" fmla="*/ 95 h 128"/>
                <a:gd name="T74" fmla="*/ 60 w 70"/>
                <a:gd name="T75" fmla="*/ 95 h 128"/>
                <a:gd name="T76" fmla="*/ 60 w 70"/>
                <a:gd name="T77" fmla="*/ 96 h 128"/>
                <a:gd name="T78" fmla="*/ 64 w 70"/>
                <a:gd name="T79" fmla="*/ 118 h 128"/>
                <a:gd name="T80" fmla="*/ 65 w 70"/>
                <a:gd name="T8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128">
                  <a:moveTo>
                    <a:pt x="64" y="92"/>
                  </a:moveTo>
                  <a:cubicBezTo>
                    <a:pt x="64" y="91"/>
                    <a:pt x="63" y="90"/>
                    <a:pt x="62" y="90"/>
                  </a:cubicBezTo>
                  <a:cubicBezTo>
                    <a:pt x="37" y="90"/>
                    <a:pt x="37" y="90"/>
                    <a:pt x="37" y="90"/>
                  </a:cubicBezTo>
                  <a:cubicBezTo>
                    <a:pt x="37" y="34"/>
                    <a:pt x="37" y="34"/>
                    <a:pt x="37" y="34"/>
                  </a:cubicBezTo>
                  <a:cubicBezTo>
                    <a:pt x="38" y="34"/>
                    <a:pt x="38" y="34"/>
                    <a:pt x="38" y="34"/>
                  </a:cubicBezTo>
                  <a:cubicBezTo>
                    <a:pt x="46" y="32"/>
                    <a:pt x="52" y="25"/>
                    <a:pt x="52" y="17"/>
                  </a:cubicBezTo>
                  <a:cubicBezTo>
                    <a:pt x="52" y="8"/>
                    <a:pt x="44" y="0"/>
                    <a:pt x="35" y="0"/>
                  </a:cubicBezTo>
                  <a:cubicBezTo>
                    <a:pt x="26" y="0"/>
                    <a:pt x="18" y="8"/>
                    <a:pt x="18" y="17"/>
                  </a:cubicBezTo>
                  <a:cubicBezTo>
                    <a:pt x="18" y="25"/>
                    <a:pt x="24" y="32"/>
                    <a:pt x="32" y="34"/>
                  </a:cubicBezTo>
                  <a:cubicBezTo>
                    <a:pt x="33" y="34"/>
                    <a:pt x="33" y="34"/>
                    <a:pt x="33" y="34"/>
                  </a:cubicBezTo>
                  <a:cubicBezTo>
                    <a:pt x="33" y="90"/>
                    <a:pt x="33" y="90"/>
                    <a:pt x="33" y="90"/>
                  </a:cubicBezTo>
                  <a:cubicBezTo>
                    <a:pt x="8" y="90"/>
                    <a:pt x="8" y="90"/>
                    <a:pt x="8" y="90"/>
                  </a:cubicBezTo>
                  <a:cubicBezTo>
                    <a:pt x="7" y="90"/>
                    <a:pt x="6" y="91"/>
                    <a:pt x="6" y="92"/>
                  </a:cubicBezTo>
                  <a:cubicBezTo>
                    <a:pt x="6" y="92"/>
                    <a:pt x="6" y="92"/>
                    <a:pt x="6" y="92"/>
                  </a:cubicBezTo>
                  <a:cubicBezTo>
                    <a:pt x="4" y="100"/>
                    <a:pt x="0" y="121"/>
                    <a:pt x="0" y="122"/>
                  </a:cubicBezTo>
                  <a:cubicBezTo>
                    <a:pt x="0" y="123"/>
                    <a:pt x="1" y="124"/>
                    <a:pt x="2" y="124"/>
                  </a:cubicBezTo>
                  <a:cubicBezTo>
                    <a:pt x="8" y="124"/>
                    <a:pt x="8" y="124"/>
                    <a:pt x="8" y="124"/>
                  </a:cubicBezTo>
                  <a:cubicBezTo>
                    <a:pt x="8" y="126"/>
                    <a:pt x="8" y="126"/>
                    <a:pt x="8" y="126"/>
                  </a:cubicBezTo>
                  <a:cubicBezTo>
                    <a:pt x="8" y="127"/>
                    <a:pt x="9" y="128"/>
                    <a:pt x="10" y="128"/>
                  </a:cubicBezTo>
                  <a:cubicBezTo>
                    <a:pt x="11" y="128"/>
                    <a:pt x="12" y="127"/>
                    <a:pt x="12" y="126"/>
                  </a:cubicBezTo>
                  <a:cubicBezTo>
                    <a:pt x="12" y="124"/>
                    <a:pt x="12" y="124"/>
                    <a:pt x="12" y="124"/>
                  </a:cubicBezTo>
                  <a:cubicBezTo>
                    <a:pt x="58" y="124"/>
                    <a:pt x="58" y="124"/>
                    <a:pt x="58" y="124"/>
                  </a:cubicBezTo>
                  <a:cubicBezTo>
                    <a:pt x="58" y="126"/>
                    <a:pt x="58" y="126"/>
                    <a:pt x="58" y="126"/>
                  </a:cubicBezTo>
                  <a:cubicBezTo>
                    <a:pt x="58" y="127"/>
                    <a:pt x="59" y="128"/>
                    <a:pt x="60" y="128"/>
                  </a:cubicBezTo>
                  <a:cubicBezTo>
                    <a:pt x="61" y="128"/>
                    <a:pt x="62" y="127"/>
                    <a:pt x="62" y="126"/>
                  </a:cubicBezTo>
                  <a:cubicBezTo>
                    <a:pt x="62" y="124"/>
                    <a:pt x="62" y="124"/>
                    <a:pt x="62" y="124"/>
                  </a:cubicBezTo>
                  <a:cubicBezTo>
                    <a:pt x="68" y="124"/>
                    <a:pt x="68" y="124"/>
                    <a:pt x="68" y="124"/>
                  </a:cubicBezTo>
                  <a:cubicBezTo>
                    <a:pt x="69" y="124"/>
                    <a:pt x="70" y="123"/>
                    <a:pt x="70" y="122"/>
                  </a:cubicBezTo>
                  <a:cubicBezTo>
                    <a:pt x="70" y="121"/>
                    <a:pt x="66" y="100"/>
                    <a:pt x="64" y="92"/>
                  </a:cubicBezTo>
                  <a:close/>
                  <a:moveTo>
                    <a:pt x="22" y="17"/>
                  </a:moveTo>
                  <a:cubicBezTo>
                    <a:pt x="22" y="10"/>
                    <a:pt x="28" y="5"/>
                    <a:pt x="35" y="5"/>
                  </a:cubicBezTo>
                  <a:cubicBezTo>
                    <a:pt x="42" y="5"/>
                    <a:pt x="48" y="10"/>
                    <a:pt x="48" y="17"/>
                  </a:cubicBezTo>
                  <a:cubicBezTo>
                    <a:pt x="48" y="24"/>
                    <a:pt x="42" y="30"/>
                    <a:pt x="35" y="30"/>
                  </a:cubicBezTo>
                  <a:cubicBezTo>
                    <a:pt x="28" y="30"/>
                    <a:pt x="22" y="24"/>
                    <a:pt x="22" y="17"/>
                  </a:cubicBezTo>
                  <a:close/>
                  <a:moveTo>
                    <a:pt x="65" y="120"/>
                  </a:moveTo>
                  <a:cubicBezTo>
                    <a:pt x="5" y="120"/>
                    <a:pt x="5" y="120"/>
                    <a:pt x="5" y="120"/>
                  </a:cubicBezTo>
                  <a:cubicBezTo>
                    <a:pt x="10" y="95"/>
                    <a:pt x="10" y="95"/>
                    <a:pt x="10" y="95"/>
                  </a:cubicBezTo>
                  <a:cubicBezTo>
                    <a:pt x="60" y="95"/>
                    <a:pt x="60" y="95"/>
                    <a:pt x="60" y="95"/>
                  </a:cubicBezTo>
                  <a:cubicBezTo>
                    <a:pt x="60" y="96"/>
                    <a:pt x="60" y="96"/>
                    <a:pt x="60" y="96"/>
                  </a:cubicBezTo>
                  <a:cubicBezTo>
                    <a:pt x="61" y="103"/>
                    <a:pt x="63" y="112"/>
                    <a:pt x="64" y="118"/>
                  </a:cubicBezTo>
                  <a:lnTo>
                    <a:pt x="65" y="1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p:cNvGrpSpPr/>
          <p:nvPr/>
        </p:nvGrpSpPr>
        <p:grpSpPr>
          <a:xfrm>
            <a:off x="7739711" y="2841852"/>
            <a:ext cx="715840" cy="715840"/>
            <a:chOff x="7492336" y="3698886"/>
            <a:chExt cx="715840" cy="715840"/>
          </a:xfrm>
        </p:grpSpPr>
        <p:grpSp>
          <p:nvGrpSpPr>
            <p:cNvPr id="102" name="组合 101"/>
            <p:cNvGrpSpPr/>
            <p:nvPr/>
          </p:nvGrpSpPr>
          <p:grpSpPr>
            <a:xfrm>
              <a:off x="7492336" y="3698886"/>
              <a:ext cx="715840" cy="715840"/>
              <a:chOff x="4152682" y="2890251"/>
              <a:chExt cx="1109562" cy="1109562"/>
            </a:xfrm>
          </p:grpSpPr>
          <p:sp useBgFill="1">
            <p:nvSpPr>
              <p:cNvPr id="104" name="椭圆 103"/>
              <p:cNvSpPr/>
              <p:nvPr/>
            </p:nvSpPr>
            <p:spPr>
              <a:xfrm>
                <a:off x="4152682" y="2890251"/>
                <a:ext cx="1109562" cy="11095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4152682" y="2890251"/>
                <a:ext cx="1109562" cy="1109562"/>
              </a:xfrm>
              <a:prstGeom prst="ellipse">
                <a:avLst/>
              </a:prstGeom>
              <a:gradFill flip="none" rotWithShape="1">
                <a:gsLst>
                  <a:gs pos="100000">
                    <a:schemeClr val="bg1">
                      <a:alpha val="79000"/>
                    </a:schemeClr>
                  </a:gs>
                  <a:gs pos="81000">
                    <a:srgbClr val="FFFFFF">
                      <a:alpha val="21000"/>
                    </a:srgbClr>
                  </a:gs>
                  <a:gs pos="0">
                    <a:schemeClr val="bg1">
                      <a:alpha val="2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7759078" y="3907470"/>
              <a:ext cx="182357" cy="298672"/>
              <a:chOff x="1622425" y="2228850"/>
              <a:chExt cx="293688" cy="481013"/>
            </a:xfrm>
            <a:solidFill>
              <a:schemeClr val="bg1"/>
            </a:solidFill>
          </p:grpSpPr>
          <p:sp>
            <p:nvSpPr>
              <p:cNvPr id="107" name="Freeform 178"/>
              <p:cNvSpPr>
                <a:spLocks noEditPoints="1"/>
              </p:cNvSpPr>
              <p:nvPr/>
            </p:nvSpPr>
            <p:spPr bwMode="auto">
              <a:xfrm>
                <a:off x="1622425" y="2228850"/>
                <a:ext cx="293688" cy="481013"/>
              </a:xfrm>
              <a:custGeom>
                <a:avLst/>
                <a:gdLst>
                  <a:gd name="T0" fmla="*/ 72 w 78"/>
                  <a:gd name="T1" fmla="*/ 0 h 128"/>
                  <a:gd name="T2" fmla="*/ 6 w 78"/>
                  <a:gd name="T3" fmla="*/ 0 h 128"/>
                  <a:gd name="T4" fmla="*/ 0 w 78"/>
                  <a:gd name="T5" fmla="*/ 6 h 128"/>
                  <a:gd name="T6" fmla="*/ 0 w 78"/>
                  <a:gd name="T7" fmla="*/ 122 h 128"/>
                  <a:gd name="T8" fmla="*/ 6 w 78"/>
                  <a:gd name="T9" fmla="*/ 128 h 128"/>
                  <a:gd name="T10" fmla="*/ 72 w 78"/>
                  <a:gd name="T11" fmla="*/ 128 h 128"/>
                  <a:gd name="T12" fmla="*/ 78 w 78"/>
                  <a:gd name="T13" fmla="*/ 122 h 128"/>
                  <a:gd name="T14" fmla="*/ 78 w 78"/>
                  <a:gd name="T15" fmla="*/ 6 h 128"/>
                  <a:gd name="T16" fmla="*/ 72 w 78"/>
                  <a:gd name="T17" fmla="*/ 0 h 128"/>
                  <a:gd name="T18" fmla="*/ 74 w 78"/>
                  <a:gd name="T19" fmla="*/ 123 h 128"/>
                  <a:gd name="T20" fmla="*/ 4 w 78"/>
                  <a:gd name="T21" fmla="*/ 123 h 128"/>
                  <a:gd name="T22" fmla="*/ 4 w 78"/>
                  <a:gd name="T23" fmla="*/ 98 h 128"/>
                  <a:gd name="T24" fmla="*/ 74 w 78"/>
                  <a:gd name="T25" fmla="*/ 98 h 128"/>
                  <a:gd name="T26" fmla="*/ 74 w 78"/>
                  <a:gd name="T27" fmla="*/ 123 h 128"/>
                  <a:gd name="T28" fmla="*/ 74 w 78"/>
                  <a:gd name="T29" fmla="*/ 94 h 128"/>
                  <a:gd name="T30" fmla="*/ 4 w 78"/>
                  <a:gd name="T31" fmla="*/ 94 h 128"/>
                  <a:gd name="T32" fmla="*/ 4 w 78"/>
                  <a:gd name="T33" fmla="*/ 19 h 128"/>
                  <a:gd name="T34" fmla="*/ 74 w 78"/>
                  <a:gd name="T35" fmla="*/ 19 h 128"/>
                  <a:gd name="T36" fmla="*/ 74 w 78"/>
                  <a:gd name="T37" fmla="*/ 94 h 128"/>
                  <a:gd name="T38" fmla="*/ 74 w 78"/>
                  <a:gd name="T39" fmla="*/ 15 h 128"/>
                  <a:gd name="T40" fmla="*/ 4 w 78"/>
                  <a:gd name="T41" fmla="*/ 15 h 128"/>
                  <a:gd name="T42" fmla="*/ 4 w 78"/>
                  <a:gd name="T43" fmla="*/ 5 h 128"/>
                  <a:gd name="T44" fmla="*/ 74 w 78"/>
                  <a:gd name="T45" fmla="*/ 5 h 128"/>
                  <a:gd name="T46" fmla="*/ 74 w 78"/>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128">
                    <a:moveTo>
                      <a:pt x="72" y="0"/>
                    </a:moveTo>
                    <a:cubicBezTo>
                      <a:pt x="6" y="0"/>
                      <a:pt x="6" y="0"/>
                      <a:pt x="6" y="0"/>
                    </a:cubicBezTo>
                    <a:cubicBezTo>
                      <a:pt x="2" y="0"/>
                      <a:pt x="0" y="3"/>
                      <a:pt x="0" y="6"/>
                    </a:cubicBezTo>
                    <a:cubicBezTo>
                      <a:pt x="0" y="122"/>
                      <a:pt x="0" y="122"/>
                      <a:pt x="0" y="122"/>
                    </a:cubicBezTo>
                    <a:cubicBezTo>
                      <a:pt x="0" y="125"/>
                      <a:pt x="2" y="128"/>
                      <a:pt x="6" y="128"/>
                    </a:cubicBezTo>
                    <a:cubicBezTo>
                      <a:pt x="72" y="128"/>
                      <a:pt x="72" y="128"/>
                      <a:pt x="72" y="128"/>
                    </a:cubicBezTo>
                    <a:cubicBezTo>
                      <a:pt x="76" y="128"/>
                      <a:pt x="78" y="125"/>
                      <a:pt x="78" y="122"/>
                    </a:cubicBezTo>
                    <a:cubicBezTo>
                      <a:pt x="78" y="6"/>
                      <a:pt x="78" y="6"/>
                      <a:pt x="78" y="6"/>
                    </a:cubicBezTo>
                    <a:cubicBezTo>
                      <a:pt x="78" y="3"/>
                      <a:pt x="76" y="0"/>
                      <a:pt x="72" y="0"/>
                    </a:cubicBezTo>
                    <a:close/>
                    <a:moveTo>
                      <a:pt x="74" y="123"/>
                    </a:moveTo>
                    <a:cubicBezTo>
                      <a:pt x="4" y="123"/>
                      <a:pt x="4" y="123"/>
                      <a:pt x="4" y="123"/>
                    </a:cubicBezTo>
                    <a:cubicBezTo>
                      <a:pt x="4" y="98"/>
                      <a:pt x="4" y="98"/>
                      <a:pt x="4" y="98"/>
                    </a:cubicBezTo>
                    <a:cubicBezTo>
                      <a:pt x="74" y="98"/>
                      <a:pt x="74" y="98"/>
                      <a:pt x="74" y="98"/>
                    </a:cubicBezTo>
                    <a:lnTo>
                      <a:pt x="74" y="123"/>
                    </a:lnTo>
                    <a:close/>
                    <a:moveTo>
                      <a:pt x="74" y="94"/>
                    </a:moveTo>
                    <a:cubicBezTo>
                      <a:pt x="4" y="94"/>
                      <a:pt x="4" y="94"/>
                      <a:pt x="4" y="94"/>
                    </a:cubicBezTo>
                    <a:cubicBezTo>
                      <a:pt x="4" y="19"/>
                      <a:pt x="4" y="19"/>
                      <a:pt x="4" y="19"/>
                    </a:cubicBezTo>
                    <a:cubicBezTo>
                      <a:pt x="74" y="19"/>
                      <a:pt x="74" y="19"/>
                      <a:pt x="74" y="19"/>
                    </a:cubicBezTo>
                    <a:lnTo>
                      <a:pt x="74" y="94"/>
                    </a:lnTo>
                    <a:close/>
                    <a:moveTo>
                      <a:pt x="74" y="15"/>
                    </a:moveTo>
                    <a:cubicBezTo>
                      <a:pt x="4" y="15"/>
                      <a:pt x="4" y="15"/>
                      <a:pt x="4" y="15"/>
                    </a:cubicBezTo>
                    <a:cubicBezTo>
                      <a:pt x="4" y="5"/>
                      <a:pt x="4" y="5"/>
                      <a:pt x="4" y="5"/>
                    </a:cubicBezTo>
                    <a:cubicBezTo>
                      <a:pt x="74" y="5"/>
                      <a:pt x="74" y="5"/>
                      <a:pt x="74" y="5"/>
                    </a:cubicBezTo>
                    <a:lnTo>
                      <a:pt x="74"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179"/>
              <p:cNvSpPr>
                <a:spLocks noChangeArrowheads="1"/>
              </p:cNvSpPr>
              <p:nvPr/>
            </p:nvSpPr>
            <p:spPr bwMode="auto">
              <a:xfrm>
                <a:off x="1754188" y="2630488"/>
                <a:ext cx="30163" cy="301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2" name="组合 111"/>
          <p:cNvGrpSpPr/>
          <p:nvPr/>
        </p:nvGrpSpPr>
        <p:grpSpPr>
          <a:xfrm>
            <a:off x="2096649" y="3705384"/>
            <a:ext cx="715840" cy="715840"/>
            <a:chOff x="1744436" y="4618229"/>
            <a:chExt cx="715840" cy="715840"/>
          </a:xfrm>
        </p:grpSpPr>
        <p:grpSp>
          <p:nvGrpSpPr>
            <p:cNvPr id="95" name="组合 94"/>
            <p:cNvGrpSpPr/>
            <p:nvPr/>
          </p:nvGrpSpPr>
          <p:grpSpPr>
            <a:xfrm>
              <a:off x="1744436" y="4618229"/>
              <a:ext cx="715840" cy="715840"/>
              <a:chOff x="4152682" y="2890251"/>
              <a:chExt cx="1109562" cy="1109562"/>
            </a:xfrm>
          </p:grpSpPr>
          <p:sp useBgFill="1">
            <p:nvSpPr>
              <p:cNvPr id="99" name="椭圆 98"/>
              <p:cNvSpPr/>
              <p:nvPr/>
            </p:nvSpPr>
            <p:spPr>
              <a:xfrm>
                <a:off x="4152682" y="2890251"/>
                <a:ext cx="1109562" cy="11095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4152682" y="2890251"/>
                <a:ext cx="1109562" cy="1109562"/>
              </a:xfrm>
              <a:prstGeom prst="ellipse">
                <a:avLst/>
              </a:prstGeom>
              <a:gradFill flip="none" rotWithShape="1">
                <a:gsLst>
                  <a:gs pos="100000">
                    <a:schemeClr val="bg1">
                      <a:alpha val="79000"/>
                    </a:schemeClr>
                  </a:gs>
                  <a:gs pos="81000">
                    <a:srgbClr val="FFFFFF">
                      <a:alpha val="21000"/>
                    </a:srgbClr>
                  </a:gs>
                  <a:gs pos="0">
                    <a:schemeClr val="bg1">
                      <a:alpha val="2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2010192" y="4811880"/>
              <a:ext cx="184328" cy="328539"/>
              <a:chOff x="673100" y="2228850"/>
              <a:chExt cx="269875" cy="481013"/>
            </a:xfrm>
            <a:solidFill>
              <a:schemeClr val="bg1"/>
            </a:solidFill>
          </p:grpSpPr>
          <p:sp>
            <p:nvSpPr>
              <p:cNvPr id="110" name="Freeform 180"/>
              <p:cNvSpPr>
                <a:spLocks noEditPoints="1"/>
              </p:cNvSpPr>
              <p:nvPr/>
            </p:nvSpPr>
            <p:spPr bwMode="auto">
              <a:xfrm>
                <a:off x="673100" y="2228850"/>
                <a:ext cx="269875" cy="481013"/>
              </a:xfrm>
              <a:custGeom>
                <a:avLst/>
                <a:gdLst>
                  <a:gd name="T0" fmla="*/ 66 w 72"/>
                  <a:gd name="T1" fmla="*/ 0 h 128"/>
                  <a:gd name="T2" fmla="*/ 6 w 72"/>
                  <a:gd name="T3" fmla="*/ 0 h 128"/>
                  <a:gd name="T4" fmla="*/ 0 w 72"/>
                  <a:gd name="T5" fmla="*/ 6 h 128"/>
                  <a:gd name="T6" fmla="*/ 0 w 72"/>
                  <a:gd name="T7" fmla="*/ 122 h 128"/>
                  <a:gd name="T8" fmla="*/ 6 w 72"/>
                  <a:gd name="T9" fmla="*/ 128 h 128"/>
                  <a:gd name="T10" fmla="*/ 66 w 72"/>
                  <a:gd name="T11" fmla="*/ 128 h 128"/>
                  <a:gd name="T12" fmla="*/ 72 w 72"/>
                  <a:gd name="T13" fmla="*/ 122 h 128"/>
                  <a:gd name="T14" fmla="*/ 72 w 72"/>
                  <a:gd name="T15" fmla="*/ 6 h 128"/>
                  <a:gd name="T16" fmla="*/ 66 w 72"/>
                  <a:gd name="T17" fmla="*/ 0 h 128"/>
                  <a:gd name="T18" fmla="*/ 67 w 72"/>
                  <a:gd name="T19" fmla="*/ 123 h 128"/>
                  <a:gd name="T20" fmla="*/ 5 w 72"/>
                  <a:gd name="T21" fmla="*/ 123 h 128"/>
                  <a:gd name="T22" fmla="*/ 5 w 72"/>
                  <a:gd name="T23" fmla="*/ 61 h 128"/>
                  <a:gd name="T24" fmla="*/ 67 w 72"/>
                  <a:gd name="T25" fmla="*/ 61 h 128"/>
                  <a:gd name="T26" fmla="*/ 67 w 72"/>
                  <a:gd name="T27" fmla="*/ 123 h 128"/>
                  <a:gd name="T28" fmla="*/ 67 w 72"/>
                  <a:gd name="T29" fmla="*/ 57 h 128"/>
                  <a:gd name="T30" fmla="*/ 5 w 72"/>
                  <a:gd name="T31" fmla="*/ 57 h 128"/>
                  <a:gd name="T32" fmla="*/ 5 w 72"/>
                  <a:gd name="T33" fmla="*/ 5 h 128"/>
                  <a:gd name="T34" fmla="*/ 67 w 72"/>
                  <a:gd name="T35" fmla="*/ 5 h 128"/>
                  <a:gd name="T36" fmla="*/ 67 w 72"/>
                  <a:gd name="T37" fmla="*/ 5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28">
                    <a:moveTo>
                      <a:pt x="66" y="0"/>
                    </a:moveTo>
                    <a:cubicBezTo>
                      <a:pt x="6" y="0"/>
                      <a:pt x="6" y="0"/>
                      <a:pt x="6" y="0"/>
                    </a:cubicBezTo>
                    <a:cubicBezTo>
                      <a:pt x="3" y="0"/>
                      <a:pt x="0" y="3"/>
                      <a:pt x="0" y="6"/>
                    </a:cubicBezTo>
                    <a:cubicBezTo>
                      <a:pt x="0" y="122"/>
                      <a:pt x="0" y="122"/>
                      <a:pt x="0" y="122"/>
                    </a:cubicBezTo>
                    <a:cubicBezTo>
                      <a:pt x="0" y="125"/>
                      <a:pt x="3" y="128"/>
                      <a:pt x="6" y="128"/>
                    </a:cubicBezTo>
                    <a:cubicBezTo>
                      <a:pt x="66" y="128"/>
                      <a:pt x="66" y="128"/>
                      <a:pt x="66" y="128"/>
                    </a:cubicBezTo>
                    <a:cubicBezTo>
                      <a:pt x="69" y="128"/>
                      <a:pt x="72" y="125"/>
                      <a:pt x="72" y="122"/>
                    </a:cubicBezTo>
                    <a:cubicBezTo>
                      <a:pt x="72" y="6"/>
                      <a:pt x="72" y="6"/>
                      <a:pt x="72" y="6"/>
                    </a:cubicBezTo>
                    <a:cubicBezTo>
                      <a:pt x="72" y="3"/>
                      <a:pt x="69" y="0"/>
                      <a:pt x="66" y="0"/>
                    </a:cubicBezTo>
                    <a:close/>
                    <a:moveTo>
                      <a:pt x="67" y="123"/>
                    </a:moveTo>
                    <a:cubicBezTo>
                      <a:pt x="5" y="123"/>
                      <a:pt x="5" y="123"/>
                      <a:pt x="5" y="123"/>
                    </a:cubicBezTo>
                    <a:cubicBezTo>
                      <a:pt x="5" y="61"/>
                      <a:pt x="5" y="61"/>
                      <a:pt x="5" y="61"/>
                    </a:cubicBezTo>
                    <a:cubicBezTo>
                      <a:pt x="67" y="61"/>
                      <a:pt x="67" y="61"/>
                      <a:pt x="67" y="61"/>
                    </a:cubicBezTo>
                    <a:lnTo>
                      <a:pt x="67" y="123"/>
                    </a:lnTo>
                    <a:close/>
                    <a:moveTo>
                      <a:pt x="67" y="57"/>
                    </a:moveTo>
                    <a:cubicBezTo>
                      <a:pt x="5" y="57"/>
                      <a:pt x="5" y="57"/>
                      <a:pt x="5" y="57"/>
                    </a:cubicBezTo>
                    <a:cubicBezTo>
                      <a:pt x="5" y="5"/>
                      <a:pt x="5" y="5"/>
                      <a:pt x="5" y="5"/>
                    </a:cubicBezTo>
                    <a:cubicBezTo>
                      <a:pt x="67" y="5"/>
                      <a:pt x="67" y="5"/>
                      <a:pt x="67" y="5"/>
                    </a:cubicBezTo>
                    <a:lnTo>
                      <a:pt x="67"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1"/>
              <p:cNvSpPr>
                <a:spLocks noEditPoints="1"/>
              </p:cNvSpPr>
              <p:nvPr/>
            </p:nvSpPr>
            <p:spPr bwMode="auto">
              <a:xfrm>
                <a:off x="728663" y="2498725"/>
                <a:ext cx="158750" cy="153988"/>
              </a:xfrm>
              <a:custGeom>
                <a:avLst/>
                <a:gdLst>
                  <a:gd name="T0" fmla="*/ 21 w 42"/>
                  <a:gd name="T1" fmla="*/ 41 h 41"/>
                  <a:gd name="T2" fmla="*/ 42 w 42"/>
                  <a:gd name="T3" fmla="*/ 20 h 41"/>
                  <a:gd name="T4" fmla="*/ 21 w 42"/>
                  <a:gd name="T5" fmla="*/ 0 h 41"/>
                  <a:gd name="T6" fmla="*/ 0 w 42"/>
                  <a:gd name="T7" fmla="*/ 20 h 41"/>
                  <a:gd name="T8" fmla="*/ 21 w 42"/>
                  <a:gd name="T9" fmla="*/ 41 h 41"/>
                  <a:gd name="T10" fmla="*/ 21 w 42"/>
                  <a:gd name="T11" fmla="*/ 4 h 41"/>
                  <a:gd name="T12" fmla="*/ 37 w 42"/>
                  <a:gd name="T13" fmla="*/ 20 h 41"/>
                  <a:gd name="T14" fmla="*/ 21 w 42"/>
                  <a:gd name="T15" fmla="*/ 37 h 41"/>
                  <a:gd name="T16" fmla="*/ 5 w 42"/>
                  <a:gd name="T17" fmla="*/ 20 h 41"/>
                  <a:gd name="T18" fmla="*/ 21 w 4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32" y="41"/>
                      <a:pt x="42" y="32"/>
                      <a:pt x="42" y="20"/>
                    </a:cubicBezTo>
                    <a:cubicBezTo>
                      <a:pt x="42" y="9"/>
                      <a:pt x="32" y="0"/>
                      <a:pt x="21" y="0"/>
                    </a:cubicBezTo>
                    <a:cubicBezTo>
                      <a:pt x="10" y="0"/>
                      <a:pt x="0" y="9"/>
                      <a:pt x="0" y="20"/>
                    </a:cubicBezTo>
                    <a:cubicBezTo>
                      <a:pt x="0" y="32"/>
                      <a:pt x="10" y="41"/>
                      <a:pt x="21" y="41"/>
                    </a:cubicBezTo>
                    <a:close/>
                    <a:moveTo>
                      <a:pt x="21" y="4"/>
                    </a:moveTo>
                    <a:cubicBezTo>
                      <a:pt x="30" y="4"/>
                      <a:pt x="37" y="11"/>
                      <a:pt x="37" y="20"/>
                    </a:cubicBezTo>
                    <a:cubicBezTo>
                      <a:pt x="37" y="29"/>
                      <a:pt x="30" y="37"/>
                      <a:pt x="21" y="37"/>
                    </a:cubicBezTo>
                    <a:cubicBezTo>
                      <a:pt x="12" y="37"/>
                      <a:pt x="5" y="29"/>
                      <a:pt x="5" y="20"/>
                    </a:cubicBezTo>
                    <a:cubicBezTo>
                      <a:pt x="5" y="11"/>
                      <a:pt x="12" y="4"/>
                      <a:pt x="2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4" name="组合 113"/>
          <p:cNvGrpSpPr/>
          <p:nvPr/>
        </p:nvGrpSpPr>
        <p:grpSpPr>
          <a:xfrm>
            <a:off x="1522377" y="1947089"/>
            <a:ext cx="1864384" cy="1267769"/>
            <a:chOff x="3069566" y="3028077"/>
            <a:chExt cx="1864384" cy="1267769"/>
          </a:xfrm>
        </p:grpSpPr>
        <p:sp>
          <p:nvSpPr>
            <p:cNvPr id="115" name="矩形 114"/>
            <p:cNvSpPr/>
            <p:nvPr/>
          </p:nvSpPr>
          <p:spPr>
            <a:xfrm>
              <a:off x="3069566" y="3434072"/>
              <a:ext cx="1864384" cy="861774"/>
            </a:xfrm>
            <a:prstGeom prst="rect">
              <a:avLst/>
            </a:prstGeom>
          </p:spPr>
          <p:txBody>
            <a:bodyPr wrap="square">
              <a:spAutoFit/>
            </a:bodyPr>
            <a:lstStyle/>
            <a:p>
              <a:pPr algn="just">
                <a:lnSpc>
                  <a:spcPts val="2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16" name="矩形 115"/>
            <p:cNvSpPr/>
            <p:nvPr/>
          </p:nvSpPr>
          <p:spPr>
            <a:xfrm>
              <a:off x="3396464" y="3028077"/>
              <a:ext cx="1210588" cy="400110"/>
            </a:xfrm>
            <a:prstGeom prst="rect">
              <a:avLst/>
            </a:prstGeom>
          </p:spPr>
          <p:txBody>
            <a:bodyPr wrap="none">
              <a:spAutoFit/>
            </a:bodyPr>
            <a:lstStyle/>
            <a:p>
              <a:pPr algn="ctr"/>
              <a:r>
                <a:rPr lang="zh-CN" altLang="en-US" sz="2000" dirty="0">
                  <a:solidFill>
                    <a:schemeClr val="bg1"/>
                  </a:solidFill>
                  <a:latin typeface="冬青黑体简体中文 W3" panose="020B0300000000000000" pitchFamily="34" charset="-122"/>
                  <a:ea typeface="冬青黑体简体中文 W3" panose="020B0300000000000000" pitchFamily="34" charset="-122"/>
                </a:rPr>
                <a:t>目标用户</a:t>
              </a:r>
            </a:p>
          </p:txBody>
        </p:sp>
      </p:grpSp>
      <p:grpSp>
        <p:nvGrpSpPr>
          <p:cNvPr id="117" name="组合 116"/>
          <p:cNvGrpSpPr/>
          <p:nvPr/>
        </p:nvGrpSpPr>
        <p:grpSpPr>
          <a:xfrm>
            <a:off x="3987210" y="3531415"/>
            <a:ext cx="2083031" cy="1275377"/>
            <a:chOff x="4829556" y="3099934"/>
            <a:chExt cx="2083031" cy="1275377"/>
          </a:xfrm>
        </p:grpSpPr>
        <p:sp>
          <p:nvSpPr>
            <p:cNvPr id="118" name="矩形 117"/>
            <p:cNvSpPr/>
            <p:nvPr/>
          </p:nvSpPr>
          <p:spPr>
            <a:xfrm>
              <a:off x="5265778" y="3099934"/>
              <a:ext cx="1210588" cy="400110"/>
            </a:xfrm>
            <a:prstGeom prst="rect">
              <a:avLst/>
            </a:prstGeom>
          </p:spPr>
          <p:txBody>
            <a:bodyPr wrap="none">
              <a:spAutoFit/>
            </a:bodyPr>
            <a:lstStyle/>
            <a:p>
              <a:pPr algn="ctr"/>
              <a:r>
                <a:rPr lang="zh-CN" altLang="en-US" sz="2000" dirty="0">
                  <a:solidFill>
                    <a:schemeClr val="bg1"/>
                  </a:solidFill>
                  <a:latin typeface="冬青黑体简体中文 W3" panose="020B0300000000000000" pitchFamily="34" charset="-122"/>
                  <a:ea typeface="冬青黑体简体中文 W3" panose="020B0300000000000000" pitchFamily="34" charset="-122"/>
                </a:rPr>
                <a:t>使用场景</a:t>
              </a:r>
            </a:p>
          </p:txBody>
        </p:sp>
        <p:sp>
          <p:nvSpPr>
            <p:cNvPr id="119" name="矩形 118"/>
            <p:cNvSpPr/>
            <p:nvPr/>
          </p:nvSpPr>
          <p:spPr>
            <a:xfrm>
              <a:off x="4829556" y="3513537"/>
              <a:ext cx="2083031" cy="861774"/>
            </a:xfrm>
            <a:prstGeom prst="rect">
              <a:avLst/>
            </a:prstGeom>
          </p:spPr>
          <p:txBody>
            <a:bodyPr wrap="square">
              <a:spAutoFit/>
            </a:bodyPr>
            <a:lstStyle/>
            <a:p>
              <a:pPr algn="just">
                <a:lnSpc>
                  <a:spcPts val="2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120" name="组合 119"/>
          <p:cNvGrpSpPr/>
          <p:nvPr/>
        </p:nvGrpSpPr>
        <p:grpSpPr>
          <a:xfrm>
            <a:off x="7048971" y="3731470"/>
            <a:ext cx="2078591" cy="1237958"/>
            <a:chOff x="6545135" y="3099934"/>
            <a:chExt cx="2078591" cy="1237958"/>
          </a:xfrm>
        </p:grpSpPr>
        <p:sp>
          <p:nvSpPr>
            <p:cNvPr id="121" name="矩形 120"/>
            <p:cNvSpPr/>
            <p:nvPr/>
          </p:nvSpPr>
          <p:spPr>
            <a:xfrm>
              <a:off x="6979137" y="3099934"/>
              <a:ext cx="1210589" cy="400110"/>
            </a:xfrm>
            <a:prstGeom prst="rect">
              <a:avLst/>
            </a:prstGeom>
          </p:spPr>
          <p:txBody>
            <a:bodyPr wrap="none">
              <a:spAutoFit/>
            </a:bodyPr>
            <a:lstStyle/>
            <a:p>
              <a:pPr algn="ctr"/>
              <a:r>
                <a:rPr lang="zh-CN" altLang="en-US" sz="2000" dirty="0">
                  <a:solidFill>
                    <a:schemeClr val="bg1"/>
                  </a:solidFill>
                  <a:latin typeface="冬青黑体简体中文 W3" panose="020B0300000000000000" pitchFamily="34" charset="-122"/>
                  <a:ea typeface="冬青黑体简体中文 W3" panose="020B0300000000000000" pitchFamily="34" charset="-122"/>
                </a:rPr>
                <a:t>用户目标</a:t>
              </a:r>
            </a:p>
          </p:txBody>
        </p:sp>
        <p:sp>
          <p:nvSpPr>
            <p:cNvPr id="122" name="矩形 121"/>
            <p:cNvSpPr/>
            <p:nvPr/>
          </p:nvSpPr>
          <p:spPr>
            <a:xfrm>
              <a:off x="6545135" y="3476118"/>
              <a:ext cx="2078591" cy="861774"/>
            </a:xfrm>
            <a:prstGeom prst="rect">
              <a:avLst/>
            </a:prstGeom>
          </p:spPr>
          <p:txBody>
            <a:bodyPr wrap="square">
              <a:spAutoFit/>
            </a:bodyPr>
            <a:lstStyle/>
            <a:p>
              <a:pPr algn="just">
                <a:lnSpc>
                  <a:spcPts val="2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126" name="组合 125"/>
          <p:cNvGrpSpPr/>
          <p:nvPr/>
        </p:nvGrpSpPr>
        <p:grpSpPr>
          <a:xfrm>
            <a:off x="2021590" y="5345215"/>
            <a:ext cx="7339770" cy="692056"/>
            <a:chOff x="7179413" y="2997006"/>
            <a:chExt cx="3433384" cy="692056"/>
          </a:xfrm>
        </p:grpSpPr>
        <p:sp>
          <p:nvSpPr>
            <p:cNvPr id="127" name="文本框 126"/>
            <p:cNvSpPr txBox="1"/>
            <p:nvPr/>
          </p:nvSpPr>
          <p:spPr>
            <a:xfrm>
              <a:off x="7179413" y="3370833"/>
              <a:ext cx="3433384" cy="318229"/>
            </a:xfrm>
            <a:prstGeom prst="rect">
              <a:avLst/>
            </a:prstGeom>
            <a:noFill/>
          </p:spPr>
          <p:txBody>
            <a:bodyPr wrap="square" rtlCol="0">
              <a:spAutoFit/>
            </a:bodyPr>
            <a:lstStyle/>
            <a:p>
              <a:pPr algn="just">
                <a:lnSpc>
                  <a:spcPts val="2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p>
          </p:txBody>
        </p:sp>
        <p:sp>
          <p:nvSpPr>
            <p:cNvPr id="128" name="矩形 127"/>
            <p:cNvSpPr/>
            <p:nvPr/>
          </p:nvSpPr>
          <p:spPr>
            <a:xfrm>
              <a:off x="7179413" y="2997006"/>
              <a:ext cx="1170628" cy="369332"/>
            </a:xfrm>
            <a:prstGeom prst="rect">
              <a:avLst/>
            </a:prstGeom>
          </p:spPr>
          <p:txBody>
            <a:bodyPr wrap="squar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项目所处传统行业危机</a:t>
              </a:r>
            </a:p>
          </p:txBody>
        </p:sp>
      </p:grpSp>
      <p:grpSp>
        <p:nvGrpSpPr>
          <p:cNvPr id="125" name="组合 124"/>
          <p:cNvGrpSpPr/>
          <p:nvPr/>
        </p:nvGrpSpPr>
        <p:grpSpPr>
          <a:xfrm>
            <a:off x="9682616" y="1866819"/>
            <a:ext cx="985383" cy="591943"/>
            <a:chOff x="9755188" y="2054225"/>
            <a:chExt cx="1316037" cy="790575"/>
          </a:xfrm>
        </p:grpSpPr>
        <p:sp>
          <p:nvSpPr>
            <p:cNvPr id="11" name="Freeform 22"/>
            <p:cNvSpPr>
              <a:spLocks/>
            </p:cNvSpPr>
            <p:nvPr/>
          </p:nvSpPr>
          <p:spPr bwMode="auto">
            <a:xfrm>
              <a:off x="10109200" y="2489200"/>
              <a:ext cx="406400" cy="355600"/>
            </a:xfrm>
            <a:custGeom>
              <a:avLst/>
              <a:gdLst>
                <a:gd name="T0" fmla="*/ 406400 w 71"/>
                <a:gd name="T1" fmla="*/ 17206 h 62"/>
                <a:gd name="T2" fmla="*/ 0 w 71"/>
                <a:gd name="T3" fmla="*/ 355600 h 62"/>
                <a:gd name="T4" fmla="*/ 80135 w 71"/>
                <a:gd name="T5" fmla="*/ 0 h 62"/>
                <a:gd name="T6" fmla="*/ 406400 w 71"/>
                <a:gd name="T7" fmla="*/ 17206 h 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 h="62">
                  <a:moveTo>
                    <a:pt x="71" y="3"/>
                  </a:moveTo>
                  <a:lnTo>
                    <a:pt x="0" y="62"/>
                  </a:lnTo>
                  <a:lnTo>
                    <a:pt x="14" y="0"/>
                  </a:lnTo>
                  <a:lnTo>
                    <a:pt x="71" y="3"/>
                  </a:lnTo>
                  <a:close/>
                </a:path>
              </a:pathLst>
            </a:custGeom>
            <a:solidFill>
              <a:srgbClr val="56617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2" name="Freeform 23"/>
            <p:cNvSpPr>
              <a:spLocks/>
            </p:cNvSpPr>
            <p:nvPr/>
          </p:nvSpPr>
          <p:spPr bwMode="auto">
            <a:xfrm>
              <a:off x="9755188" y="2054225"/>
              <a:ext cx="1316037" cy="681038"/>
            </a:xfrm>
            <a:custGeom>
              <a:avLst/>
              <a:gdLst>
                <a:gd name="T0" fmla="*/ 1316037 w 230"/>
                <a:gd name="T1" fmla="*/ 0 h 119"/>
                <a:gd name="T2" fmla="*/ 0 w 230"/>
                <a:gd name="T3" fmla="*/ 148798 h 119"/>
                <a:gd name="T4" fmla="*/ 801066 w 230"/>
                <a:gd name="T5" fmla="*/ 681038 h 119"/>
                <a:gd name="T6" fmla="*/ 1316037 w 230"/>
                <a:gd name="T7" fmla="*/ 0 h 1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0" h="119">
                  <a:moveTo>
                    <a:pt x="230" y="0"/>
                  </a:moveTo>
                  <a:lnTo>
                    <a:pt x="0" y="26"/>
                  </a:lnTo>
                  <a:lnTo>
                    <a:pt x="140" y="119"/>
                  </a:lnTo>
                  <a:lnTo>
                    <a:pt x="230" y="0"/>
                  </a:lnTo>
                  <a:close/>
                </a:path>
              </a:pathLst>
            </a:custGeom>
            <a:solidFill>
              <a:schemeClr val="bg1"/>
            </a:solidFill>
            <a:ln>
              <a:noFill/>
            </a:ln>
            <a:extLst/>
          </p:spPr>
          <p:txBody>
            <a:bodyPr/>
            <a:lstStyle/>
            <a:p>
              <a:endParaRPr lang="zh-CN" altLang="en-US"/>
            </a:p>
          </p:txBody>
        </p:sp>
        <p:sp>
          <p:nvSpPr>
            <p:cNvPr id="13" name="Freeform 24"/>
            <p:cNvSpPr>
              <a:spLocks/>
            </p:cNvSpPr>
            <p:nvPr/>
          </p:nvSpPr>
          <p:spPr bwMode="auto">
            <a:xfrm>
              <a:off x="10040938" y="2100263"/>
              <a:ext cx="933450" cy="744537"/>
            </a:xfrm>
            <a:custGeom>
              <a:avLst/>
              <a:gdLst>
                <a:gd name="T0" fmla="*/ 933450 w 163"/>
                <a:gd name="T1" fmla="*/ 0 h 130"/>
                <a:gd name="T2" fmla="*/ 0 w 163"/>
                <a:gd name="T3" fmla="*/ 297815 h 130"/>
                <a:gd name="T4" fmla="*/ 68720 w 163"/>
                <a:gd name="T5" fmla="*/ 744537 h 130"/>
                <a:gd name="T6" fmla="*/ 148894 w 163"/>
                <a:gd name="T7" fmla="*/ 389450 h 130"/>
                <a:gd name="T8" fmla="*/ 933450 w 163"/>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44" name="矩形 43"/>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需求分析</a:t>
            </a:r>
          </a:p>
        </p:txBody>
      </p:sp>
    </p:spTree>
    <p:extLst>
      <p:ext uri="{BB962C8B-B14F-4D97-AF65-F5344CB8AC3E}">
        <p14:creationId xmlns:p14="http://schemas.microsoft.com/office/powerpoint/2010/main" xmlns="" val="7108695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7000">
        <p15:prstTrans prst="drape"/>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75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500"/>
                                        <p:tgtEl>
                                          <p:spTgt spid="126"/>
                                        </p:tgtEl>
                                      </p:cBhvr>
                                    </p:animEffect>
                                  </p:childTnLst>
                                </p:cTn>
                              </p:par>
                              <p:par>
                                <p:cTn id="8" presetID="42" presetClass="path" presetSubtype="0" decel="30000" fill="hold" nodeType="withEffect">
                                  <p:stCondLst>
                                    <p:cond delay="3750"/>
                                  </p:stCondLst>
                                  <p:childTnLst>
                                    <p:animMotion origin="layout" path="M 3.125E-6 -0.03981 L 3.125E-6 0.14815 " pathEditMode="relative" rAng="0" ptsTypes="AA">
                                      <p:cBhvr>
                                        <p:cTn id="9" dur="750" spd="-100000" fill="hold"/>
                                        <p:tgtEl>
                                          <p:spTgt spid="126"/>
                                        </p:tgtEl>
                                        <p:attrNameLst>
                                          <p:attrName>ppt_x</p:attrName>
                                          <p:attrName>ppt_y</p:attrName>
                                        </p:attrNameLst>
                                      </p:cBhvr>
                                      <p:rCtr x="0" y="9398"/>
                                    </p:animMotion>
                                  </p:childTnLst>
                                </p:cTn>
                              </p:par>
                              <p:par>
                                <p:cTn id="10" presetID="42" presetClass="path" presetSubtype="0" accel="30000" decel="30000" fill="hold" nodeType="withEffect">
                                  <p:stCondLst>
                                    <p:cond delay="4500"/>
                                  </p:stCondLst>
                                  <p:childTnLst>
                                    <p:animMotion origin="layout" path="M 3.125E-6 -0.03981 L 3.125E-6 -1.11111E-6 " pathEditMode="relative" rAng="0" ptsTypes="AA">
                                      <p:cBhvr>
                                        <p:cTn id="11" dur="750" fill="hold"/>
                                        <p:tgtEl>
                                          <p:spTgt spid="126"/>
                                        </p:tgtEl>
                                        <p:attrNameLst>
                                          <p:attrName>ppt_x</p:attrName>
                                          <p:attrName>ppt_y</p:attrName>
                                        </p:attrNameLst>
                                      </p:cBhvr>
                                      <p:rCtr x="0" y="1991"/>
                                    </p:animMotion>
                                  </p:childTnLst>
                                </p:cTn>
                              </p:par>
                              <p:par>
                                <p:cTn id="12" presetID="22" presetClass="entr" presetSubtype="8"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2250"/>
                                        <p:tgtEl>
                                          <p:spTgt spid="6"/>
                                        </p:tgtEl>
                                      </p:cBhvr>
                                    </p:animEffect>
                                  </p:childTnLst>
                                </p:cTn>
                              </p:par>
                              <p:par>
                                <p:cTn id="15" presetID="10" presetClass="entr" presetSubtype="0" fill="hold" nodeType="withEffect">
                                  <p:stCondLst>
                                    <p:cond delay="15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64" presetClass="path" presetSubtype="0" decel="30000" fill="hold" nodeType="withEffect">
                                  <p:stCondLst>
                                    <p:cond delay="1500"/>
                                  </p:stCondLst>
                                  <p:childTnLst>
                                    <p:animMotion origin="layout" path="M -2.08333E-6 0.03889 L -2.08333E-6 -0.14815 " pathEditMode="relative" rAng="0" ptsTypes="AA">
                                      <p:cBhvr>
                                        <p:cTn id="19" dur="750" spd="-100000" fill="hold"/>
                                        <p:tgtEl>
                                          <p:spTgt spid="112"/>
                                        </p:tgtEl>
                                        <p:attrNameLst>
                                          <p:attrName>ppt_x</p:attrName>
                                          <p:attrName>ppt_y</p:attrName>
                                        </p:attrNameLst>
                                      </p:cBhvr>
                                      <p:rCtr x="0" y="-9352"/>
                                    </p:animMotion>
                                  </p:childTnLst>
                                </p:cTn>
                              </p:par>
                              <p:par>
                                <p:cTn id="20" presetID="64" presetClass="path" presetSubtype="0" accel="30000" decel="30000" fill="hold" nodeType="withEffect">
                                  <p:stCondLst>
                                    <p:cond delay="2250"/>
                                  </p:stCondLst>
                                  <p:childTnLst>
                                    <p:animMotion origin="layout" path="M -2.08333E-6 0.03843 L -2.08333E-6 -1.11111E-6 " pathEditMode="relative" rAng="0" ptsTypes="AA">
                                      <p:cBhvr>
                                        <p:cTn id="21" dur="750" fill="hold"/>
                                        <p:tgtEl>
                                          <p:spTgt spid="112"/>
                                        </p:tgtEl>
                                        <p:attrNameLst>
                                          <p:attrName>ppt_x</p:attrName>
                                          <p:attrName>ppt_y</p:attrName>
                                        </p:attrNameLst>
                                      </p:cBhvr>
                                      <p:rCtr x="0" y="-1921"/>
                                    </p:animMotion>
                                  </p:childTnLst>
                                </p:cTn>
                              </p:par>
                              <p:par>
                                <p:cTn id="22" presetID="10" presetClass="entr" presetSubtype="0" fill="hold" nodeType="withEffect">
                                  <p:stCondLst>
                                    <p:cond delay="275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500"/>
                                        <p:tgtEl>
                                          <p:spTgt spid="114"/>
                                        </p:tgtEl>
                                      </p:cBhvr>
                                    </p:animEffect>
                                  </p:childTnLst>
                                </p:cTn>
                              </p:par>
                              <p:par>
                                <p:cTn id="25" presetID="10" presetClass="entr" presetSubtype="0" fill="hold" nodeType="withEffect">
                                  <p:stCondLst>
                                    <p:cond delay="20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42" presetClass="path" presetSubtype="0" decel="30000" fill="hold" nodeType="withEffect">
                                  <p:stCondLst>
                                    <p:cond delay="2000"/>
                                  </p:stCondLst>
                                  <p:childTnLst>
                                    <p:animMotion origin="layout" path="M 1.875E-6 -0.03982 L 1.875E-6 0.14814 " pathEditMode="relative" rAng="0" ptsTypes="AA">
                                      <p:cBhvr>
                                        <p:cTn id="29" dur="750" spd="-100000" fill="hold"/>
                                        <p:tgtEl>
                                          <p:spTgt spid="26"/>
                                        </p:tgtEl>
                                        <p:attrNameLst>
                                          <p:attrName>ppt_x</p:attrName>
                                          <p:attrName>ppt_y</p:attrName>
                                        </p:attrNameLst>
                                      </p:cBhvr>
                                      <p:rCtr x="0" y="9398"/>
                                    </p:animMotion>
                                  </p:childTnLst>
                                </p:cTn>
                              </p:par>
                              <p:par>
                                <p:cTn id="30" presetID="42" presetClass="path" presetSubtype="0" accel="30000" decel="30000" fill="hold" nodeType="withEffect">
                                  <p:stCondLst>
                                    <p:cond delay="2750"/>
                                  </p:stCondLst>
                                  <p:childTnLst>
                                    <p:animMotion origin="layout" path="M 1.875E-6 -0.03982 L 1.875E-6 4.44444E-6 " pathEditMode="relative" rAng="0" ptsTypes="AA">
                                      <p:cBhvr>
                                        <p:cTn id="31" dur="750" fill="hold"/>
                                        <p:tgtEl>
                                          <p:spTgt spid="26"/>
                                        </p:tgtEl>
                                        <p:attrNameLst>
                                          <p:attrName>ppt_x</p:attrName>
                                          <p:attrName>ppt_y</p:attrName>
                                        </p:attrNameLst>
                                      </p:cBhvr>
                                      <p:rCtr x="0" y="1991"/>
                                    </p:animMotion>
                                  </p:childTnLst>
                                </p:cTn>
                              </p:par>
                              <p:par>
                                <p:cTn id="32" presetID="10" presetClass="entr" presetSubtype="0" fill="hold" nodeType="withEffect">
                                  <p:stCondLst>
                                    <p:cond delay="3250"/>
                                  </p:stCondLst>
                                  <p:childTnLst>
                                    <p:set>
                                      <p:cBhvr>
                                        <p:cTn id="33" dur="1" fill="hold">
                                          <p:stCondLst>
                                            <p:cond delay="0"/>
                                          </p:stCondLst>
                                        </p:cTn>
                                        <p:tgtEl>
                                          <p:spTgt spid="117"/>
                                        </p:tgtEl>
                                        <p:attrNameLst>
                                          <p:attrName>style.visibility</p:attrName>
                                        </p:attrNameLst>
                                      </p:cBhvr>
                                      <p:to>
                                        <p:strVal val="visible"/>
                                      </p:to>
                                    </p:set>
                                    <p:animEffect transition="in" filter="fade">
                                      <p:cBhvr>
                                        <p:cTn id="34" dur="500"/>
                                        <p:tgtEl>
                                          <p:spTgt spid="117"/>
                                        </p:tgtEl>
                                      </p:cBhvr>
                                    </p:animEffect>
                                  </p:childTnLst>
                                </p:cTn>
                              </p:par>
                              <p:par>
                                <p:cTn id="35" presetID="10" presetClass="entr" presetSubtype="0" fill="hold" nodeType="withEffect">
                                  <p:stCondLst>
                                    <p:cond delay="25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64" presetClass="path" presetSubtype="0" decel="30000" fill="hold" nodeType="withEffect">
                                  <p:stCondLst>
                                    <p:cond delay="2500"/>
                                  </p:stCondLst>
                                  <p:childTnLst>
                                    <p:animMotion origin="layout" path="M -2.5E-6 0.03888 L -2.5E-6 -0.14815 " pathEditMode="relative" rAng="0" ptsTypes="AA">
                                      <p:cBhvr>
                                        <p:cTn id="39" dur="750" spd="-100000" fill="hold"/>
                                        <p:tgtEl>
                                          <p:spTgt spid="113"/>
                                        </p:tgtEl>
                                        <p:attrNameLst>
                                          <p:attrName>ppt_x</p:attrName>
                                          <p:attrName>ppt_y</p:attrName>
                                        </p:attrNameLst>
                                      </p:cBhvr>
                                      <p:rCtr x="0" y="-9352"/>
                                    </p:animMotion>
                                  </p:childTnLst>
                                </p:cTn>
                              </p:par>
                              <p:par>
                                <p:cTn id="40" presetID="64" presetClass="path" presetSubtype="0" accel="30000" decel="30000" fill="hold" nodeType="withEffect">
                                  <p:stCondLst>
                                    <p:cond delay="3250"/>
                                  </p:stCondLst>
                                  <p:childTnLst>
                                    <p:animMotion origin="layout" path="M -2.5E-6 0.03842 L -2.5E-6 4.81481E-6 " pathEditMode="relative" rAng="0" ptsTypes="AA">
                                      <p:cBhvr>
                                        <p:cTn id="41" dur="750" fill="hold"/>
                                        <p:tgtEl>
                                          <p:spTgt spid="113"/>
                                        </p:tgtEl>
                                        <p:attrNameLst>
                                          <p:attrName>ppt_x</p:attrName>
                                          <p:attrName>ppt_y</p:attrName>
                                        </p:attrNameLst>
                                      </p:cBhvr>
                                      <p:rCtr x="0" y="-1921"/>
                                    </p:animMotion>
                                  </p:childTnLst>
                                </p:cTn>
                              </p:par>
                              <p:par>
                                <p:cTn id="42" presetID="10" presetClass="entr" presetSubtype="0" fill="hold" nodeType="withEffect">
                                  <p:stCondLst>
                                    <p:cond delay="375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500"/>
                                        <p:tgtEl>
                                          <p:spTgt spid="120"/>
                                        </p:tgtEl>
                                      </p:cBhvr>
                                    </p:animEffect>
                                  </p:childTnLst>
                                </p:cTn>
                              </p:par>
                              <p:par>
                                <p:cTn id="45" presetID="10" presetClass="entr" presetSubtype="0" fill="hold" nodeType="withEffect">
                                  <p:stCondLst>
                                    <p:cond delay="3250"/>
                                  </p:stCondLst>
                                  <p:childTnLst>
                                    <p:set>
                                      <p:cBhvr>
                                        <p:cTn id="46" dur="1" fill="hold">
                                          <p:stCondLst>
                                            <p:cond delay="0"/>
                                          </p:stCondLst>
                                        </p:cTn>
                                        <p:tgtEl>
                                          <p:spTgt spid="125"/>
                                        </p:tgtEl>
                                        <p:attrNameLst>
                                          <p:attrName>style.visibility</p:attrName>
                                        </p:attrNameLst>
                                      </p:cBhvr>
                                      <p:to>
                                        <p:strVal val="visible"/>
                                      </p:to>
                                    </p:set>
                                    <p:animEffect transition="in" filter="fade">
                                      <p:cBhvr>
                                        <p:cTn id="47" dur="500"/>
                                        <p:tgtEl>
                                          <p:spTgt spid="125"/>
                                        </p:tgtEl>
                                      </p:cBhvr>
                                    </p:animEffect>
                                  </p:childTnLst>
                                </p:cTn>
                              </p:par>
                              <p:par>
                                <p:cTn id="48" presetID="42" presetClass="path" presetSubtype="0" decel="30000" fill="hold" nodeType="withEffect">
                                  <p:stCondLst>
                                    <p:cond delay="3250"/>
                                  </p:stCondLst>
                                  <p:childTnLst>
                                    <p:animMotion origin="layout" path="M 4.79167E-6 2.22222E-6 L -0.08763 0.05347 " pathEditMode="relative" rAng="0" ptsTypes="AA">
                                      <p:cBhvr>
                                        <p:cTn id="49" dur="750" spd="-100000" fill="hold"/>
                                        <p:tgtEl>
                                          <p:spTgt spid="125"/>
                                        </p:tgtEl>
                                        <p:attrNameLst>
                                          <p:attrName>ppt_x</p:attrName>
                                          <p:attrName>ppt_y</p:attrName>
                                        </p:attrNameLst>
                                      </p:cBhvr>
                                      <p:rCtr x="-4388" y="2662"/>
                                    </p:animMotion>
                                  </p:childTnLst>
                                </p:cTn>
                              </p:par>
                              <p:par>
                                <p:cTn id="50" presetID="10" presetClass="entr" presetSubtype="0" fill="hold" grpId="0" nodeType="withEffect">
                                  <p:stCondLst>
                                    <p:cond delay="50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63" presetClass="path" presetSubtype="0" decel="50000" fill="hold" grpId="1" nodeType="withEffect">
                                  <p:stCondLst>
                                    <p:cond delay="500"/>
                                  </p:stCondLst>
                                  <p:childTnLst>
                                    <p:animMotion origin="layout" path="M -0.02773 2.22222E-6 L 0.11081 2.22222E-6 " pathEditMode="relative" rAng="0" ptsTypes="AA">
                                      <p:cBhvr>
                                        <p:cTn id="54" dur="750" spd="-100000" fill="hold"/>
                                        <p:tgtEl>
                                          <p:spTgt spid="44"/>
                                        </p:tgtEl>
                                        <p:attrNameLst>
                                          <p:attrName>ppt_x</p:attrName>
                                          <p:attrName>ppt_y</p:attrName>
                                        </p:attrNameLst>
                                      </p:cBhvr>
                                      <p:rCtr x="6927" y="0"/>
                                    </p:animMotion>
                                  </p:childTnLst>
                                </p:cTn>
                              </p:par>
                              <p:par>
                                <p:cTn id="55" presetID="35" presetClass="path" presetSubtype="0" accel="50000" decel="50000" fill="hold" grpId="2" nodeType="withEffect">
                                  <p:stCondLst>
                                    <p:cond delay="1250"/>
                                  </p:stCondLst>
                                  <p:childTnLst>
                                    <p:animMotion origin="layout" path="M -0.02799 2.22222E-6 L -8.33333E-7 2.22222E-6 " pathEditMode="relative" rAng="0" ptsTypes="AA">
                                      <p:cBhvr>
                                        <p:cTn id="56" dur="750" fill="hold"/>
                                        <p:tgtEl>
                                          <p:spTgt spid="44"/>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4" grpId="0"/>
      <p:bldP spid="44" grpId="1"/>
      <p:bldP spid="44"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目标市场</a:t>
            </a:r>
          </a:p>
        </p:txBody>
      </p:sp>
      <p:grpSp>
        <p:nvGrpSpPr>
          <p:cNvPr id="13" name="组合 12"/>
          <p:cNvGrpSpPr/>
          <p:nvPr/>
        </p:nvGrpSpPr>
        <p:grpSpPr>
          <a:xfrm>
            <a:off x="8356060" y="2242969"/>
            <a:ext cx="3240407" cy="1210165"/>
            <a:chOff x="8522317" y="2687623"/>
            <a:chExt cx="3240407" cy="1210165"/>
          </a:xfrm>
        </p:grpSpPr>
        <p:sp>
          <p:nvSpPr>
            <p:cNvPr id="14" name="矩形 13"/>
            <p:cNvSpPr/>
            <p:nvPr/>
          </p:nvSpPr>
          <p:spPr>
            <a:xfrm>
              <a:off x="8522317" y="2687623"/>
              <a:ext cx="2031325"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顾客需求相对稳定</a:t>
              </a:r>
            </a:p>
          </p:txBody>
        </p:sp>
        <p:sp>
          <p:nvSpPr>
            <p:cNvPr id="15" name="矩形 14"/>
            <p:cNvSpPr/>
            <p:nvPr/>
          </p:nvSpPr>
          <p:spPr>
            <a:xfrm>
              <a:off x="8522317" y="3010173"/>
              <a:ext cx="3240407" cy="887615"/>
            </a:xfrm>
            <a:prstGeom prst="rect">
              <a:avLst/>
            </a:prstGeom>
          </p:spPr>
          <p:txBody>
            <a:bodyPr wrap="square">
              <a:spAutoFit/>
            </a:body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16" name="组合 15"/>
          <p:cNvGrpSpPr/>
          <p:nvPr/>
        </p:nvGrpSpPr>
        <p:grpSpPr>
          <a:xfrm>
            <a:off x="8356060" y="4134745"/>
            <a:ext cx="2728016" cy="1202229"/>
            <a:chOff x="8202433" y="2127935"/>
            <a:chExt cx="2728016" cy="1202229"/>
          </a:xfrm>
        </p:grpSpPr>
        <p:sp>
          <p:nvSpPr>
            <p:cNvPr id="17" name="矩形 16"/>
            <p:cNvSpPr/>
            <p:nvPr/>
          </p:nvSpPr>
          <p:spPr>
            <a:xfrm>
              <a:off x="8202433" y="2442549"/>
              <a:ext cx="2728016" cy="887615"/>
            </a:xfrm>
            <a:prstGeom prst="rect">
              <a:avLst/>
            </a:prstGeom>
          </p:spPr>
          <p:txBody>
            <a:bodyPr wrap="square">
              <a:spAutoFit/>
            </a:body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8" name="矩形 17"/>
            <p:cNvSpPr/>
            <p:nvPr/>
          </p:nvSpPr>
          <p:spPr>
            <a:xfrm>
              <a:off x="8202433" y="2127935"/>
              <a:ext cx="226215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符合企业目标和能力</a:t>
              </a:r>
            </a:p>
          </p:txBody>
        </p:sp>
      </p:grpSp>
      <p:grpSp>
        <p:nvGrpSpPr>
          <p:cNvPr id="19" name="组合 18"/>
          <p:cNvGrpSpPr/>
          <p:nvPr/>
        </p:nvGrpSpPr>
        <p:grpSpPr>
          <a:xfrm>
            <a:off x="1096443" y="2242969"/>
            <a:ext cx="2728016" cy="1202229"/>
            <a:chOff x="1262347" y="1943269"/>
            <a:chExt cx="2728016" cy="1202229"/>
          </a:xfrm>
        </p:grpSpPr>
        <p:sp>
          <p:nvSpPr>
            <p:cNvPr id="20" name="矩形 19"/>
            <p:cNvSpPr/>
            <p:nvPr/>
          </p:nvSpPr>
          <p:spPr>
            <a:xfrm>
              <a:off x="1262347" y="2257883"/>
              <a:ext cx="2728016" cy="887615"/>
            </a:xfrm>
            <a:prstGeom prst="rect">
              <a:avLst/>
            </a:prstGeom>
          </p:spPr>
          <p:txBody>
            <a:bodyPr wrap="square">
              <a:spAutoFit/>
            </a:bodyPr>
            <a:lstStyle/>
            <a:p>
              <a:pPr algn="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1" name="矩形 20"/>
            <p:cNvSpPr/>
            <p:nvPr/>
          </p:nvSpPr>
          <p:spPr>
            <a:xfrm>
              <a:off x="1728204" y="1943269"/>
              <a:ext cx="2262159"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存在着未满足的需求</a:t>
              </a:r>
            </a:p>
          </p:txBody>
        </p:sp>
      </p:grpSp>
      <p:grpSp>
        <p:nvGrpSpPr>
          <p:cNvPr id="22" name="组合 21"/>
          <p:cNvGrpSpPr/>
          <p:nvPr/>
        </p:nvGrpSpPr>
        <p:grpSpPr>
          <a:xfrm>
            <a:off x="1096443" y="4134745"/>
            <a:ext cx="2728016" cy="1202229"/>
            <a:chOff x="1262347" y="1943269"/>
            <a:chExt cx="2728016" cy="1202229"/>
          </a:xfrm>
        </p:grpSpPr>
        <p:sp>
          <p:nvSpPr>
            <p:cNvPr id="23" name="矩形 22"/>
            <p:cNvSpPr/>
            <p:nvPr/>
          </p:nvSpPr>
          <p:spPr>
            <a:xfrm>
              <a:off x="1262347" y="2257883"/>
              <a:ext cx="2728016" cy="887615"/>
            </a:xfrm>
            <a:prstGeom prst="rect">
              <a:avLst/>
            </a:prstGeom>
          </p:spPr>
          <p:txBody>
            <a:bodyPr wrap="square">
              <a:spAutoFit/>
            </a:bodyPr>
            <a:lstStyle/>
            <a:p>
              <a:pPr algn="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4" name="矩形 23"/>
            <p:cNvSpPr/>
            <p:nvPr/>
          </p:nvSpPr>
          <p:spPr>
            <a:xfrm>
              <a:off x="2420702" y="1943269"/>
              <a:ext cx="1569661"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具有可进入性</a:t>
              </a:r>
            </a:p>
          </p:txBody>
        </p:sp>
      </p:grpSp>
      <p:grpSp>
        <p:nvGrpSpPr>
          <p:cNvPr id="25" name="组合 24"/>
          <p:cNvGrpSpPr/>
          <p:nvPr/>
        </p:nvGrpSpPr>
        <p:grpSpPr>
          <a:xfrm>
            <a:off x="4528951" y="1861557"/>
            <a:ext cx="2916878" cy="4578101"/>
            <a:chOff x="4528951" y="1861557"/>
            <a:chExt cx="2916878" cy="4578101"/>
          </a:xfrm>
        </p:grpSpPr>
        <p:grpSp>
          <p:nvGrpSpPr>
            <p:cNvPr id="26" name="Group 101"/>
            <p:cNvGrpSpPr/>
            <p:nvPr/>
          </p:nvGrpSpPr>
          <p:grpSpPr>
            <a:xfrm>
              <a:off x="5462945" y="5561429"/>
              <a:ext cx="999575" cy="878229"/>
              <a:chOff x="3721102" y="3890965"/>
              <a:chExt cx="749300" cy="658336"/>
            </a:xfrm>
            <a:solidFill>
              <a:schemeClr val="accent3"/>
            </a:solidFill>
          </p:grpSpPr>
          <p:sp>
            <p:nvSpPr>
              <p:cNvPr id="289" name="Freeform 102"/>
              <p:cNvSpPr>
                <a:spLocks/>
              </p:cNvSpPr>
              <p:nvPr/>
            </p:nvSpPr>
            <p:spPr bwMode="auto">
              <a:xfrm>
                <a:off x="3750599" y="4323766"/>
                <a:ext cx="698500" cy="66675"/>
              </a:xfrm>
              <a:custGeom>
                <a:avLst/>
                <a:gdLst>
                  <a:gd name="T0" fmla="*/ 11 w 226"/>
                  <a:gd name="T1" fmla="*/ 22 h 22"/>
                  <a:gd name="T2" fmla="*/ 215 w 226"/>
                  <a:gd name="T3" fmla="*/ 22 h 22"/>
                  <a:gd name="T4" fmla="*/ 226 w 226"/>
                  <a:gd name="T5" fmla="*/ 0 h 22"/>
                  <a:gd name="T6" fmla="*/ 0 w 226"/>
                  <a:gd name="T7" fmla="*/ 0 h 22"/>
                  <a:gd name="T8" fmla="*/ 11 w 226"/>
                  <a:gd name="T9" fmla="*/ 22 h 22"/>
                </a:gdLst>
                <a:ahLst/>
                <a:cxnLst>
                  <a:cxn ang="0">
                    <a:pos x="T0" y="T1"/>
                  </a:cxn>
                  <a:cxn ang="0">
                    <a:pos x="T2" y="T3"/>
                  </a:cxn>
                  <a:cxn ang="0">
                    <a:pos x="T4" y="T5"/>
                  </a:cxn>
                  <a:cxn ang="0">
                    <a:pos x="T6" y="T7"/>
                  </a:cxn>
                  <a:cxn ang="0">
                    <a:pos x="T8" y="T9"/>
                  </a:cxn>
                </a:cxnLst>
                <a:rect l="0" t="0" r="r" b="b"/>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solidFill>
                <a:schemeClr val="bg1">
                  <a:alpha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03"/>
              <p:cNvSpPr>
                <a:spLocks/>
              </p:cNvSpPr>
              <p:nvPr/>
            </p:nvSpPr>
            <p:spPr bwMode="auto">
              <a:xfrm>
                <a:off x="3849856" y="4444526"/>
                <a:ext cx="519112" cy="104775"/>
              </a:xfrm>
              <a:custGeom>
                <a:avLst/>
                <a:gdLst>
                  <a:gd name="T0" fmla="*/ 84 w 168"/>
                  <a:gd name="T1" fmla="*/ 34 h 34"/>
                  <a:gd name="T2" fmla="*/ 168 w 168"/>
                  <a:gd name="T3" fmla="*/ 0 h 34"/>
                  <a:gd name="T4" fmla="*/ 0 w 168"/>
                  <a:gd name="T5" fmla="*/ 0 h 34"/>
                  <a:gd name="T6" fmla="*/ 84 w 168"/>
                  <a:gd name="T7" fmla="*/ 34 h 34"/>
                </a:gdLst>
                <a:ahLst/>
                <a:cxnLst>
                  <a:cxn ang="0">
                    <a:pos x="T0" y="T1"/>
                  </a:cxn>
                  <a:cxn ang="0">
                    <a:pos x="T2" y="T3"/>
                  </a:cxn>
                  <a:cxn ang="0">
                    <a:pos x="T4" y="T5"/>
                  </a:cxn>
                  <a:cxn ang="0">
                    <a:pos x="T6" y="T7"/>
                  </a:cxn>
                </a:cxnLst>
                <a:rect l="0" t="0" r="r" b="b"/>
                <a:pathLst>
                  <a:path w="168" h="34">
                    <a:moveTo>
                      <a:pt x="84" y="34"/>
                    </a:moveTo>
                    <a:cubicBezTo>
                      <a:pt x="117" y="34"/>
                      <a:pt x="146" y="21"/>
                      <a:pt x="168" y="0"/>
                    </a:cubicBezTo>
                    <a:cubicBezTo>
                      <a:pt x="0" y="0"/>
                      <a:pt x="0" y="0"/>
                      <a:pt x="0" y="0"/>
                    </a:cubicBezTo>
                    <a:cubicBezTo>
                      <a:pt x="22" y="21"/>
                      <a:pt x="51" y="34"/>
                      <a:pt x="84" y="34"/>
                    </a:cubicBezTo>
                    <a:close/>
                  </a:path>
                </a:pathLst>
              </a:custGeom>
              <a:solidFill>
                <a:schemeClr val="bg1">
                  <a:alpha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104"/>
              <p:cNvSpPr>
                <a:spLocks/>
              </p:cNvSpPr>
              <p:nvPr/>
            </p:nvSpPr>
            <p:spPr bwMode="auto">
              <a:xfrm>
                <a:off x="3721102" y="3890965"/>
                <a:ext cx="749300" cy="378715"/>
              </a:xfrm>
              <a:custGeom>
                <a:avLst/>
                <a:gdLst>
                  <a:gd name="T0" fmla="*/ 242 w 242"/>
                  <a:gd name="T1" fmla="*/ 0 h 165"/>
                  <a:gd name="T2" fmla="*/ 0 w 242"/>
                  <a:gd name="T3" fmla="*/ 0 h 165"/>
                  <a:gd name="T4" fmla="*/ 0 w 242"/>
                  <a:gd name="T5" fmla="*/ 146 h 165"/>
                  <a:gd name="T6" fmla="*/ 2 w 242"/>
                  <a:gd name="T7" fmla="*/ 165 h 165"/>
                  <a:gd name="T8" fmla="*/ 240 w 242"/>
                  <a:gd name="T9" fmla="*/ 165 h 165"/>
                  <a:gd name="T10" fmla="*/ 242 w 242"/>
                  <a:gd name="T11" fmla="*/ 146 h 165"/>
                  <a:gd name="T12" fmla="*/ 242 w 242"/>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solidFill>
                <a:schemeClr val="bg1">
                  <a:alpha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Line 28"/>
            <p:cNvSpPr>
              <a:spLocks noChangeShapeType="1"/>
            </p:cNvSpPr>
            <p:nvPr/>
          </p:nvSpPr>
          <p:spPr bwMode="auto">
            <a:xfrm>
              <a:off x="5040634" y="2448398"/>
              <a:ext cx="112744" cy="1879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9"/>
            <p:cNvSpPr>
              <a:spLocks noChangeShapeType="1"/>
            </p:cNvSpPr>
            <p:nvPr/>
          </p:nvSpPr>
          <p:spPr bwMode="auto">
            <a:xfrm flipH="1" flipV="1">
              <a:off x="5101339" y="2133297"/>
              <a:ext cx="132980" cy="16622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32"/>
            <p:cNvSpPr>
              <a:spLocks noChangeShapeType="1"/>
            </p:cNvSpPr>
            <p:nvPr/>
          </p:nvSpPr>
          <p:spPr bwMode="auto">
            <a:xfrm flipH="1">
              <a:off x="4702401" y="3286754"/>
              <a:ext cx="304986" cy="189352"/>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33"/>
            <p:cNvSpPr>
              <a:spLocks noChangeShapeType="1"/>
            </p:cNvSpPr>
            <p:nvPr/>
          </p:nvSpPr>
          <p:spPr bwMode="auto">
            <a:xfrm>
              <a:off x="4605558" y="3143652"/>
              <a:ext cx="10118" cy="22115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34"/>
            <p:cNvSpPr>
              <a:spLocks noChangeShapeType="1"/>
            </p:cNvSpPr>
            <p:nvPr/>
          </p:nvSpPr>
          <p:spPr bwMode="auto">
            <a:xfrm>
              <a:off x="4763110" y="3064153"/>
              <a:ext cx="219705" cy="5492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35"/>
            <p:cNvSpPr>
              <a:spLocks noChangeShapeType="1"/>
            </p:cNvSpPr>
            <p:nvPr/>
          </p:nvSpPr>
          <p:spPr bwMode="auto">
            <a:xfrm>
              <a:off x="5179395" y="3403829"/>
              <a:ext cx="4337" cy="23560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37"/>
            <p:cNvSpPr>
              <a:spLocks/>
            </p:cNvSpPr>
            <p:nvPr/>
          </p:nvSpPr>
          <p:spPr bwMode="auto">
            <a:xfrm>
              <a:off x="5461252" y="1916481"/>
              <a:ext cx="333895" cy="531919"/>
            </a:xfrm>
            <a:custGeom>
              <a:avLst/>
              <a:gdLst>
                <a:gd name="T0" fmla="*/ 132 w 133"/>
                <a:gd name="T1" fmla="*/ 206 h 211"/>
                <a:gd name="T2" fmla="*/ 111 w 133"/>
                <a:gd name="T3" fmla="*/ 123 h 211"/>
                <a:gd name="T4" fmla="*/ 0 w 133"/>
                <a:gd name="T5" fmla="*/ 0 h 211"/>
              </a:gdLst>
              <a:ahLst/>
              <a:cxnLst>
                <a:cxn ang="0">
                  <a:pos x="T0" y="T1"/>
                </a:cxn>
                <a:cxn ang="0">
                  <a:pos x="T2" y="T3"/>
                </a:cxn>
                <a:cxn ang="0">
                  <a:pos x="T4" y="T5"/>
                </a:cxn>
              </a:cxnLst>
              <a:rect l="0" t="0" r="r" b="b"/>
              <a:pathLst>
                <a:path w="133" h="211">
                  <a:moveTo>
                    <a:pt x="132" y="206"/>
                  </a:moveTo>
                  <a:cubicBezTo>
                    <a:pt x="133" y="211"/>
                    <a:pt x="111" y="123"/>
                    <a:pt x="111" y="123"/>
                  </a:cubicBezTo>
                  <a:cubicBezTo>
                    <a:pt x="0" y="0"/>
                    <a:pt x="0" y="0"/>
                    <a:pt x="0" y="0"/>
                  </a:cubicBezTo>
                </a:path>
              </a:pathLst>
            </a:custGeom>
            <a:no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39"/>
            <p:cNvSpPr>
              <a:spLocks noChangeShapeType="1"/>
            </p:cNvSpPr>
            <p:nvPr/>
          </p:nvSpPr>
          <p:spPr bwMode="auto">
            <a:xfrm flipH="1" flipV="1">
              <a:off x="5696858" y="1904916"/>
              <a:ext cx="257287" cy="8961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Line 40"/>
            <p:cNvSpPr>
              <a:spLocks noChangeShapeType="1"/>
            </p:cNvSpPr>
            <p:nvPr/>
          </p:nvSpPr>
          <p:spPr bwMode="auto">
            <a:xfrm flipV="1">
              <a:off x="6233111" y="1915036"/>
              <a:ext cx="122862" cy="59263"/>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Line 41"/>
            <p:cNvSpPr>
              <a:spLocks noChangeShapeType="1"/>
            </p:cNvSpPr>
            <p:nvPr/>
          </p:nvSpPr>
          <p:spPr bwMode="auto">
            <a:xfrm flipH="1" flipV="1">
              <a:off x="6494735" y="1922264"/>
              <a:ext cx="7228" cy="479883"/>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42"/>
            <p:cNvSpPr>
              <a:spLocks noChangeShapeType="1"/>
            </p:cNvSpPr>
            <p:nvPr/>
          </p:nvSpPr>
          <p:spPr bwMode="auto">
            <a:xfrm flipH="1" flipV="1">
              <a:off x="6147833" y="2319756"/>
              <a:ext cx="186461" cy="16766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Line 43"/>
            <p:cNvSpPr>
              <a:spLocks noChangeShapeType="1"/>
            </p:cNvSpPr>
            <p:nvPr/>
          </p:nvSpPr>
          <p:spPr bwMode="auto">
            <a:xfrm>
              <a:off x="5955588" y="2611732"/>
              <a:ext cx="322332" cy="1734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Line 49"/>
            <p:cNvSpPr>
              <a:spLocks noChangeShapeType="1"/>
            </p:cNvSpPr>
            <p:nvPr/>
          </p:nvSpPr>
          <p:spPr bwMode="auto">
            <a:xfrm flipV="1">
              <a:off x="6162287" y="2834329"/>
              <a:ext cx="213923" cy="28764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50"/>
            <p:cNvSpPr>
              <a:spLocks noChangeShapeType="1"/>
            </p:cNvSpPr>
            <p:nvPr/>
          </p:nvSpPr>
          <p:spPr bwMode="auto">
            <a:xfrm flipV="1">
              <a:off x="6270694" y="3065599"/>
              <a:ext cx="384485" cy="20236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53"/>
            <p:cNvSpPr>
              <a:spLocks noChangeShapeType="1"/>
            </p:cNvSpPr>
            <p:nvPr/>
          </p:nvSpPr>
          <p:spPr bwMode="auto">
            <a:xfrm flipV="1">
              <a:off x="7304176" y="2832885"/>
              <a:ext cx="28908" cy="143098"/>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54"/>
            <p:cNvSpPr>
              <a:spLocks/>
            </p:cNvSpPr>
            <p:nvPr/>
          </p:nvSpPr>
          <p:spPr bwMode="auto">
            <a:xfrm>
              <a:off x="7126387" y="2636305"/>
              <a:ext cx="102626" cy="62154"/>
            </a:xfrm>
            <a:custGeom>
              <a:avLst/>
              <a:gdLst>
                <a:gd name="T0" fmla="*/ 4 w 41"/>
                <a:gd name="T1" fmla="*/ 4 h 25"/>
                <a:gd name="T2" fmla="*/ 41 w 41"/>
                <a:gd name="T3" fmla="*/ 25 h 25"/>
              </a:gdLst>
              <a:ahLst/>
              <a:cxnLst>
                <a:cxn ang="0">
                  <a:pos x="T0" y="T1"/>
                </a:cxn>
                <a:cxn ang="0">
                  <a:pos x="T2" y="T3"/>
                </a:cxn>
              </a:cxnLst>
              <a:rect l="0" t="0" r="r" b="b"/>
              <a:pathLst>
                <a:path w="41" h="25">
                  <a:moveTo>
                    <a:pt x="4" y="4"/>
                  </a:moveTo>
                  <a:cubicBezTo>
                    <a:pt x="0" y="0"/>
                    <a:pt x="41" y="25"/>
                    <a:pt x="41" y="25"/>
                  </a:cubicBezTo>
                </a:path>
              </a:pathLst>
            </a:custGeom>
            <a:solidFill>
              <a:schemeClr val="accent2"/>
            </a:solid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Line 56"/>
            <p:cNvSpPr>
              <a:spLocks noChangeShapeType="1"/>
            </p:cNvSpPr>
            <p:nvPr/>
          </p:nvSpPr>
          <p:spPr bwMode="auto">
            <a:xfrm flipH="1">
              <a:off x="6895120" y="3207250"/>
              <a:ext cx="384485" cy="53336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Line 57"/>
            <p:cNvSpPr>
              <a:spLocks noChangeShapeType="1"/>
            </p:cNvSpPr>
            <p:nvPr/>
          </p:nvSpPr>
          <p:spPr bwMode="auto">
            <a:xfrm flipH="1">
              <a:off x="6734676" y="3506454"/>
              <a:ext cx="8672" cy="18357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Line 58"/>
            <p:cNvSpPr>
              <a:spLocks noChangeShapeType="1"/>
            </p:cNvSpPr>
            <p:nvPr/>
          </p:nvSpPr>
          <p:spPr bwMode="auto">
            <a:xfrm flipV="1">
              <a:off x="6926918" y="3142208"/>
              <a:ext cx="290532" cy="125753"/>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Line 59"/>
            <p:cNvSpPr>
              <a:spLocks noChangeShapeType="1"/>
            </p:cNvSpPr>
            <p:nvPr/>
          </p:nvSpPr>
          <p:spPr bwMode="auto">
            <a:xfrm flipH="1" flipV="1">
              <a:off x="6916801" y="3412501"/>
              <a:ext cx="239942" cy="12864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Line 60"/>
            <p:cNvSpPr>
              <a:spLocks noChangeShapeType="1"/>
            </p:cNvSpPr>
            <p:nvPr/>
          </p:nvSpPr>
          <p:spPr bwMode="auto">
            <a:xfrm flipH="1" flipV="1">
              <a:off x="6222995" y="3558490"/>
              <a:ext cx="299204" cy="23705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Line 61"/>
            <p:cNvSpPr>
              <a:spLocks noChangeShapeType="1"/>
            </p:cNvSpPr>
            <p:nvPr/>
          </p:nvSpPr>
          <p:spPr bwMode="auto">
            <a:xfrm flipH="1" flipV="1">
              <a:off x="5412108" y="3911176"/>
              <a:ext cx="1059500" cy="433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65"/>
            <p:cNvSpPr>
              <a:spLocks/>
            </p:cNvSpPr>
            <p:nvPr/>
          </p:nvSpPr>
          <p:spPr bwMode="auto">
            <a:xfrm>
              <a:off x="5383199" y="4458992"/>
              <a:ext cx="271741" cy="121416"/>
            </a:xfrm>
            <a:custGeom>
              <a:avLst/>
              <a:gdLst>
                <a:gd name="T0" fmla="*/ 0 w 188"/>
                <a:gd name="T1" fmla="*/ 84 h 84"/>
                <a:gd name="T2" fmla="*/ 31 w 188"/>
                <a:gd name="T3" fmla="*/ 30 h 84"/>
                <a:gd name="T4" fmla="*/ 188 w 188"/>
                <a:gd name="T5" fmla="*/ 0 h 84"/>
              </a:gdLst>
              <a:ahLst/>
              <a:cxnLst>
                <a:cxn ang="0">
                  <a:pos x="T0" y="T1"/>
                </a:cxn>
                <a:cxn ang="0">
                  <a:pos x="T2" y="T3"/>
                </a:cxn>
                <a:cxn ang="0">
                  <a:pos x="T4" y="T5"/>
                </a:cxn>
              </a:cxnLst>
              <a:rect l="0" t="0" r="r" b="b"/>
              <a:pathLst>
                <a:path w="188" h="84">
                  <a:moveTo>
                    <a:pt x="0" y="84"/>
                  </a:moveTo>
                  <a:lnTo>
                    <a:pt x="31" y="30"/>
                  </a:lnTo>
                  <a:lnTo>
                    <a:pt x="188" y="0"/>
                  </a:lnTo>
                </a:path>
              </a:pathLst>
            </a:custGeom>
            <a:no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Freeform 66"/>
            <p:cNvSpPr>
              <a:spLocks/>
            </p:cNvSpPr>
            <p:nvPr/>
          </p:nvSpPr>
          <p:spPr bwMode="auto">
            <a:xfrm>
              <a:off x="5258893" y="4155453"/>
              <a:ext cx="287641" cy="718379"/>
            </a:xfrm>
            <a:custGeom>
              <a:avLst/>
              <a:gdLst>
                <a:gd name="T0" fmla="*/ 0 w 199"/>
                <a:gd name="T1" fmla="*/ 0 h 497"/>
                <a:gd name="T2" fmla="*/ 117 w 199"/>
                <a:gd name="T3" fmla="*/ 240 h 497"/>
                <a:gd name="T4" fmla="*/ 199 w 199"/>
                <a:gd name="T5" fmla="*/ 497 h 497"/>
              </a:gdLst>
              <a:ahLst/>
              <a:cxnLst>
                <a:cxn ang="0">
                  <a:pos x="T0" y="T1"/>
                </a:cxn>
                <a:cxn ang="0">
                  <a:pos x="T2" y="T3"/>
                </a:cxn>
                <a:cxn ang="0">
                  <a:pos x="T4" y="T5"/>
                </a:cxn>
              </a:cxnLst>
              <a:rect l="0" t="0" r="r" b="b"/>
              <a:pathLst>
                <a:path w="199" h="497">
                  <a:moveTo>
                    <a:pt x="0" y="0"/>
                  </a:moveTo>
                  <a:lnTo>
                    <a:pt x="117" y="240"/>
                  </a:lnTo>
                  <a:lnTo>
                    <a:pt x="199" y="497"/>
                  </a:lnTo>
                </a:path>
              </a:pathLst>
            </a:custGeom>
            <a:no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Line 67"/>
            <p:cNvSpPr>
              <a:spLocks noChangeShapeType="1"/>
            </p:cNvSpPr>
            <p:nvPr/>
          </p:nvSpPr>
          <p:spPr bwMode="auto">
            <a:xfrm>
              <a:off x="5037743" y="4448877"/>
              <a:ext cx="390266" cy="53482"/>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Line 68"/>
            <p:cNvSpPr>
              <a:spLocks noChangeShapeType="1"/>
            </p:cNvSpPr>
            <p:nvPr/>
          </p:nvSpPr>
          <p:spPr bwMode="auto">
            <a:xfrm>
              <a:off x="5377418" y="4044155"/>
              <a:ext cx="304986" cy="17056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69"/>
            <p:cNvSpPr>
              <a:spLocks noChangeShapeType="1"/>
            </p:cNvSpPr>
            <p:nvPr/>
          </p:nvSpPr>
          <p:spPr bwMode="auto">
            <a:xfrm flipH="1">
              <a:off x="5965707" y="3672679"/>
              <a:ext cx="23126" cy="38737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Line 70"/>
            <p:cNvSpPr>
              <a:spLocks noChangeShapeType="1"/>
            </p:cNvSpPr>
            <p:nvPr/>
          </p:nvSpPr>
          <p:spPr bwMode="auto">
            <a:xfrm flipH="1" flipV="1">
              <a:off x="6120370" y="3779641"/>
              <a:ext cx="359912" cy="106962"/>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Line 71"/>
            <p:cNvSpPr>
              <a:spLocks noChangeShapeType="1"/>
            </p:cNvSpPr>
            <p:nvPr/>
          </p:nvSpPr>
          <p:spPr bwMode="auto">
            <a:xfrm>
              <a:off x="5485824" y="2640640"/>
              <a:ext cx="332449" cy="478438"/>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Line 73"/>
            <p:cNvSpPr>
              <a:spLocks noChangeShapeType="1"/>
            </p:cNvSpPr>
            <p:nvPr/>
          </p:nvSpPr>
          <p:spPr bwMode="auto">
            <a:xfrm>
              <a:off x="5390428" y="4863714"/>
              <a:ext cx="119972" cy="13587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74"/>
            <p:cNvSpPr>
              <a:spLocks noChangeShapeType="1"/>
            </p:cNvSpPr>
            <p:nvPr/>
          </p:nvSpPr>
          <p:spPr bwMode="auto">
            <a:xfrm flipH="1">
              <a:off x="5750339" y="4667136"/>
              <a:ext cx="112744" cy="329558"/>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75"/>
            <p:cNvSpPr>
              <a:spLocks noChangeShapeType="1"/>
            </p:cNvSpPr>
            <p:nvPr/>
          </p:nvSpPr>
          <p:spPr bwMode="auto">
            <a:xfrm flipV="1">
              <a:off x="5852966" y="5054510"/>
              <a:ext cx="287641" cy="6793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Line 76"/>
            <p:cNvSpPr>
              <a:spLocks noChangeShapeType="1"/>
            </p:cNvSpPr>
            <p:nvPr/>
          </p:nvSpPr>
          <p:spPr bwMode="auto">
            <a:xfrm>
              <a:off x="6104468" y="4638226"/>
              <a:ext cx="115635" cy="17489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Line 78"/>
            <p:cNvSpPr>
              <a:spLocks noChangeShapeType="1"/>
            </p:cNvSpPr>
            <p:nvPr/>
          </p:nvSpPr>
          <p:spPr bwMode="auto">
            <a:xfrm flipH="1">
              <a:off x="6198421" y="5183156"/>
              <a:ext cx="79499" cy="28185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Line 85"/>
            <p:cNvSpPr>
              <a:spLocks noChangeShapeType="1"/>
            </p:cNvSpPr>
            <p:nvPr/>
          </p:nvSpPr>
          <p:spPr bwMode="auto">
            <a:xfrm>
              <a:off x="6215767" y="4524038"/>
              <a:ext cx="359912" cy="13876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Line 87"/>
            <p:cNvSpPr>
              <a:spLocks noChangeShapeType="1"/>
            </p:cNvSpPr>
            <p:nvPr/>
          </p:nvSpPr>
          <p:spPr bwMode="auto">
            <a:xfrm>
              <a:off x="6036534" y="3669789"/>
              <a:ext cx="226933" cy="38448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Line 88"/>
            <p:cNvSpPr>
              <a:spLocks noChangeShapeType="1"/>
            </p:cNvSpPr>
            <p:nvPr/>
          </p:nvSpPr>
          <p:spPr bwMode="auto">
            <a:xfrm flipH="1">
              <a:off x="4884525" y="4132328"/>
              <a:ext cx="102626" cy="9250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Line 89"/>
            <p:cNvSpPr>
              <a:spLocks noChangeShapeType="1"/>
            </p:cNvSpPr>
            <p:nvPr/>
          </p:nvSpPr>
          <p:spPr bwMode="auto">
            <a:xfrm flipH="1">
              <a:off x="6016298" y="2176657"/>
              <a:ext cx="80944" cy="88894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Line 92"/>
            <p:cNvSpPr>
              <a:spLocks noChangeShapeType="1"/>
            </p:cNvSpPr>
            <p:nvPr/>
          </p:nvSpPr>
          <p:spPr bwMode="auto">
            <a:xfrm flipH="1">
              <a:off x="6288039" y="3367693"/>
              <a:ext cx="299204" cy="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Line 94"/>
            <p:cNvSpPr>
              <a:spLocks noChangeShapeType="1"/>
            </p:cNvSpPr>
            <p:nvPr/>
          </p:nvSpPr>
          <p:spPr bwMode="auto">
            <a:xfrm flipH="1">
              <a:off x="5082549" y="4177136"/>
              <a:ext cx="5782" cy="17200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Line 95"/>
            <p:cNvSpPr>
              <a:spLocks noChangeShapeType="1"/>
            </p:cNvSpPr>
            <p:nvPr/>
          </p:nvSpPr>
          <p:spPr bwMode="auto">
            <a:xfrm>
              <a:off x="6769366" y="2225804"/>
              <a:ext cx="163334" cy="192243"/>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Line 97"/>
            <p:cNvSpPr>
              <a:spLocks noChangeShapeType="1"/>
            </p:cNvSpPr>
            <p:nvPr/>
          </p:nvSpPr>
          <p:spPr bwMode="auto">
            <a:xfrm flipH="1" flipV="1">
              <a:off x="6983290" y="2241701"/>
              <a:ext cx="41917" cy="14020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Line 98"/>
            <p:cNvSpPr>
              <a:spLocks noChangeShapeType="1"/>
            </p:cNvSpPr>
            <p:nvPr/>
          </p:nvSpPr>
          <p:spPr bwMode="auto">
            <a:xfrm flipH="1" flipV="1">
              <a:off x="6236003" y="2072588"/>
              <a:ext cx="336786" cy="111298"/>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Line 99"/>
            <p:cNvSpPr>
              <a:spLocks noChangeShapeType="1"/>
            </p:cNvSpPr>
            <p:nvPr/>
          </p:nvSpPr>
          <p:spPr bwMode="auto">
            <a:xfrm flipH="1" flipV="1">
              <a:off x="6341519" y="2224356"/>
              <a:ext cx="79499" cy="19513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Line 100"/>
            <p:cNvSpPr>
              <a:spLocks noChangeShapeType="1"/>
            </p:cNvSpPr>
            <p:nvPr/>
          </p:nvSpPr>
          <p:spPr bwMode="auto">
            <a:xfrm>
              <a:off x="5858747" y="2721585"/>
              <a:ext cx="69381" cy="34979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102"/>
            <p:cNvSpPr>
              <a:spLocks noChangeShapeType="1"/>
            </p:cNvSpPr>
            <p:nvPr/>
          </p:nvSpPr>
          <p:spPr bwMode="auto">
            <a:xfrm>
              <a:off x="6643614" y="2843002"/>
              <a:ext cx="75162" cy="9250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Line 103"/>
            <p:cNvSpPr>
              <a:spLocks noChangeShapeType="1"/>
            </p:cNvSpPr>
            <p:nvPr/>
          </p:nvSpPr>
          <p:spPr bwMode="auto">
            <a:xfrm flipH="1">
              <a:off x="5689629" y="3626426"/>
              <a:ext cx="140207" cy="17200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Line 104"/>
            <p:cNvSpPr>
              <a:spLocks noChangeShapeType="1"/>
            </p:cNvSpPr>
            <p:nvPr/>
          </p:nvSpPr>
          <p:spPr bwMode="auto">
            <a:xfrm>
              <a:off x="5838509" y="5308906"/>
              <a:ext cx="211033" cy="4480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Oval 17"/>
            <p:cNvSpPr>
              <a:spLocks noChangeArrowheads="1"/>
            </p:cNvSpPr>
            <p:nvPr/>
          </p:nvSpPr>
          <p:spPr bwMode="auto">
            <a:xfrm>
              <a:off x="7217452" y="267677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Oval 17"/>
            <p:cNvSpPr>
              <a:spLocks noChangeArrowheads="1"/>
            </p:cNvSpPr>
            <p:nvPr/>
          </p:nvSpPr>
          <p:spPr bwMode="auto">
            <a:xfrm>
              <a:off x="7305173" y="2774875"/>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Oval 17"/>
            <p:cNvSpPr>
              <a:spLocks noChangeArrowheads="1"/>
            </p:cNvSpPr>
            <p:nvPr/>
          </p:nvSpPr>
          <p:spPr bwMode="auto">
            <a:xfrm>
              <a:off x="6943712" y="2222790"/>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Oval 17"/>
            <p:cNvSpPr>
              <a:spLocks noChangeArrowheads="1"/>
            </p:cNvSpPr>
            <p:nvPr/>
          </p:nvSpPr>
          <p:spPr bwMode="auto">
            <a:xfrm>
              <a:off x="6886171" y="2122094"/>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Oval 17"/>
            <p:cNvSpPr>
              <a:spLocks noChangeArrowheads="1"/>
            </p:cNvSpPr>
            <p:nvPr/>
          </p:nvSpPr>
          <p:spPr bwMode="auto">
            <a:xfrm>
              <a:off x="7364333" y="3316020"/>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Oval 17"/>
            <p:cNvSpPr>
              <a:spLocks noChangeArrowheads="1"/>
            </p:cNvSpPr>
            <p:nvPr/>
          </p:nvSpPr>
          <p:spPr bwMode="auto">
            <a:xfrm>
              <a:off x="6608971" y="302409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 name="Oval 17"/>
            <p:cNvSpPr>
              <a:spLocks noChangeArrowheads="1"/>
            </p:cNvSpPr>
            <p:nvPr/>
          </p:nvSpPr>
          <p:spPr bwMode="auto">
            <a:xfrm>
              <a:off x="6676312" y="289395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Oval 17"/>
            <p:cNvSpPr>
              <a:spLocks noChangeArrowheads="1"/>
            </p:cNvSpPr>
            <p:nvPr/>
          </p:nvSpPr>
          <p:spPr bwMode="auto">
            <a:xfrm>
              <a:off x="6080791" y="372074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Oval 17"/>
            <p:cNvSpPr>
              <a:spLocks noChangeArrowheads="1"/>
            </p:cNvSpPr>
            <p:nvPr/>
          </p:nvSpPr>
          <p:spPr bwMode="auto">
            <a:xfrm>
              <a:off x="7304177" y="380385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Oval 17"/>
            <p:cNvSpPr>
              <a:spLocks noChangeArrowheads="1"/>
            </p:cNvSpPr>
            <p:nvPr/>
          </p:nvSpPr>
          <p:spPr bwMode="auto">
            <a:xfrm>
              <a:off x="7044892" y="315376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Oval 17"/>
            <p:cNvSpPr>
              <a:spLocks noChangeArrowheads="1"/>
            </p:cNvSpPr>
            <p:nvPr/>
          </p:nvSpPr>
          <p:spPr bwMode="auto">
            <a:xfrm>
              <a:off x="6922754" y="358667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Oval 17"/>
            <p:cNvSpPr>
              <a:spLocks noChangeArrowheads="1"/>
            </p:cNvSpPr>
            <p:nvPr/>
          </p:nvSpPr>
          <p:spPr bwMode="auto">
            <a:xfrm>
              <a:off x="6127597" y="2299521"/>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Oval 17"/>
            <p:cNvSpPr>
              <a:spLocks noChangeArrowheads="1"/>
            </p:cNvSpPr>
            <p:nvPr/>
          </p:nvSpPr>
          <p:spPr bwMode="auto">
            <a:xfrm>
              <a:off x="6295267" y="218424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Oval 17"/>
            <p:cNvSpPr>
              <a:spLocks noChangeArrowheads="1"/>
            </p:cNvSpPr>
            <p:nvPr/>
          </p:nvSpPr>
          <p:spPr bwMode="auto">
            <a:xfrm>
              <a:off x="6218829" y="293788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9" name="Oval 17"/>
            <p:cNvSpPr>
              <a:spLocks noChangeArrowheads="1"/>
            </p:cNvSpPr>
            <p:nvPr/>
          </p:nvSpPr>
          <p:spPr bwMode="auto">
            <a:xfrm>
              <a:off x="6300772" y="188070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0" name="Oval 17"/>
            <p:cNvSpPr>
              <a:spLocks noChangeArrowheads="1"/>
            </p:cNvSpPr>
            <p:nvPr/>
          </p:nvSpPr>
          <p:spPr bwMode="auto">
            <a:xfrm>
              <a:off x="6453987" y="191412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1" name="Oval 17"/>
            <p:cNvSpPr>
              <a:spLocks noChangeArrowheads="1"/>
            </p:cNvSpPr>
            <p:nvPr/>
          </p:nvSpPr>
          <p:spPr bwMode="auto">
            <a:xfrm>
              <a:off x="6462936" y="2123220"/>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2" name="Oval 17"/>
            <p:cNvSpPr>
              <a:spLocks noChangeArrowheads="1"/>
            </p:cNvSpPr>
            <p:nvPr/>
          </p:nvSpPr>
          <p:spPr bwMode="auto">
            <a:xfrm>
              <a:off x="5859332" y="2870111"/>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3" name="Oval 17"/>
            <p:cNvSpPr>
              <a:spLocks noChangeArrowheads="1"/>
            </p:cNvSpPr>
            <p:nvPr/>
          </p:nvSpPr>
          <p:spPr bwMode="auto">
            <a:xfrm>
              <a:off x="5675193" y="294077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4" name="Oval 17"/>
            <p:cNvSpPr>
              <a:spLocks noChangeArrowheads="1"/>
            </p:cNvSpPr>
            <p:nvPr/>
          </p:nvSpPr>
          <p:spPr bwMode="auto">
            <a:xfrm>
              <a:off x="6035260" y="257957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5" name="Oval 17"/>
            <p:cNvSpPr>
              <a:spLocks noChangeArrowheads="1"/>
            </p:cNvSpPr>
            <p:nvPr/>
          </p:nvSpPr>
          <p:spPr bwMode="auto">
            <a:xfrm>
              <a:off x="5469651" y="2808516"/>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6" name="Oval 17"/>
            <p:cNvSpPr>
              <a:spLocks noChangeArrowheads="1"/>
            </p:cNvSpPr>
            <p:nvPr/>
          </p:nvSpPr>
          <p:spPr bwMode="auto">
            <a:xfrm>
              <a:off x="4656471" y="2651486"/>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Oval 17"/>
            <p:cNvSpPr>
              <a:spLocks noChangeArrowheads="1"/>
            </p:cNvSpPr>
            <p:nvPr/>
          </p:nvSpPr>
          <p:spPr bwMode="auto">
            <a:xfrm>
              <a:off x="5430900" y="3495254"/>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8" name="Oval 17"/>
            <p:cNvSpPr>
              <a:spLocks noChangeArrowheads="1"/>
            </p:cNvSpPr>
            <p:nvPr/>
          </p:nvSpPr>
          <p:spPr bwMode="auto">
            <a:xfrm>
              <a:off x="5665300" y="3738085"/>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9" name="Oval 17"/>
            <p:cNvSpPr>
              <a:spLocks noChangeArrowheads="1"/>
            </p:cNvSpPr>
            <p:nvPr/>
          </p:nvSpPr>
          <p:spPr bwMode="auto">
            <a:xfrm>
              <a:off x="6221727" y="401271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0" name="Oval 17"/>
            <p:cNvSpPr>
              <a:spLocks noChangeArrowheads="1"/>
            </p:cNvSpPr>
            <p:nvPr/>
          </p:nvSpPr>
          <p:spPr bwMode="auto">
            <a:xfrm>
              <a:off x="4843778" y="417889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1" name="Oval 17"/>
            <p:cNvSpPr>
              <a:spLocks noChangeArrowheads="1"/>
            </p:cNvSpPr>
            <p:nvPr/>
          </p:nvSpPr>
          <p:spPr bwMode="auto">
            <a:xfrm>
              <a:off x="5434692" y="365858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 name="Oval 17"/>
            <p:cNvSpPr>
              <a:spLocks noChangeArrowheads="1"/>
            </p:cNvSpPr>
            <p:nvPr/>
          </p:nvSpPr>
          <p:spPr bwMode="auto">
            <a:xfrm>
              <a:off x="5941858" y="3878656"/>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Oval 17"/>
            <p:cNvSpPr>
              <a:spLocks noChangeArrowheads="1"/>
            </p:cNvSpPr>
            <p:nvPr/>
          </p:nvSpPr>
          <p:spPr bwMode="auto">
            <a:xfrm>
              <a:off x="7055010" y="414025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Oval 17"/>
            <p:cNvSpPr>
              <a:spLocks noChangeArrowheads="1"/>
            </p:cNvSpPr>
            <p:nvPr/>
          </p:nvSpPr>
          <p:spPr bwMode="auto">
            <a:xfrm>
              <a:off x="6156676" y="5392021"/>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Oval 17"/>
            <p:cNvSpPr>
              <a:spLocks noChangeArrowheads="1"/>
            </p:cNvSpPr>
            <p:nvPr/>
          </p:nvSpPr>
          <p:spPr bwMode="auto">
            <a:xfrm>
              <a:off x="5520344" y="479072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Oval 17"/>
            <p:cNvSpPr>
              <a:spLocks noChangeArrowheads="1"/>
            </p:cNvSpPr>
            <p:nvPr/>
          </p:nvSpPr>
          <p:spPr bwMode="auto">
            <a:xfrm>
              <a:off x="4996994" y="442906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Oval 17"/>
            <p:cNvSpPr>
              <a:spLocks noChangeArrowheads="1"/>
            </p:cNvSpPr>
            <p:nvPr/>
          </p:nvSpPr>
          <p:spPr bwMode="auto">
            <a:xfrm>
              <a:off x="5040633" y="4285904"/>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Oval 17"/>
            <p:cNvSpPr>
              <a:spLocks noChangeArrowheads="1"/>
            </p:cNvSpPr>
            <p:nvPr/>
          </p:nvSpPr>
          <p:spPr bwMode="auto">
            <a:xfrm>
              <a:off x="5779694" y="477156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Oval 17"/>
            <p:cNvSpPr>
              <a:spLocks noChangeArrowheads="1"/>
            </p:cNvSpPr>
            <p:nvPr/>
          </p:nvSpPr>
          <p:spPr bwMode="auto">
            <a:xfrm>
              <a:off x="5982605" y="5317221"/>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10" name="组合 109"/>
            <p:cNvGrpSpPr/>
            <p:nvPr/>
          </p:nvGrpSpPr>
          <p:grpSpPr>
            <a:xfrm>
              <a:off x="4567425" y="1861557"/>
              <a:ext cx="2855276" cy="3611767"/>
              <a:chOff x="4567425" y="1861557"/>
              <a:chExt cx="2855276" cy="3611767"/>
            </a:xfrm>
          </p:grpSpPr>
          <p:sp>
            <p:nvSpPr>
              <p:cNvPr id="231" name="Line 36"/>
              <p:cNvSpPr>
                <a:spLocks noChangeShapeType="1"/>
              </p:cNvSpPr>
              <p:nvPr/>
            </p:nvSpPr>
            <p:spPr bwMode="auto">
              <a:xfrm flipV="1">
                <a:off x="5374526" y="3533918"/>
                <a:ext cx="362803" cy="23415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Freeform 44"/>
              <p:cNvSpPr>
                <a:spLocks/>
              </p:cNvSpPr>
              <p:nvPr/>
            </p:nvSpPr>
            <p:spPr bwMode="auto">
              <a:xfrm>
                <a:off x="5422226" y="2734596"/>
                <a:ext cx="909905" cy="378703"/>
              </a:xfrm>
              <a:custGeom>
                <a:avLst/>
                <a:gdLst>
                  <a:gd name="T0" fmla="*/ 337 w 347"/>
                  <a:gd name="T1" fmla="*/ 4 h 151"/>
                  <a:gd name="T2" fmla="*/ 0 w 347"/>
                  <a:gd name="T3" fmla="*/ 151 h 151"/>
                </a:gdLst>
                <a:ahLst/>
                <a:cxnLst>
                  <a:cxn ang="0">
                    <a:pos x="T0" y="T1"/>
                  </a:cxn>
                  <a:cxn ang="0">
                    <a:pos x="T2" y="T3"/>
                  </a:cxn>
                </a:cxnLst>
                <a:rect l="0" t="0" r="r" b="b"/>
                <a:pathLst>
                  <a:path w="347" h="151">
                    <a:moveTo>
                      <a:pt x="337" y="4"/>
                    </a:moveTo>
                    <a:cubicBezTo>
                      <a:pt x="347" y="0"/>
                      <a:pt x="0" y="151"/>
                      <a:pt x="0" y="151"/>
                    </a:cubicBezTo>
                  </a:path>
                </a:pathLst>
              </a:custGeom>
              <a:solidFill>
                <a:schemeClr val="accent2"/>
              </a:solid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3" name="Freeform 45"/>
              <p:cNvSpPr>
                <a:spLocks/>
              </p:cNvSpPr>
              <p:nvPr/>
            </p:nvSpPr>
            <p:spPr bwMode="auto">
              <a:xfrm>
                <a:off x="5257448" y="2676777"/>
                <a:ext cx="65045" cy="273187"/>
              </a:xfrm>
              <a:custGeom>
                <a:avLst/>
                <a:gdLst>
                  <a:gd name="T0" fmla="*/ 24 w 26"/>
                  <a:gd name="T1" fmla="*/ 10 h 109"/>
                  <a:gd name="T2" fmla="*/ 0 w 26"/>
                  <a:gd name="T3" fmla="*/ 109 h 109"/>
                </a:gdLst>
                <a:ahLst/>
                <a:cxnLst>
                  <a:cxn ang="0">
                    <a:pos x="T0" y="T1"/>
                  </a:cxn>
                  <a:cxn ang="0">
                    <a:pos x="T2" y="T3"/>
                  </a:cxn>
                </a:cxnLst>
                <a:rect l="0" t="0" r="r" b="b"/>
                <a:pathLst>
                  <a:path w="26" h="109">
                    <a:moveTo>
                      <a:pt x="24" y="10"/>
                    </a:moveTo>
                    <a:cubicBezTo>
                      <a:pt x="26" y="0"/>
                      <a:pt x="0" y="109"/>
                      <a:pt x="0" y="109"/>
                    </a:cubicBezTo>
                  </a:path>
                </a:pathLst>
              </a:custGeom>
              <a:solidFill>
                <a:schemeClr val="accent2"/>
              </a:solid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4" name="Line 46"/>
              <p:cNvSpPr>
                <a:spLocks noChangeShapeType="1"/>
              </p:cNvSpPr>
              <p:nvPr/>
            </p:nvSpPr>
            <p:spPr bwMode="auto">
              <a:xfrm flipH="1" flipV="1">
                <a:off x="4656148" y="2676777"/>
                <a:ext cx="228377" cy="132980"/>
              </a:xfrm>
              <a:prstGeom prst="line">
                <a:avLst/>
              </a:prstGeom>
              <a:solidFill>
                <a:schemeClr val="bg1"/>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5" name="Line 47"/>
              <p:cNvSpPr>
                <a:spLocks noChangeShapeType="1"/>
              </p:cNvSpPr>
              <p:nvPr/>
            </p:nvSpPr>
            <p:spPr bwMode="auto">
              <a:xfrm flipV="1">
                <a:off x="5088330" y="2626186"/>
                <a:ext cx="132980" cy="14598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 name="Line 48"/>
              <p:cNvSpPr>
                <a:spLocks noChangeShapeType="1"/>
              </p:cNvSpPr>
              <p:nvPr/>
            </p:nvSpPr>
            <p:spPr bwMode="auto">
              <a:xfrm flipH="1" flipV="1">
                <a:off x="5065205" y="2948518"/>
                <a:ext cx="20236" cy="3035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 name="Line 72"/>
              <p:cNvSpPr>
                <a:spLocks noChangeShapeType="1"/>
              </p:cNvSpPr>
              <p:nvPr/>
            </p:nvSpPr>
            <p:spPr bwMode="auto">
              <a:xfrm>
                <a:off x="5417890" y="3252058"/>
                <a:ext cx="276078" cy="5492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 name="Line 83"/>
              <p:cNvSpPr>
                <a:spLocks noChangeShapeType="1"/>
              </p:cNvSpPr>
              <p:nvPr/>
            </p:nvSpPr>
            <p:spPr bwMode="auto">
              <a:xfrm flipV="1">
                <a:off x="6253348" y="4200262"/>
                <a:ext cx="852804" cy="21392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9" name="Line 91"/>
              <p:cNvSpPr>
                <a:spLocks noChangeShapeType="1"/>
              </p:cNvSpPr>
              <p:nvPr/>
            </p:nvSpPr>
            <p:spPr bwMode="auto">
              <a:xfrm flipV="1">
                <a:off x="6220103" y="4084627"/>
                <a:ext cx="277522" cy="140207"/>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0" name="Line 93"/>
              <p:cNvSpPr>
                <a:spLocks noChangeShapeType="1"/>
              </p:cNvSpPr>
              <p:nvPr/>
            </p:nvSpPr>
            <p:spPr bwMode="auto">
              <a:xfrm>
                <a:off x="5332609" y="3364802"/>
                <a:ext cx="132980" cy="189352"/>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1" name="Line 101"/>
              <p:cNvSpPr>
                <a:spLocks noChangeShapeType="1"/>
              </p:cNvSpPr>
              <p:nvPr/>
            </p:nvSpPr>
            <p:spPr bwMode="auto">
              <a:xfrm flipV="1">
                <a:off x="5364409" y="2843001"/>
                <a:ext cx="148880" cy="16766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42" name="组合 241"/>
              <p:cNvGrpSpPr/>
              <p:nvPr/>
            </p:nvGrpSpPr>
            <p:grpSpPr>
              <a:xfrm>
                <a:off x="4567425" y="1861557"/>
                <a:ext cx="2855276" cy="3611767"/>
                <a:chOff x="4567425" y="1861557"/>
                <a:chExt cx="2855276" cy="3611767"/>
              </a:xfrm>
            </p:grpSpPr>
            <p:sp>
              <p:nvSpPr>
                <p:cNvPr id="243" name="Line 51"/>
                <p:cNvSpPr>
                  <a:spLocks noChangeShapeType="1"/>
                </p:cNvSpPr>
                <p:nvPr/>
              </p:nvSpPr>
              <p:spPr bwMode="auto">
                <a:xfrm flipV="1">
                  <a:off x="6821403" y="2670997"/>
                  <a:ext cx="158997" cy="485665"/>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4" name="Line 52"/>
                <p:cNvSpPr>
                  <a:spLocks noChangeShapeType="1"/>
                </p:cNvSpPr>
                <p:nvPr/>
              </p:nvSpPr>
              <p:spPr bwMode="auto">
                <a:xfrm flipH="1" flipV="1">
                  <a:off x="6731786" y="2738932"/>
                  <a:ext cx="492892" cy="287641"/>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Line 55"/>
                <p:cNvSpPr>
                  <a:spLocks noChangeShapeType="1"/>
                </p:cNvSpPr>
                <p:nvPr/>
              </p:nvSpPr>
              <p:spPr bwMode="auto">
                <a:xfrm>
                  <a:off x="6937037" y="3327220"/>
                  <a:ext cx="485664" cy="30354"/>
                </a:xfrm>
                <a:prstGeom prst="line">
                  <a:avLst/>
                </a:prstGeom>
                <a:no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6" name="Line 96"/>
                <p:cNvSpPr>
                  <a:spLocks noChangeShapeType="1"/>
                </p:cNvSpPr>
                <p:nvPr/>
              </p:nvSpPr>
              <p:spPr bwMode="auto">
                <a:xfrm>
                  <a:off x="6804059" y="2140522"/>
                  <a:ext cx="131535" cy="23126"/>
                </a:xfrm>
                <a:prstGeom prst="line">
                  <a:avLst/>
                </a:prstGeom>
                <a:noFill/>
                <a:ln w="12700" cap="flat">
                  <a:solidFill>
                    <a:schemeClr val="bg1">
                      <a:alpha val="5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7" name="Oval 17"/>
                <p:cNvSpPr>
                  <a:spLocks noChangeArrowheads="1"/>
                </p:cNvSpPr>
                <p:nvPr/>
              </p:nvSpPr>
              <p:spPr bwMode="auto">
                <a:xfrm>
                  <a:off x="7036772" y="345767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8" name="Oval 17"/>
                <p:cNvSpPr>
                  <a:spLocks noChangeArrowheads="1"/>
                </p:cNvSpPr>
                <p:nvPr/>
              </p:nvSpPr>
              <p:spPr bwMode="auto">
                <a:xfrm>
                  <a:off x="6876378" y="282132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49" name="组合 248"/>
                <p:cNvGrpSpPr/>
                <p:nvPr/>
              </p:nvGrpSpPr>
              <p:grpSpPr>
                <a:xfrm>
                  <a:off x="4567425" y="1861557"/>
                  <a:ext cx="2783007" cy="3611767"/>
                  <a:chOff x="4567425" y="1861557"/>
                  <a:chExt cx="2783007" cy="3611767"/>
                </a:xfrm>
              </p:grpSpPr>
              <p:sp>
                <p:nvSpPr>
                  <p:cNvPr id="250" name="Line 86"/>
                  <p:cNvSpPr>
                    <a:spLocks noChangeShapeType="1"/>
                  </p:cNvSpPr>
                  <p:nvPr/>
                </p:nvSpPr>
                <p:spPr bwMode="auto">
                  <a:xfrm flipV="1">
                    <a:off x="6509189" y="4813125"/>
                    <a:ext cx="91062" cy="8094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51" name="组合 250"/>
                  <p:cNvGrpSpPr/>
                  <p:nvPr/>
                </p:nvGrpSpPr>
                <p:grpSpPr>
                  <a:xfrm>
                    <a:off x="4567425" y="1861557"/>
                    <a:ext cx="2783007" cy="3611767"/>
                    <a:chOff x="4567425" y="1861557"/>
                    <a:chExt cx="2783007" cy="3611767"/>
                  </a:xfrm>
                </p:grpSpPr>
                <p:sp>
                  <p:nvSpPr>
                    <p:cNvPr id="252" name="Line 62"/>
                    <p:cNvSpPr>
                      <a:spLocks noChangeShapeType="1"/>
                    </p:cNvSpPr>
                    <p:nvPr/>
                  </p:nvSpPr>
                  <p:spPr bwMode="auto">
                    <a:xfrm flipH="1">
                      <a:off x="5332610" y="5343597"/>
                      <a:ext cx="118526" cy="9684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Line 63"/>
                    <p:cNvSpPr>
                      <a:spLocks noChangeShapeType="1"/>
                    </p:cNvSpPr>
                    <p:nvPr/>
                  </p:nvSpPr>
                  <p:spPr bwMode="auto">
                    <a:xfrm flipH="1">
                      <a:off x="5282018" y="5227964"/>
                      <a:ext cx="121416" cy="8672"/>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Line 64"/>
                    <p:cNvSpPr>
                      <a:spLocks noChangeShapeType="1"/>
                    </p:cNvSpPr>
                    <p:nvPr/>
                  </p:nvSpPr>
                  <p:spPr bwMode="auto">
                    <a:xfrm flipH="1" flipV="1">
                      <a:off x="5190958" y="5027050"/>
                      <a:ext cx="221151" cy="9828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55" name="组合 254"/>
                    <p:cNvGrpSpPr/>
                    <p:nvPr/>
                  </p:nvGrpSpPr>
                  <p:grpSpPr>
                    <a:xfrm>
                      <a:off x="4567425" y="1861557"/>
                      <a:ext cx="2783007" cy="3598545"/>
                      <a:chOff x="4567425" y="1861557"/>
                      <a:chExt cx="2783007" cy="3598545"/>
                    </a:xfrm>
                  </p:grpSpPr>
                  <p:sp>
                    <p:nvSpPr>
                      <p:cNvPr id="259" name="Line 31"/>
                      <p:cNvSpPr>
                        <a:spLocks noChangeShapeType="1"/>
                      </p:cNvSpPr>
                      <p:nvPr/>
                    </p:nvSpPr>
                    <p:spPr bwMode="auto">
                      <a:xfrm flipH="1" flipV="1">
                        <a:off x="4572314" y="3571498"/>
                        <a:ext cx="329558" cy="21826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Line 90"/>
                      <p:cNvSpPr>
                        <a:spLocks noChangeShapeType="1"/>
                      </p:cNvSpPr>
                      <p:nvPr/>
                    </p:nvSpPr>
                    <p:spPr bwMode="auto">
                      <a:xfrm flipH="1" flipV="1">
                        <a:off x="4859953" y="3536808"/>
                        <a:ext cx="109853" cy="16333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1" name="Line 105"/>
                      <p:cNvSpPr>
                        <a:spLocks noChangeShapeType="1"/>
                      </p:cNvSpPr>
                      <p:nvPr/>
                    </p:nvSpPr>
                    <p:spPr bwMode="auto">
                      <a:xfrm flipH="1" flipV="1">
                        <a:off x="4766000" y="3886604"/>
                        <a:ext cx="108407" cy="21682"/>
                      </a:xfrm>
                      <a:prstGeom prst="line">
                        <a:avLst/>
                      </a:prstGeom>
                      <a:noFill/>
                      <a:ln w="12700" cap="flat">
                        <a:solidFill>
                          <a:schemeClr val="accent2">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Oval 17"/>
                      <p:cNvSpPr>
                        <a:spLocks noChangeArrowheads="1"/>
                      </p:cNvSpPr>
                      <p:nvPr/>
                    </p:nvSpPr>
                    <p:spPr bwMode="auto">
                      <a:xfrm>
                        <a:off x="4686599" y="341611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3" name="Oval 17"/>
                      <p:cNvSpPr>
                        <a:spLocks noChangeArrowheads="1"/>
                      </p:cNvSpPr>
                      <p:nvPr/>
                    </p:nvSpPr>
                    <p:spPr bwMode="auto">
                      <a:xfrm>
                        <a:off x="4572865" y="3313451"/>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4" name="Oval 17"/>
                      <p:cNvSpPr>
                        <a:spLocks noChangeArrowheads="1"/>
                      </p:cNvSpPr>
                      <p:nvPr/>
                    </p:nvSpPr>
                    <p:spPr bwMode="auto">
                      <a:xfrm>
                        <a:off x="4832213" y="3520415"/>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5" name="Oval 17"/>
                      <p:cNvSpPr>
                        <a:spLocks noChangeArrowheads="1"/>
                      </p:cNvSpPr>
                      <p:nvPr/>
                    </p:nvSpPr>
                    <p:spPr bwMode="auto">
                      <a:xfrm>
                        <a:off x="4567425" y="3545123"/>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6" name="Oval 17"/>
                      <p:cNvSpPr>
                        <a:spLocks noChangeArrowheads="1"/>
                      </p:cNvSpPr>
                      <p:nvPr/>
                    </p:nvSpPr>
                    <p:spPr bwMode="auto">
                      <a:xfrm>
                        <a:off x="4750717" y="385950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67" name="组合 266"/>
                      <p:cNvGrpSpPr/>
                      <p:nvPr/>
                    </p:nvGrpSpPr>
                    <p:grpSpPr>
                      <a:xfrm>
                        <a:off x="5075322" y="1861557"/>
                        <a:ext cx="2275110" cy="3598545"/>
                        <a:chOff x="5075322" y="1861557"/>
                        <a:chExt cx="2275110" cy="3598545"/>
                      </a:xfrm>
                    </p:grpSpPr>
                    <p:sp>
                      <p:nvSpPr>
                        <p:cNvPr id="268" name="Line 30"/>
                        <p:cNvSpPr>
                          <a:spLocks noChangeShapeType="1"/>
                        </p:cNvSpPr>
                        <p:nvPr/>
                      </p:nvSpPr>
                      <p:spPr bwMode="auto">
                        <a:xfrm flipH="1" flipV="1">
                          <a:off x="5374528" y="1946834"/>
                          <a:ext cx="2891" cy="309323"/>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Line 38"/>
                        <p:cNvSpPr>
                          <a:spLocks noChangeShapeType="1"/>
                        </p:cNvSpPr>
                        <p:nvPr/>
                      </p:nvSpPr>
                      <p:spPr bwMode="auto">
                        <a:xfrm flipH="1">
                          <a:off x="5740220" y="2078370"/>
                          <a:ext cx="170561" cy="147434"/>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0" name="Oval 17"/>
                        <p:cNvSpPr>
                          <a:spLocks noChangeArrowheads="1"/>
                        </p:cNvSpPr>
                        <p:nvPr/>
                      </p:nvSpPr>
                      <p:spPr bwMode="auto">
                        <a:xfrm>
                          <a:off x="5996785" y="2812856"/>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1" name="Oval 17"/>
                        <p:cNvSpPr>
                          <a:spLocks noChangeArrowheads="1"/>
                        </p:cNvSpPr>
                        <p:nvPr/>
                      </p:nvSpPr>
                      <p:spPr bwMode="auto">
                        <a:xfrm>
                          <a:off x="5838510" y="206372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2" name="Oval 17"/>
                        <p:cNvSpPr>
                          <a:spLocks noChangeArrowheads="1"/>
                        </p:cNvSpPr>
                        <p:nvPr/>
                      </p:nvSpPr>
                      <p:spPr bwMode="auto">
                        <a:xfrm>
                          <a:off x="5438848" y="1908170"/>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3" name="Oval 17"/>
                        <p:cNvSpPr>
                          <a:spLocks noChangeArrowheads="1"/>
                        </p:cNvSpPr>
                        <p:nvPr/>
                      </p:nvSpPr>
                      <p:spPr bwMode="auto">
                        <a:xfrm>
                          <a:off x="5666325" y="186155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4" name="Oval 17"/>
                        <p:cNvSpPr>
                          <a:spLocks noChangeArrowheads="1"/>
                        </p:cNvSpPr>
                        <p:nvPr/>
                      </p:nvSpPr>
                      <p:spPr bwMode="auto">
                        <a:xfrm>
                          <a:off x="5075322" y="2110530"/>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5" name="Oval 17"/>
                        <p:cNvSpPr>
                          <a:spLocks noChangeArrowheads="1"/>
                        </p:cNvSpPr>
                        <p:nvPr/>
                      </p:nvSpPr>
                      <p:spPr bwMode="auto">
                        <a:xfrm>
                          <a:off x="5330885" y="1949726"/>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76" name="组合 275"/>
                        <p:cNvGrpSpPr/>
                        <p:nvPr/>
                      </p:nvGrpSpPr>
                      <p:grpSpPr>
                        <a:xfrm>
                          <a:off x="6412346" y="3840348"/>
                          <a:ext cx="938086" cy="1619754"/>
                          <a:chOff x="6412346" y="3840348"/>
                          <a:chExt cx="938086" cy="1619754"/>
                        </a:xfrm>
                      </p:grpSpPr>
                      <p:sp>
                        <p:nvSpPr>
                          <p:cNvPr id="277" name="Line 84"/>
                          <p:cNvSpPr>
                            <a:spLocks noChangeShapeType="1"/>
                          </p:cNvSpPr>
                          <p:nvPr/>
                        </p:nvSpPr>
                        <p:spPr bwMode="auto">
                          <a:xfrm flipV="1">
                            <a:off x="7007864" y="3840348"/>
                            <a:ext cx="342568" cy="12141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78" name="组合 277"/>
                          <p:cNvGrpSpPr/>
                          <p:nvPr/>
                        </p:nvGrpSpPr>
                        <p:grpSpPr>
                          <a:xfrm>
                            <a:off x="6412346" y="4200261"/>
                            <a:ext cx="589564" cy="1259841"/>
                            <a:chOff x="6412346" y="4200261"/>
                            <a:chExt cx="589564" cy="1259841"/>
                          </a:xfrm>
                        </p:grpSpPr>
                        <p:sp>
                          <p:nvSpPr>
                            <p:cNvPr id="279" name="Line 79"/>
                            <p:cNvSpPr>
                              <a:spLocks noChangeShapeType="1"/>
                            </p:cNvSpPr>
                            <p:nvPr/>
                          </p:nvSpPr>
                          <p:spPr bwMode="auto">
                            <a:xfrm>
                              <a:off x="6412346" y="5173037"/>
                              <a:ext cx="173452" cy="268850"/>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0" name="Line 80"/>
                            <p:cNvSpPr>
                              <a:spLocks noChangeShapeType="1"/>
                            </p:cNvSpPr>
                            <p:nvPr/>
                          </p:nvSpPr>
                          <p:spPr bwMode="auto">
                            <a:xfrm>
                              <a:off x="6501962" y="5090649"/>
                              <a:ext cx="219705" cy="130089"/>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81" name="组合 280"/>
                            <p:cNvGrpSpPr/>
                            <p:nvPr/>
                          </p:nvGrpSpPr>
                          <p:grpSpPr>
                            <a:xfrm>
                              <a:off x="6647186" y="4200261"/>
                              <a:ext cx="354724" cy="367141"/>
                              <a:chOff x="6647186" y="4200261"/>
                              <a:chExt cx="354724" cy="367141"/>
                            </a:xfrm>
                          </p:grpSpPr>
                          <p:sp>
                            <p:nvSpPr>
                              <p:cNvPr id="285" name="Line 81"/>
                              <p:cNvSpPr>
                                <a:spLocks noChangeShapeType="1"/>
                              </p:cNvSpPr>
                              <p:nvPr/>
                            </p:nvSpPr>
                            <p:spPr bwMode="auto">
                              <a:xfrm flipH="1" flipV="1">
                                <a:off x="6692758" y="4230616"/>
                                <a:ext cx="18791" cy="33678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6" name="Line 82"/>
                              <p:cNvSpPr>
                                <a:spLocks noChangeShapeType="1"/>
                              </p:cNvSpPr>
                              <p:nvPr/>
                            </p:nvSpPr>
                            <p:spPr bwMode="auto">
                              <a:xfrm>
                                <a:off x="6867656" y="4200261"/>
                                <a:ext cx="105516" cy="254396"/>
                              </a:xfrm>
                              <a:prstGeom prst="line">
                                <a:avLst/>
                              </a:prstGeom>
                              <a:noFill/>
                              <a:ln w="12700" cap="flat">
                                <a:solidFill>
                                  <a:schemeClr val="bg1">
                                    <a:alpha val="5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Oval 17"/>
                              <p:cNvSpPr>
                                <a:spLocks noChangeArrowheads="1"/>
                              </p:cNvSpPr>
                              <p:nvPr/>
                            </p:nvSpPr>
                            <p:spPr bwMode="auto">
                              <a:xfrm>
                                <a:off x="6920414" y="439250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8" name="Oval 17"/>
                              <p:cNvSpPr>
                                <a:spLocks noChangeArrowheads="1"/>
                              </p:cNvSpPr>
                              <p:nvPr/>
                            </p:nvSpPr>
                            <p:spPr bwMode="auto">
                              <a:xfrm>
                                <a:off x="6647186" y="4286989"/>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82" name="Oval 17"/>
                            <p:cNvSpPr>
                              <a:spLocks noChangeArrowheads="1"/>
                            </p:cNvSpPr>
                            <p:nvPr/>
                          </p:nvSpPr>
                          <p:spPr bwMode="auto">
                            <a:xfrm>
                              <a:off x="6532240" y="537699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3" name="Oval 17"/>
                            <p:cNvSpPr>
                              <a:spLocks noChangeArrowheads="1"/>
                            </p:cNvSpPr>
                            <p:nvPr/>
                          </p:nvSpPr>
                          <p:spPr bwMode="auto">
                            <a:xfrm>
                              <a:off x="6692759" y="5179182"/>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4" name="Oval 17"/>
                            <p:cNvSpPr>
                              <a:spLocks noChangeArrowheads="1"/>
                            </p:cNvSpPr>
                            <p:nvPr/>
                          </p:nvSpPr>
                          <p:spPr bwMode="auto">
                            <a:xfrm>
                              <a:off x="6679199" y="4922238"/>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grpSp>
                <p:sp>
                  <p:nvSpPr>
                    <p:cNvPr id="256" name="Oval 17"/>
                    <p:cNvSpPr>
                      <a:spLocks noChangeArrowheads="1"/>
                    </p:cNvSpPr>
                    <p:nvPr/>
                  </p:nvSpPr>
                  <p:spPr bwMode="auto">
                    <a:xfrm>
                      <a:off x="5249221" y="5190744"/>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7" name="Oval 17"/>
                    <p:cNvSpPr>
                      <a:spLocks noChangeArrowheads="1"/>
                    </p:cNvSpPr>
                    <p:nvPr/>
                  </p:nvSpPr>
                  <p:spPr bwMode="auto">
                    <a:xfrm>
                      <a:off x="5289970" y="5390214"/>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8" name="Oval 17"/>
                    <p:cNvSpPr>
                      <a:spLocks noChangeArrowheads="1"/>
                    </p:cNvSpPr>
                    <p:nvPr/>
                  </p:nvSpPr>
                  <p:spPr bwMode="auto">
                    <a:xfrm>
                      <a:off x="5153378" y="4986577"/>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grpSp>
        <p:sp>
          <p:nvSpPr>
            <p:cNvPr id="111" name="Oval 17"/>
            <p:cNvSpPr>
              <a:spLocks noChangeArrowheads="1"/>
            </p:cNvSpPr>
            <p:nvPr/>
          </p:nvSpPr>
          <p:spPr bwMode="auto">
            <a:xfrm>
              <a:off x="6363647" y="4556175"/>
              <a:ext cx="81496" cy="83110"/>
            </a:xfrm>
            <a:prstGeom prst="ellipse">
              <a:avLst/>
            </a:prstGeom>
            <a:solidFill>
              <a:schemeClr val="bg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Oval 7"/>
            <p:cNvSpPr>
              <a:spLocks noChangeArrowheads="1"/>
            </p:cNvSpPr>
            <p:nvPr/>
          </p:nvSpPr>
          <p:spPr bwMode="auto">
            <a:xfrm>
              <a:off x="5641932" y="4060055"/>
              <a:ext cx="614308" cy="620090"/>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Oval 11"/>
            <p:cNvSpPr>
              <a:spLocks noChangeArrowheads="1"/>
            </p:cNvSpPr>
            <p:nvPr/>
          </p:nvSpPr>
          <p:spPr bwMode="auto">
            <a:xfrm>
              <a:off x="6582906" y="3146543"/>
              <a:ext cx="354131" cy="359913"/>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Oval 12"/>
            <p:cNvSpPr>
              <a:spLocks noChangeArrowheads="1"/>
            </p:cNvSpPr>
            <p:nvPr/>
          </p:nvSpPr>
          <p:spPr bwMode="auto">
            <a:xfrm>
              <a:off x="6470162" y="3690024"/>
              <a:ext cx="537700" cy="543482"/>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Oval 13"/>
            <p:cNvSpPr>
              <a:spLocks noChangeArrowheads="1"/>
            </p:cNvSpPr>
            <p:nvPr/>
          </p:nvSpPr>
          <p:spPr bwMode="auto">
            <a:xfrm>
              <a:off x="5686740" y="3065599"/>
              <a:ext cx="601299" cy="607081"/>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16" name="组合 115"/>
            <p:cNvGrpSpPr/>
            <p:nvPr/>
          </p:nvGrpSpPr>
          <p:grpSpPr>
            <a:xfrm>
              <a:off x="4877299" y="2727367"/>
              <a:ext cx="238496" cy="241387"/>
              <a:chOff x="4877299" y="2727367"/>
              <a:chExt cx="238496" cy="241387"/>
            </a:xfrm>
          </p:grpSpPr>
          <p:sp>
            <p:nvSpPr>
              <p:cNvPr id="229" name="Oval 24"/>
              <p:cNvSpPr>
                <a:spLocks noChangeArrowheads="1"/>
              </p:cNvSpPr>
              <p:nvPr/>
            </p:nvSpPr>
            <p:spPr bwMode="auto">
              <a:xfrm>
                <a:off x="4877299" y="2727367"/>
                <a:ext cx="238496" cy="241387"/>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noEditPoints="1"/>
              </p:cNvSpPr>
              <p:nvPr/>
            </p:nvSpPr>
            <p:spPr bwMode="auto">
              <a:xfrm>
                <a:off x="4936897" y="2788607"/>
                <a:ext cx="119300" cy="118906"/>
              </a:xfrm>
              <a:custGeom>
                <a:avLst/>
                <a:gdLst>
                  <a:gd name="T0" fmla="*/ 122 w 128"/>
                  <a:gd name="T1" fmla="*/ 36 h 128"/>
                  <a:gd name="T2" fmla="*/ 128 w 128"/>
                  <a:gd name="T3" fmla="*/ 21 h 128"/>
                  <a:gd name="T4" fmla="*/ 122 w 128"/>
                  <a:gd name="T5" fmla="*/ 6 h 128"/>
                  <a:gd name="T6" fmla="*/ 107 w 128"/>
                  <a:gd name="T7" fmla="*/ 0 h 128"/>
                  <a:gd name="T8" fmla="*/ 92 w 128"/>
                  <a:gd name="T9" fmla="*/ 6 h 128"/>
                  <a:gd name="T10" fmla="*/ 91 w 128"/>
                  <a:gd name="T11" fmla="*/ 8 h 128"/>
                  <a:gd name="T12" fmla="*/ 24 w 128"/>
                  <a:gd name="T13" fmla="*/ 81 h 128"/>
                  <a:gd name="T14" fmla="*/ 24 w 128"/>
                  <a:gd name="T15" fmla="*/ 84 h 128"/>
                  <a:gd name="T16" fmla="*/ 25 w 128"/>
                  <a:gd name="T17" fmla="*/ 85 h 128"/>
                  <a:gd name="T18" fmla="*/ 2 w 128"/>
                  <a:gd name="T19" fmla="*/ 97 h 128"/>
                  <a:gd name="T20" fmla="*/ 1 w 128"/>
                  <a:gd name="T21" fmla="*/ 97 h 128"/>
                  <a:gd name="T22" fmla="*/ 0 w 128"/>
                  <a:gd name="T23" fmla="*/ 99 h 128"/>
                  <a:gd name="T24" fmla="*/ 0 w 128"/>
                  <a:gd name="T25" fmla="*/ 126 h 128"/>
                  <a:gd name="T26" fmla="*/ 1 w 128"/>
                  <a:gd name="T27" fmla="*/ 127 h 128"/>
                  <a:gd name="T28" fmla="*/ 2 w 128"/>
                  <a:gd name="T29" fmla="*/ 128 h 128"/>
                  <a:gd name="T30" fmla="*/ 29 w 128"/>
                  <a:gd name="T31" fmla="*/ 128 h 128"/>
                  <a:gd name="T32" fmla="*/ 29 w 128"/>
                  <a:gd name="T33" fmla="*/ 128 h 128"/>
                  <a:gd name="T34" fmla="*/ 31 w 128"/>
                  <a:gd name="T35" fmla="*/ 127 h 128"/>
                  <a:gd name="T36" fmla="*/ 31 w 128"/>
                  <a:gd name="T37" fmla="*/ 127 h 128"/>
                  <a:gd name="T38" fmla="*/ 43 w 128"/>
                  <a:gd name="T39" fmla="*/ 103 h 128"/>
                  <a:gd name="T40" fmla="*/ 44 w 128"/>
                  <a:gd name="T41" fmla="*/ 104 h 128"/>
                  <a:gd name="T42" fmla="*/ 47 w 128"/>
                  <a:gd name="T43" fmla="*/ 104 h 128"/>
                  <a:gd name="T44" fmla="*/ 120 w 128"/>
                  <a:gd name="T45" fmla="*/ 38 h 128"/>
                  <a:gd name="T46" fmla="*/ 122 w 128"/>
                  <a:gd name="T47" fmla="*/ 36 h 128"/>
                  <a:gd name="T48" fmla="*/ 28 w 128"/>
                  <a:gd name="T49" fmla="*/ 123 h 128"/>
                  <a:gd name="T50" fmla="*/ 5 w 128"/>
                  <a:gd name="T51" fmla="*/ 123 h 128"/>
                  <a:gd name="T52" fmla="*/ 5 w 128"/>
                  <a:gd name="T53" fmla="*/ 100 h 128"/>
                  <a:gd name="T54" fmla="*/ 29 w 128"/>
                  <a:gd name="T55" fmla="*/ 88 h 128"/>
                  <a:gd name="T56" fmla="*/ 33 w 128"/>
                  <a:gd name="T57" fmla="*/ 92 h 128"/>
                  <a:gd name="T58" fmla="*/ 20 w 128"/>
                  <a:gd name="T59" fmla="*/ 105 h 128"/>
                  <a:gd name="T60" fmla="*/ 20 w 128"/>
                  <a:gd name="T61" fmla="*/ 108 h 128"/>
                  <a:gd name="T62" fmla="*/ 23 w 128"/>
                  <a:gd name="T63" fmla="*/ 108 h 128"/>
                  <a:gd name="T64" fmla="*/ 36 w 128"/>
                  <a:gd name="T65" fmla="*/ 95 h 128"/>
                  <a:gd name="T66" fmla="*/ 40 w 128"/>
                  <a:gd name="T67" fmla="*/ 99 h 128"/>
                  <a:gd name="T68" fmla="*/ 28 w 128"/>
                  <a:gd name="T69" fmla="*/ 123 h 128"/>
                  <a:gd name="T70" fmla="*/ 117 w 128"/>
                  <a:gd name="T71" fmla="*/ 34 h 128"/>
                  <a:gd name="T72" fmla="*/ 46 w 128"/>
                  <a:gd name="T73" fmla="*/ 99 h 128"/>
                  <a:gd name="T74" fmla="*/ 29 w 128"/>
                  <a:gd name="T75" fmla="*/ 82 h 128"/>
                  <a:gd name="T76" fmla="*/ 94 w 128"/>
                  <a:gd name="T77" fmla="*/ 11 h 128"/>
                  <a:gd name="T78" fmla="*/ 95 w 128"/>
                  <a:gd name="T79" fmla="*/ 9 h 128"/>
                  <a:gd name="T80" fmla="*/ 107 w 128"/>
                  <a:gd name="T81" fmla="*/ 5 h 128"/>
                  <a:gd name="T82" fmla="*/ 119 w 128"/>
                  <a:gd name="T83" fmla="*/ 9 h 128"/>
                  <a:gd name="T84" fmla="*/ 119 w 128"/>
                  <a:gd name="T85" fmla="*/ 33 h 128"/>
                  <a:gd name="T86" fmla="*/ 117 w 128"/>
                  <a:gd name="T87"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28">
                    <a:moveTo>
                      <a:pt x="122" y="36"/>
                    </a:moveTo>
                    <a:cubicBezTo>
                      <a:pt x="126" y="32"/>
                      <a:pt x="128" y="27"/>
                      <a:pt x="128" y="21"/>
                    </a:cubicBezTo>
                    <a:cubicBezTo>
                      <a:pt x="128" y="16"/>
                      <a:pt x="126" y="10"/>
                      <a:pt x="122" y="6"/>
                    </a:cubicBezTo>
                    <a:cubicBezTo>
                      <a:pt x="118" y="2"/>
                      <a:pt x="112" y="0"/>
                      <a:pt x="107" y="0"/>
                    </a:cubicBezTo>
                    <a:cubicBezTo>
                      <a:pt x="101" y="0"/>
                      <a:pt x="96" y="2"/>
                      <a:pt x="92" y="6"/>
                    </a:cubicBezTo>
                    <a:cubicBezTo>
                      <a:pt x="91" y="7"/>
                      <a:pt x="91" y="7"/>
                      <a:pt x="91" y="8"/>
                    </a:cubicBezTo>
                    <a:cubicBezTo>
                      <a:pt x="24" y="81"/>
                      <a:pt x="24" y="81"/>
                      <a:pt x="24" y="81"/>
                    </a:cubicBezTo>
                    <a:cubicBezTo>
                      <a:pt x="23" y="82"/>
                      <a:pt x="23" y="83"/>
                      <a:pt x="24" y="84"/>
                    </a:cubicBezTo>
                    <a:cubicBezTo>
                      <a:pt x="25" y="85"/>
                      <a:pt x="25" y="85"/>
                      <a:pt x="25" y="85"/>
                    </a:cubicBezTo>
                    <a:cubicBezTo>
                      <a:pt x="2" y="97"/>
                      <a:pt x="2" y="97"/>
                      <a:pt x="2" y="97"/>
                    </a:cubicBezTo>
                    <a:cubicBezTo>
                      <a:pt x="1" y="97"/>
                      <a:pt x="1" y="97"/>
                      <a:pt x="1" y="97"/>
                    </a:cubicBezTo>
                    <a:cubicBezTo>
                      <a:pt x="0" y="98"/>
                      <a:pt x="0" y="98"/>
                      <a:pt x="0" y="99"/>
                    </a:cubicBezTo>
                    <a:cubicBezTo>
                      <a:pt x="0" y="126"/>
                      <a:pt x="0" y="126"/>
                      <a:pt x="0" y="126"/>
                    </a:cubicBezTo>
                    <a:cubicBezTo>
                      <a:pt x="0" y="126"/>
                      <a:pt x="0" y="127"/>
                      <a:pt x="1" y="127"/>
                    </a:cubicBezTo>
                    <a:cubicBezTo>
                      <a:pt x="1" y="128"/>
                      <a:pt x="2" y="128"/>
                      <a:pt x="2" y="128"/>
                    </a:cubicBezTo>
                    <a:cubicBezTo>
                      <a:pt x="29" y="128"/>
                      <a:pt x="29" y="128"/>
                      <a:pt x="29" y="128"/>
                    </a:cubicBezTo>
                    <a:cubicBezTo>
                      <a:pt x="29" y="128"/>
                      <a:pt x="29" y="128"/>
                      <a:pt x="29" y="128"/>
                    </a:cubicBezTo>
                    <a:cubicBezTo>
                      <a:pt x="30" y="128"/>
                      <a:pt x="30" y="128"/>
                      <a:pt x="31" y="127"/>
                    </a:cubicBezTo>
                    <a:cubicBezTo>
                      <a:pt x="31" y="127"/>
                      <a:pt x="31" y="127"/>
                      <a:pt x="31" y="127"/>
                    </a:cubicBezTo>
                    <a:cubicBezTo>
                      <a:pt x="43" y="103"/>
                      <a:pt x="43" y="103"/>
                      <a:pt x="43" y="103"/>
                    </a:cubicBezTo>
                    <a:cubicBezTo>
                      <a:pt x="44" y="104"/>
                      <a:pt x="44" y="104"/>
                      <a:pt x="44" y="104"/>
                    </a:cubicBezTo>
                    <a:cubicBezTo>
                      <a:pt x="45" y="105"/>
                      <a:pt x="46" y="105"/>
                      <a:pt x="47" y="104"/>
                    </a:cubicBezTo>
                    <a:cubicBezTo>
                      <a:pt x="120" y="38"/>
                      <a:pt x="120" y="38"/>
                      <a:pt x="120" y="38"/>
                    </a:cubicBezTo>
                    <a:cubicBezTo>
                      <a:pt x="121" y="37"/>
                      <a:pt x="121" y="37"/>
                      <a:pt x="122" y="36"/>
                    </a:cubicBezTo>
                    <a:close/>
                    <a:moveTo>
                      <a:pt x="28" y="123"/>
                    </a:moveTo>
                    <a:cubicBezTo>
                      <a:pt x="5" y="123"/>
                      <a:pt x="5" y="123"/>
                      <a:pt x="5" y="123"/>
                    </a:cubicBezTo>
                    <a:cubicBezTo>
                      <a:pt x="5" y="100"/>
                      <a:pt x="5" y="100"/>
                      <a:pt x="5" y="100"/>
                    </a:cubicBezTo>
                    <a:cubicBezTo>
                      <a:pt x="29" y="88"/>
                      <a:pt x="29" y="88"/>
                      <a:pt x="29" y="88"/>
                    </a:cubicBezTo>
                    <a:cubicBezTo>
                      <a:pt x="33" y="92"/>
                      <a:pt x="33" y="92"/>
                      <a:pt x="33" y="92"/>
                    </a:cubicBezTo>
                    <a:cubicBezTo>
                      <a:pt x="20" y="105"/>
                      <a:pt x="20" y="105"/>
                      <a:pt x="20" y="105"/>
                    </a:cubicBezTo>
                    <a:cubicBezTo>
                      <a:pt x="19" y="106"/>
                      <a:pt x="19" y="108"/>
                      <a:pt x="20" y="108"/>
                    </a:cubicBezTo>
                    <a:cubicBezTo>
                      <a:pt x="20" y="109"/>
                      <a:pt x="22" y="109"/>
                      <a:pt x="23" y="108"/>
                    </a:cubicBezTo>
                    <a:cubicBezTo>
                      <a:pt x="36" y="95"/>
                      <a:pt x="36" y="95"/>
                      <a:pt x="36" y="95"/>
                    </a:cubicBezTo>
                    <a:cubicBezTo>
                      <a:pt x="40" y="99"/>
                      <a:pt x="40" y="99"/>
                      <a:pt x="40" y="99"/>
                    </a:cubicBezTo>
                    <a:lnTo>
                      <a:pt x="28" y="123"/>
                    </a:lnTo>
                    <a:close/>
                    <a:moveTo>
                      <a:pt x="117" y="34"/>
                    </a:moveTo>
                    <a:cubicBezTo>
                      <a:pt x="46" y="99"/>
                      <a:pt x="46" y="99"/>
                      <a:pt x="46" y="99"/>
                    </a:cubicBezTo>
                    <a:cubicBezTo>
                      <a:pt x="29" y="82"/>
                      <a:pt x="29" y="82"/>
                      <a:pt x="29" y="82"/>
                    </a:cubicBezTo>
                    <a:cubicBezTo>
                      <a:pt x="94" y="11"/>
                      <a:pt x="94" y="11"/>
                      <a:pt x="94" y="11"/>
                    </a:cubicBezTo>
                    <a:cubicBezTo>
                      <a:pt x="94" y="10"/>
                      <a:pt x="95" y="10"/>
                      <a:pt x="95" y="9"/>
                    </a:cubicBezTo>
                    <a:cubicBezTo>
                      <a:pt x="98" y="6"/>
                      <a:pt x="102" y="5"/>
                      <a:pt x="107" y="5"/>
                    </a:cubicBezTo>
                    <a:cubicBezTo>
                      <a:pt x="111" y="5"/>
                      <a:pt x="115" y="6"/>
                      <a:pt x="119" y="9"/>
                    </a:cubicBezTo>
                    <a:cubicBezTo>
                      <a:pt x="125" y="16"/>
                      <a:pt x="125" y="26"/>
                      <a:pt x="119" y="33"/>
                    </a:cubicBezTo>
                    <a:cubicBezTo>
                      <a:pt x="118" y="33"/>
                      <a:pt x="118" y="34"/>
                      <a:pt x="117" y="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17" name="Freeform 103"/>
            <p:cNvSpPr>
              <a:spLocks noEditPoints="1"/>
            </p:cNvSpPr>
            <p:nvPr/>
          </p:nvSpPr>
          <p:spPr bwMode="auto">
            <a:xfrm flipH="1" flipV="1">
              <a:off x="6689457" y="3256218"/>
              <a:ext cx="141028" cy="140562"/>
            </a:xfrm>
            <a:custGeom>
              <a:avLst/>
              <a:gdLst>
                <a:gd name="T0" fmla="*/ 23 w 128"/>
                <a:gd name="T1" fmla="*/ 128 h 128"/>
                <a:gd name="T2" fmla="*/ 23 w 128"/>
                <a:gd name="T3" fmla="*/ 128 h 128"/>
                <a:gd name="T4" fmla="*/ 25 w 128"/>
                <a:gd name="T5" fmla="*/ 127 h 128"/>
                <a:gd name="T6" fmla="*/ 123 w 128"/>
                <a:gd name="T7" fmla="*/ 29 h 128"/>
                <a:gd name="T8" fmla="*/ 128 w 128"/>
                <a:gd name="T9" fmla="*/ 17 h 128"/>
                <a:gd name="T10" fmla="*/ 123 w 128"/>
                <a:gd name="T11" fmla="*/ 5 h 128"/>
                <a:gd name="T12" fmla="*/ 111 w 128"/>
                <a:gd name="T13" fmla="*/ 0 h 128"/>
                <a:gd name="T14" fmla="*/ 99 w 128"/>
                <a:gd name="T15" fmla="*/ 5 h 128"/>
                <a:gd name="T16" fmla="*/ 1 w 128"/>
                <a:gd name="T17" fmla="*/ 103 h 128"/>
                <a:gd name="T18" fmla="*/ 0 w 128"/>
                <a:gd name="T19" fmla="*/ 105 h 128"/>
                <a:gd name="T20" fmla="*/ 0 w 128"/>
                <a:gd name="T21" fmla="*/ 105 h 128"/>
                <a:gd name="T22" fmla="*/ 0 w 128"/>
                <a:gd name="T23" fmla="*/ 126 h 128"/>
                <a:gd name="T24" fmla="*/ 1 w 128"/>
                <a:gd name="T25" fmla="*/ 127 h 128"/>
                <a:gd name="T26" fmla="*/ 2 w 128"/>
                <a:gd name="T27" fmla="*/ 128 h 128"/>
                <a:gd name="T28" fmla="*/ 23 w 128"/>
                <a:gd name="T29" fmla="*/ 128 h 128"/>
                <a:gd name="T30" fmla="*/ 99 w 128"/>
                <a:gd name="T31" fmla="*/ 11 h 128"/>
                <a:gd name="T32" fmla="*/ 102 w 128"/>
                <a:gd name="T33" fmla="*/ 8 h 128"/>
                <a:gd name="T34" fmla="*/ 120 w 128"/>
                <a:gd name="T35" fmla="*/ 8 h 128"/>
                <a:gd name="T36" fmla="*/ 123 w 128"/>
                <a:gd name="T37" fmla="*/ 17 h 128"/>
                <a:gd name="T38" fmla="*/ 120 w 128"/>
                <a:gd name="T39" fmla="*/ 26 h 128"/>
                <a:gd name="T40" fmla="*/ 116 w 128"/>
                <a:gd name="T41" fmla="*/ 30 h 128"/>
                <a:gd name="T42" fmla="*/ 98 w 128"/>
                <a:gd name="T43" fmla="*/ 12 h 128"/>
                <a:gd name="T44" fmla="*/ 99 w 128"/>
                <a:gd name="T45" fmla="*/ 11 h 128"/>
                <a:gd name="T46" fmla="*/ 95 w 128"/>
                <a:gd name="T47" fmla="*/ 15 h 128"/>
                <a:gd name="T48" fmla="*/ 113 w 128"/>
                <a:gd name="T49" fmla="*/ 33 h 128"/>
                <a:gd name="T50" fmla="*/ 106 w 128"/>
                <a:gd name="T51" fmla="*/ 40 h 128"/>
                <a:gd name="T52" fmla="*/ 88 w 128"/>
                <a:gd name="T53" fmla="*/ 22 h 128"/>
                <a:gd name="T54" fmla="*/ 95 w 128"/>
                <a:gd name="T55" fmla="*/ 15 h 128"/>
                <a:gd name="T56" fmla="*/ 5 w 128"/>
                <a:gd name="T57" fmla="*/ 105 h 128"/>
                <a:gd name="T58" fmla="*/ 84 w 128"/>
                <a:gd name="T59" fmla="*/ 27 h 128"/>
                <a:gd name="T60" fmla="*/ 85 w 128"/>
                <a:gd name="T61" fmla="*/ 26 h 128"/>
                <a:gd name="T62" fmla="*/ 102 w 128"/>
                <a:gd name="T63" fmla="*/ 43 h 128"/>
                <a:gd name="T64" fmla="*/ 22 w 128"/>
                <a:gd name="T65" fmla="*/ 123 h 128"/>
                <a:gd name="T66" fmla="*/ 5 w 128"/>
                <a:gd name="T67" fmla="*/ 123 h 128"/>
                <a:gd name="T68" fmla="*/ 5 w 128"/>
                <a:gd name="T69" fmla="*/ 106 h 128"/>
                <a:gd name="T70" fmla="*/ 5 w 128"/>
                <a:gd name="T71" fmla="*/ 10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28">
                  <a:moveTo>
                    <a:pt x="23" y="128"/>
                  </a:moveTo>
                  <a:cubicBezTo>
                    <a:pt x="23" y="128"/>
                    <a:pt x="23" y="128"/>
                    <a:pt x="23" y="128"/>
                  </a:cubicBezTo>
                  <a:cubicBezTo>
                    <a:pt x="24" y="128"/>
                    <a:pt x="24" y="128"/>
                    <a:pt x="25" y="127"/>
                  </a:cubicBezTo>
                  <a:cubicBezTo>
                    <a:pt x="26" y="126"/>
                    <a:pt x="122" y="30"/>
                    <a:pt x="123" y="29"/>
                  </a:cubicBezTo>
                  <a:cubicBezTo>
                    <a:pt x="126" y="26"/>
                    <a:pt x="128" y="22"/>
                    <a:pt x="128" y="17"/>
                  </a:cubicBezTo>
                  <a:cubicBezTo>
                    <a:pt x="128" y="13"/>
                    <a:pt x="126" y="8"/>
                    <a:pt x="123" y="5"/>
                  </a:cubicBezTo>
                  <a:cubicBezTo>
                    <a:pt x="120" y="2"/>
                    <a:pt x="115" y="0"/>
                    <a:pt x="111" y="0"/>
                  </a:cubicBezTo>
                  <a:cubicBezTo>
                    <a:pt x="106" y="0"/>
                    <a:pt x="102" y="2"/>
                    <a:pt x="99" y="5"/>
                  </a:cubicBezTo>
                  <a:cubicBezTo>
                    <a:pt x="1" y="103"/>
                    <a:pt x="1" y="103"/>
                    <a:pt x="1" y="103"/>
                  </a:cubicBezTo>
                  <a:cubicBezTo>
                    <a:pt x="0" y="104"/>
                    <a:pt x="0" y="104"/>
                    <a:pt x="0" y="105"/>
                  </a:cubicBezTo>
                  <a:cubicBezTo>
                    <a:pt x="0" y="105"/>
                    <a:pt x="0" y="105"/>
                    <a:pt x="0" y="105"/>
                  </a:cubicBezTo>
                  <a:cubicBezTo>
                    <a:pt x="0" y="126"/>
                    <a:pt x="0" y="126"/>
                    <a:pt x="0" y="126"/>
                  </a:cubicBezTo>
                  <a:cubicBezTo>
                    <a:pt x="0" y="126"/>
                    <a:pt x="0" y="127"/>
                    <a:pt x="1" y="127"/>
                  </a:cubicBezTo>
                  <a:cubicBezTo>
                    <a:pt x="1" y="128"/>
                    <a:pt x="2" y="128"/>
                    <a:pt x="2" y="128"/>
                  </a:cubicBezTo>
                  <a:lnTo>
                    <a:pt x="23" y="128"/>
                  </a:lnTo>
                  <a:close/>
                  <a:moveTo>
                    <a:pt x="99" y="11"/>
                  </a:moveTo>
                  <a:cubicBezTo>
                    <a:pt x="101" y="9"/>
                    <a:pt x="102" y="8"/>
                    <a:pt x="102" y="8"/>
                  </a:cubicBezTo>
                  <a:cubicBezTo>
                    <a:pt x="107" y="3"/>
                    <a:pt x="115" y="3"/>
                    <a:pt x="120" y="8"/>
                  </a:cubicBezTo>
                  <a:cubicBezTo>
                    <a:pt x="122" y="11"/>
                    <a:pt x="123" y="14"/>
                    <a:pt x="123" y="17"/>
                  </a:cubicBezTo>
                  <a:cubicBezTo>
                    <a:pt x="123" y="20"/>
                    <a:pt x="122" y="24"/>
                    <a:pt x="120" y="26"/>
                  </a:cubicBezTo>
                  <a:cubicBezTo>
                    <a:pt x="116" y="30"/>
                    <a:pt x="116" y="30"/>
                    <a:pt x="116" y="30"/>
                  </a:cubicBezTo>
                  <a:cubicBezTo>
                    <a:pt x="98" y="12"/>
                    <a:pt x="98" y="12"/>
                    <a:pt x="98" y="12"/>
                  </a:cubicBezTo>
                  <a:lnTo>
                    <a:pt x="99" y="11"/>
                  </a:lnTo>
                  <a:close/>
                  <a:moveTo>
                    <a:pt x="95" y="15"/>
                  </a:moveTo>
                  <a:cubicBezTo>
                    <a:pt x="113" y="33"/>
                    <a:pt x="113" y="33"/>
                    <a:pt x="113" y="33"/>
                  </a:cubicBezTo>
                  <a:cubicBezTo>
                    <a:pt x="106" y="40"/>
                    <a:pt x="106" y="40"/>
                    <a:pt x="106" y="40"/>
                  </a:cubicBezTo>
                  <a:cubicBezTo>
                    <a:pt x="88" y="22"/>
                    <a:pt x="88" y="22"/>
                    <a:pt x="88" y="22"/>
                  </a:cubicBezTo>
                  <a:lnTo>
                    <a:pt x="95" y="15"/>
                  </a:lnTo>
                  <a:close/>
                  <a:moveTo>
                    <a:pt x="5" y="105"/>
                  </a:moveTo>
                  <a:cubicBezTo>
                    <a:pt x="13" y="98"/>
                    <a:pt x="58" y="53"/>
                    <a:pt x="84" y="27"/>
                  </a:cubicBezTo>
                  <a:cubicBezTo>
                    <a:pt x="85" y="26"/>
                    <a:pt x="85" y="26"/>
                    <a:pt x="85" y="26"/>
                  </a:cubicBezTo>
                  <a:cubicBezTo>
                    <a:pt x="102" y="43"/>
                    <a:pt x="102" y="43"/>
                    <a:pt x="102" y="43"/>
                  </a:cubicBezTo>
                  <a:cubicBezTo>
                    <a:pt x="22" y="123"/>
                    <a:pt x="22" y="123"/>
                    <a:pt x="22" y="123"/>
                  </a:cubicBezTo>
                  <a:cubicBezTo>
                    <a:pt x="5" y="123"/>
                    <a:pt x="5" y="123"/>
                    <a:pt x="5" y="123"/>
                  </a:cubicBezTo>
                  <a:cubicBezTo>
                    <a:pt x="5" y="106"/>
                    <a:pt x="5" y="106"/>
                    <a:pt x="5" y="106"/>
                  </a:cubicBezTo>
                  <a:lnTo>
                    <a:pt x="5" y="10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4"/>
            <p:cNvSpPr>
              <a:spLocks noEditPoints="1"/>
            </p:cNvSpPr>
            <p:nvPr/>
          </p:nvSpPr>
          <p:spPr bwMode="auto">
            <a:xfrm>
              <a:off x="6620814" y="3813409"/>
              <a:ext cx="236397" cy="296713"/>
            </a:xfrm>
            <a:custGeom>
              <a:avLst/>
              <a:gdLst>
                <a:gd name="T0" fmla="*/ 87 w 103"/>
                <a:gd name="T1" fmla="*/ 99 h 129"/>
                <a:gd name="T2" fmla="*/ 87 w 103"/>
                <a:gd name="T3" fmla="*/ 30 h 129"/>
                <a:gd name="T4" fmla="*/ 99 w 103"/>
                <a:gd name="T5" fmla="*/ 18 h 129"/>
                <a:gd name="T6" fmla="*/ 99 w 103"/>
                <a:gd name="T7" fmla="*/ 4 h 129"/>
                <a:gd name="T8" fmla="*/ 85 w 103"/>
                <a:gd name="T9" fmla="*/ 4 h 129"/>
                <a:gd name="T10" fmla="*/ 73 w 103"/>
                <a:gd name="T11" fmla="*/ 16 h 129"/>
                <a:gd name="T12" fmla="*/ 6 w 103"/>
                <a:gd name="T13" fmla="*/ 16 h 129"/>
                <a:gd name="T14" fmla="*/ 0 w 103"/>
                <a:gd name="T15" fmla="*/ 22 h 129"/>
                <a:gd name="T16" fmla="*/ 0 w 103"/>
                <a:gd name="T17" fmla="*/ 123 h 129"/>
                <a:gd name="T18" fmla="*/ 6 w 103"/>
                <a:gd name="T19" fmla="*/ 129 h 129"/>
                <a:gd name="T20" fmla="*/ 57 w 103"/>
                <a:gd name="T21" fmla="*/ 129 h 129"/>
                <a:gd name="T22" fmla="*/ 58 w 103"/>
                <a:gd name="T23" fmla="*/ 128 h 129"/>
                <a:gd name="T24" fmla="*/ 86 w 103"/>
                <a:gd name="T25" fmla="*/ 101 h 129"/>
                <a:gd name="T26" fmla="*/ 87 w 103"/>
                <a:gd name="T27" fmla="*/ 99 h 129"/>
                <a:gd name="T28" fmla="*/ 88 w 103"/>
                <a:gd name="T29" fmla="*/ 7 h 129"/>
                <a:gd name="T30" fmla="*/ 92 w 103"/>
                <a:gd name="T31" fmla="*/ 6 h 129"/>
                <a:gd name="T32" fmla="*/ 96 w 103"/>
                <a:gd name="T33" fmla="*/ 7 h 129"/>
                <a:gd name="T34" fmla="*/ 97 w 103"/>
                <a:gd name="T35" fmla="*/ 11 h 129"/>
                <a:gd name="T36" fmla="*/ 96 w 103"/>
                <a:gd name="T37" fmla="*/ 14 h 129"/>
                <a:gd name="T38" fmla="*/ 47 w 103"/>
                <a:gd name="T39" fmla="*/ 62 h 129"/>
                <a:gd name="T40" fmla="*/ 40 w 103"/>
                <a:gd name="T41" fmla="*/ 62 h 129"/>
                <a:gd name="T42" fmla="*/ 40 w 103"/>
                <a:gd name="T43" fmla="*/ 55 h 129"/>
                <a:gd name="T44" fmla="*/ 88 w 103"/>
                <a:gd name="T45" fmla="*/ 7 h 129"/>
                <a:gd name="T46" fmla="*/ 57 w 103"/>
                <a:gd name="T47" fmla="*/ 123 h 129"/>
                <a:gd name="T48" fmla="*/ 57 w 103"/>
                <a:gd name="T49" fmla="*/ 99 h 129"/>
                <a:gd name="T50" fmla="*/ 81 w 103"/>
                <a:gd name="T51" fmla="*/ 99 h 129"/>
                <a:gd name="T52" fmla="*/ 57 w 103"/>
                <a:gd name="T53" fmla="*/ 123 h 129"/>
                <a:gd name="T54" fmla="*/ 82 w 103"/>
                <a:gd name="T55" fmla="*/ 95 h 129"/>
                <a:gd name="T56" fmla="*/ 58 w 103"/>
                <a:gd name="T57" fmla="*/ 95 h 129"/>
                <a:gd name="T58" fmla="*/ 52 w 103"/>
                <a:gd name="T59" fmla="*/ 101 h 129"/>
                <a:gd name="T60" fmla="*/ 52 w 103"/>
                <a:gd name="T61" fmla="*/ 124 h 129"/>
                <a:gd name="T62" fmla="*/ 5 w 103"/>
                <a:gd name="T63" fmla="*/ 124 h 129"/>
                <a:gd name="T64" fmla="*/ 5 w 103"/>
                <a:gd name="T65" fmla="*/ 20 h 129"/>
                <a:gd name="T66" fmla="*/ 68 w 103"/>
                <a:gd name="T67" fmla="*/ 20 h 129"/>
                <a:gd name="T68" fmla="*/ 36 w 103"/>
                <a:gd name="T69" fmla="*/ 53 h 129"/>
                <a:gd name="T70" fmla="*/ 36 w 103"/>
                <a:gd name="T71" fmla="*/ 54 h 129"/>
                <a:gd name="T72" fmla="*/ 36 w 103"/>
                <a:gd name="T73" fmla="*/ 65 h 129"/>
                <a:gd name="T74" fmla="*/ 36 w 103"/>
                <a:gd name="T75" fmla="*/ 66 h 129"/>
                <a:gd name="T76" fmla="*/ 38 w 103"/>
                <a:gd name="T77" fmla="*/ 67 h 129"/>
                <a:gd name="T78" fmla="*/ 48 w 103"/>
                <a:gd name="T79" fmla="*/ 67 h 129"/>
                <a:gd name="T80" fmla="*/ 50 w 103"/>
                <a:gd name="T81" fmla="*/ 66 h 129"/>
                <a:gd name="T82" fmla="*/ 50 w 103"/>
                <a:gd name="T83" fmla="*/ 66 h 129"/>
                <a:gd name="T84" fmla="*/ 82 w 103"/>
                <a:gd name="T85" fmla="*/ 34 h 129"/>
                <a:gd name="T86" fmla="*/ 82 w 103"/>
                <a:gd name="T87" fmla="*/ 9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129">
                  <a:moveTo>
                    <a:pt x="87" y="99"/>
                  </a:moveTo>
                  <a:cubicBezTo>
                    <a:pt x="87" y="30"/>
                    <a:pt x="87" y="30"/>
                    <a:pt x="87" y="30"/>
                  </a:cubicBezTo>
                  <a:cubicBezTo>
                    <a:pt x="99" y="18"/>
                    <a:pt x="99" y="18"/>
                    <a:pt x="99" y="18"/>
                  </a:cubicBezTo>
                  <a:cubicBezTo>
                    <a:pt x="103" y="14"/>
                    <a:pt x="103" y="8"/>
                    <a:pt x="99" y="4"/>
                  </a:cubicBezTo>
                  <a:cubicBezTo>
                    <a:pt x="95" y="0"/>
                    <a:pt x="89" y="0"/>
                    <a:pt x="85" y="4"/>
                  </a:cubicBezTo>
                  <a:cubicBezTo>
                    <a:pt x="73" y="16"/>
                    <a:pt x="73" y="16"/>
                    <a:pt x="73" y="16"/>
                  </a:cubicBezTo>
                  <a:cubicBezTo>
                    <a:pt x="6" y="16"/>
                    <a:pt x="6" y="16"/>
                    <a:pt x="6" y="16"/>
                  </a:cubicBezTo>
                  <a:cubicBezTo>
                    <a:pt x="3" y="16"/>
                    <a:pt x="0" y="18"/>
                    <a:pt x="0" y="22"/>
                  </a:cubicBezTo>
                  <a:cubicBezTo>
                    <a:pt x="0" y="123"/>
                    <a:pt x="0" y="123"/>
                    <a:pt x="0" y="123"/>
                  </a:cubicBezTo>
                  <a:cubicBezTo>
                    <a:pt x="0" y="126"/>
                    <a:pt x="3" y="129"/>
                    <a:pt x="6" y="129"/>
                  </a:cubicBezTo>
                  <a:cubicBezTo>
                    <a:pt x="57" y="129"/>
                    <a:pt x="57" y="129"/>
                    <a:pt x="57" y="129"/>
                  </a:cubicBezTo>
                  <a:cubicBezTo>
                    <a:pt x="57" y="129"/>
                    <a:pt x="58" y="129"/>
                    <a:pt x="58" y="128"/>
                  </a:cubicBezTo>
                  <a:cubicBezTo>
                    <a:pt x="86" y="101"/>
                    <a:pt x="86" y="101"/>
                    <a:pt x="86" y="101"/>
                  </a:cubicBezTo>
                  <a:cubicBezTo>
                    <a:pt x="86" y="101"/>
                    <a:pt x="87" y="100"/>
                    <a:pt x="87" y="99"/>
                  </a:cubicBezTo>
                  <a:close/>
                  <a:moveTo>
                    <a:pt x="88" y="7"/>
                  </a:moveTo>
                  <a:cubicBezTo>
                    <a:pt x="90" y="6"/>
                    <a:pt x="91" y="6"/>
                    <a:pt x="92" y="6"/>
                  </a:cubicBezTo>
                  <a:cubicBezTo>
                    <a:pt x="93" y="6"/>
                    <a:pt x="94" y="6"/>
                    <a:pt x="96" y="7"/>
                  </a:cubicBezTo>
                  <a:cubicBezTo>
                    <a:pt x="96" y="8"/>
                    <a:pt x="97" y="9"/>
                    <a:pt x="97" y="11"/>
                  </a:cubicBezTo>
                  <a:cubicBezTo>
                    <a:pt x="97" y="12"/>
                    <a:pt x="96" y="13"/>
                    <a:pt x="96" y="14"/>
                  </a:cubicBezTo>
                  <a:cubicBezTo>
                    <a:pt x="47" y="62"/>
                    <a:pt x="47" y="62"/>
                    <a:pt x="47" y="62"/>
                  </a:cubicBezTo>
                  <a:cubicBezTo>
                    <a:pt x="40" y="62"/>
                    <a:pt x="40" y="62"/>
                    <a:pt x="40" y="62"/>
                  </a:cubicBezTo>
                  <a:cubicBezTo>
                    <a:pt x="40" y="55"/>
                    <a:pt x="40" y="55"/>
                    <a:pt x="40" y="55"/>
                  </a:cubicBezTo>
                  <a:lnTo>
                    <a:pt x="88" y="7"/>
                  </a:lnTo>
                  <a:close/>
                  <a:moveTo>
                    <a:pt x="57" y="123"/>
                  </a:moveTo>
                  <a:cubicBezTo>
                    <a:pt x="57" y="99"/>
                    <a:pt x="57" y="99"/>
                    <a:pt x="57" y="99"/>
                  </a:cubicBezTo>
                  <a:cubicBezTo>
                    <a:pt x="81" y="99"/>
                    <a:pt x="81" y="99"/>
                    <a:pt x="81" y="99"/>
                  </a:cubicBezTo>
                  <a:lnTo>
                    <a:pt x="57" y="123"/>
                  </a:lnTo>
                  <a:close/>
                  <a:moveTo>
                    <a:pt x="82" y="95"/>
                  </a:moveTo>
                  <a:cubicBezTo>
                    <a:pt x="58" y="95"/>
                    <a:pt x="58" y="95"/>
                    <a:pt x="58" y="95"/>
                  </a:cubicBezTo>
                  <a:cubicBezTo>
                    <a:pt x="55" y="95"/>
                    <a:pt x="52" y="97"/>
                    <a:pt x="52" y="101"/>
                  </a:cubicBezTo>
                  <a:cubicBezTo>
                    <a:pt x="52" y="124"/>
                    <a:pt x="52" y="124"/>
                    <a:pt x="52" y="124"/>
                  </a:cubicBezTo>
                  <a:cubicBezTo>
                    <a:pt x="5" y="124"/>
                    <a:pt x="5" y="124"/>
                    <a:pt x="5" y="124"/>
                  </a:cubicBezTo>
                  <a:cubicBezTo>
                    <a:pt x="5" y="20"/>
                    <a:pt x="5" y="20"/>
                    <a:pt x="5" y="20"/>
                  </a:cubicBezTo>
                  <a:cubicBezTo>
                    <a:pt x="68" y="20"/>
                    <a:pt x="68" y="20"/>
                    <a:pt x="68" y="20"/>
                  </a:cubicBezTo>
                  <a:cubicBezTo>
                    <a:pt x="36" y="53"/>
                    <a:pt x="36" y="53"/>
                    <a:pt x="36" y="53"/>
                  </a:cubicBezTo>
                  <a:cubicBezTo>
                    <a:pt x="36" y="53"/>
                    <a:pt x="36" y="54"/>
                    <a:pt x="36" y="54"/>
                  </a:cubicBezTo>
                  <a:cubicBezTo>
                    <a:pt x="36" y="65"/>
                    <a:pt x="36" y="65"/>
                    <a:pt x="36" y="65"/>
                  </a:cubicBezTo>
                  <a:cubicBezTo>
                    <a:pt x="36" y="65"/>
                    <a:pt x="36" y="66"/>
                    <a:pt x="36" y="66"/>
                  </a:cubicBezTo>
                  <a:cubicBezTo>
                    <a:pt x="37" y="67"/>
                    <a:pt x="37" y="67"/>
                    <a:pt x="38" y="67"/>
                  </a:cubicBezTo>
                  <a:cubicBezTo>
                    <a:pt x="48" y="67"/>
                    <a:pt x="48" y="67"/>
                    <a:pt x="48" y="67"/>
                  </a:cubicBezTo>
                  <a:cubicBezTo>
                    <a:pt x="49" y="67"/>
                    <a:pt x="49" y="67"/>
                    <a:pt x="50" y="66"/>
                  </a:cubicBezTo>
                  <a:cubicBezTo>
                    <a:pt x="50" y="66"/>
                    <a:pt x="50" y="66"/>
                    <a:pt x="50" y="66"/>
                  </a:cubicBezTo>
                  <a:cubicBezTo>
                    <a:pt x="82" y="34"/>
                    <a:pt x="82" y="34"/>
                    <a:pt x="82" y="34"/>
                  </a:cubicBezTo>
                  <a:lnTo>
                    <a:pt x="82" y="9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9" name="组合 118"/>
            <p:cNvGrpSpPr/>
            <p:nvPr/>
          </p:nvGrpSpPr>
          <p:grpSpPr>
            <a:xfrm>
              <a:off x="5682404" y="2445509"/>
              <a:ext cx="276078" cy="281859"/>
              <a:chOff x="5682404" y="2445509"/>
              <a:chExt cx="276078" cy="281859"/>
            </a:xfrm>
          </p:grpSpPr>
          <p:sp>
            <p:nvSpPr>
              <p:cNvPr id="227" name="Oval 21"/>
              <p:cNvSpPr>
                <a:spLocks noChangeArrowheads="1"/>
              </p:cNvSpPr>
              <p:nvPr/>
            </p:nvSpPr>
            <p:spPr bwMode="auto">
              <a:xfrm>
                <a:off x="5682404" y="2445509"/>
                <a:ext cx="276078" cy="281859"/>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105"/>
              <p:cNvSpPr>
                <a:spLocks noEditPoints="1"/>
              </p:cNvSpPr>
              <p:nvPr/>
            </p:nvSpPr>
            <p:spPr bwMode="auto">
              <a:xfrm>
                <a:off x="5751092" y="2524640"/>
                <a:ext cx="138703" cy="123596"/>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5906090" y="3193124"/>
              <a:ext cx="172191" cy="294767"/>
              <a:chOff x="11132544" y="1364028"/>
              <a:chExt cx="172191" cy="294767"/>
            </a:xfrm>
          </p:grpSpPr>
          <p:sp>
            <p:nvSpPr>
              <p:cNvPr id="225" name="Freeform 113"/>
              <p:cNvSpPr>
                <a:spLocks noEditPoints="1"/>
              </p:cNvSpPr>
              <p:nvPr/>
            </p:nvSpPr>
            <p:spPr bwMode="auto">
              <a:xfrm>
                <a:off x="11132544" y="1364028"/>
                <a:ext cx="172191" cy="294767"/>
              </a:xfrm>
              <a:custGeom>
                <a:avLst/>
                <a:gdLst>
                  <a:gd name="T0" fmla="*/ 71 w 75"/>
                  <a:gd name="T1" fmla="*/ 0 h 128"/>
                  <a:gd name="T2" fmla="*/ 4 w 75"/>
                  <a:gd name="T3" fmla="*/ 0 h 128"/>
                  <a:gd name="T4" fmla="*/ 0 w 75"/>
                  <a:gd name="T5" fmla="*/ 4 h 128"/>
                  <a:gd name="T6" fmla="*/ 0 w 75"/>
                  <a:gd name="T7" fmla="*/ 124 h 128"/>
                  <a:gd name="T8" fmla="*/ 4 w 75"/>
                  <a:gd name="T9" fmla="*/ 128 h 128"/>
                  <a:gd name="T10" fmla="*/ 6 w 75"/>
                  <a:gd name="T11" fmla="*/ 127 h 128"/>
                  <a:gd name="T12" fmla="*/ 38 w 75"/>
                  <a:gd name="T13" fmla="*/ 109 h 128"/>
                  <a:gd name="T14" fmla="*/ 69 w 75"/>
                  <a:gd name="T15" fmla="*/ 128 h 128"/>
                  <a:gd name="T16" fmla="*/ 71 w 75"/>
                  <a:gd name="T17" fmla="*/ 128 h 128"/>
                  <a:gd name="T18" fmla="*/ 75 w 75"/>
                  <a:gd name="T19" fmla="*/ 124 h 128"/>
                  <a:gd name="T20" fmla="*/ 75 w 75"/>
                  <a:gd name="T21" fmla="*/ 4 h 128"/>
                  <a:gd name="T22" fmla="*/ 71 w 75"/>
                  <a:gd name="T23" fmla="*/ 0 h 128"/>
                  <a:gd name="T24" fmla="*/ 71 w 75"/>
                  <a:gd name="T25" fmla="*/ 123 h 128"/>
                  <a:gd name="T26" fmla="*/ 40 w 75"/>
                  <a:gd name="T27" fmla="*/ 104 h 128"/>
                  <a:gd name="T28" fmla="*/ 36 w 75"/>
                  <a:gd name="T29" fmla="*/ 104 h 128"/>
                  <a:gd name="T30" fmla="*/ 5 w 75"/>
                  <a:gd name="T31" fmla="*/ 123 h 128"/>
                  <a:gd name="T32" fmla="*/ 5 w 75"/>
                  <a:gd name="T33" fmla="*/ 5 h 128"/>
                  <a:gd name="T34" fmla="*/ 71 w 75"/>
                  <a:gd name="T35" fmla="*/ 5 h 128"/>
                  <a:gd name="T36" fmla="*/ 71 w 75"/>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28">
                    <a:moveTo>
                      <a:pt x="71"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6" y="127"/>
                    </a:cubicBezTo>
                    <a:cubicBezTo>
                      <a:pt x="38" y="109"/>
                      <a:pt x="38" y="109"/>
                      <a:pt x="38" y="109"/>
                    </a:cubicBezTo>
                    <a:cubicBezTo>
                      <a:pt x="69" y="128"/>
                      <a:pt x="69" y="128"/>
                      <a:pt x="69" y="128"/>
                    </a:cubicBezTo>
                    <a:cubicBezTo>
                      <a:pt x="70" y="128"/>
                      <a:pt x="71" y="128"/>
                      <a:pt x="71" y="128"/>
                    </a:cubicBezTo>
                    <a:cubicBezTo>
                      <a:pt x="74" y="128"/>
                      <a:pt x="75" y="126"/>
                      <a:pt x="75" y="124"/>
                    </a:cubicBezTo>
                    <a:cubicBezTo>
                      <a:pt x="75" y="4"/>
                      <a:pt x="75" y="4"/>
                      <a:pt x="75" y="4"/>
                    </a:cubicBezTo>
                    <a:cubicBezTo>
                      <a:pt x="75" y="2"/>
                      <a:pt x="74" y="0"/>
                      <a:pt x="71"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14"/>
              <p:cNvSpPr>
                <a:spLocks/>
              </p:cNvSpPr>
              <p:nvPr/>
            </p:nvSpPr>
            <p:spPr bwMode="auto">
              <a:xfrm>
                <a:off x="11189940" y="1470066"/>
                <a:ext cx="57397" cy="59343"/>
              </a:xfrm>
              <a:custGeom>
                <a:avLst/>
                <a:gdLst>
                  <a:gd name="T0" fmla="*/ 0 w 25"/>
                  <a:gd name="T1" fmla="*/ 23 h 26"/>
                  <a:gd name="T2" fmla="*/ 1 w 25"/>
                  <a:gd name="T3" fmla="*/ 25 h 26"/>
                  <a:gd name="T4" fmla="*/ 4 w 25"/>
                  <a:gd name="T5" fmla="*/ 25 h 26"/>
                  <a:gd name="T6" fmla="*/ 13 w 25"/>
                  <a:gd name="T7" fmla="*/ 16 h 26"/>
                  <a:gd name="T8" fmla="*/ 22 w 25"/>
                  <a:gd name="T9" fmla="*/ 25 h 26"/>
                  <a:gd name="T10" fmla="*/ 25 w 25"/>
                  <a:gd name="T11" fmla="*/ 25 h 26"/>
                  <a:gd name="T12" fmla="*/ 25 w 25"/>
                  <a:gd name="T13" fmla="*/ 23 h 26"/>
                  <a:gd name="T14" fmla="*/ 25 w 25"/>
                  <a:gd name="T15" fmla="*/ 22 h 26"/>
                  <a:gd name="T16" fmla="*/ 16 w 25"/>
                  <a:gd name="T17" fmla="*/ 13 h 26"/>
                  <a:gd name="T18" fmla="*/ 25 w 25"/>
                  <a:gd name="T19" fmla="*/ 4 h 26"/>
                  <a:gd name="T20" fmla="*/ 25 w 25"/>
                  <a:gd name="T21" fmla="*/ 2 h 26"/>
                  <a:gd name="T22" fmla="*/ 25 w 25"/>
                  <a:gd name="T23" fmla="*/ 1 h 26"/>
                  <a:gd name="T24" fmla="*/ 22 w 25"/>
                  <a:gd name="T25" fmla="*/ 1 h 26"/>
                  <a:gd name="T26" fmla="*/ 13 w 25"/>
                  <a:gd name="T27" fmla="*/ 10 h 26"/>
                  <a:gd name="T28" fmla="*/ 4 w 25"/>
                  <a:gd name="T29" fmla="*/ 1 h 26"/>
                  <a:gd name="T30" fmla="*/ 1 w 25"/>
                  <a:gd name="T31" fmla="*/ 1 h 26"/>
                  <a:gd name="T32" fmla="*/ 0 w 25"/>
                  <a:gd name="T33" fmla="*/ 2 h 26"/>
                  <a:gd name="T34" fmla="*/ 1 w 25"/>
                  <a:gd name="T35" fmla="*/ 4 h 26"/>
                  <a:gd name="T36" fmla="*/ 9 w 25"/>
                  <a:gd name="T37" fmla="*/ 13 h 26"/>
                  <a:gd name="T38" fmla="*/ 1 w 25"/>
                  <a:gd name="T39" fmla="*/ 22 h 26"/>
                  <a:gd name="T40" fmla="*/ 0 w 25"/>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6">
                    <a:moveTo>
                      <a:pt x="0" y="23"/>
                    </a:moveTo>
                    <a:cubicBezTo>
                      <a:pt x="0" y="24"/>
                      <a:pt x="0" y="25"/>
                      <a:pt x="1" y="25"/>
                    </a:cubicBezTo>
                    <a:cubicBezTo>
                      <a:pt x="1" y="26"/>
                      <a:pt x="3" y="26"/>
                      <a:pt x="4" y="25"/>
                    </a:cubicBezTo>
                    <a:cubicBezTo>
                      <a:pt x="13" y="16"/>
                      <a:pt x="13" y="16"/>
                      <a:pt x="13" y="16"/>
                    </a:cubicBezTo>
                    <a:cubicBezTo>
                      <a:pt x="22" y="25"/>
                      <a:pt x="22" y="25"/>
                      <a:pt x="22" y="25"/>
                    </a:cubicBezTo>
                    <a:cubicBezTo>
                      <a:pt x="22" y="26"/>
                      <a:pt x="24" y="26"/>
                      <a:pt x="25" y="25"/>
                    </a:cubicBezTo>
                    <a:cubicBezTo>
                      <a:pt x="25" y="25"/>
                      <a:pt x="25" y="24"/>
                      <a:pt x="25" y="23"/>
                    </a:cubicBezTo>
                    <a:cubicBezTo>
                      <a:pt x="25" y="23"/>
                      <a:pt x="25" y="22"/>
                      <a:pt x="25" y="22"/>
                    </a:cubicBezTo>
                    <a:cubicBezTo>
                      <a:pt x="16" y="13"/>
                      <a:pt x="16" y="13"/>
                      <a:pt x="16" y="13"/>
                    </a:cubicBezTo>
                    <a:cubicBezTo>
                      <a:pt x="25" y="4"/>
                      <a:pt x="25" y="4"/>
                      <a:pt x="25" y="4"/>
                    </a:cubicBezTo>
                    <a:cubicBezTo>
                      <a:pt x="25" y="4"/>
                      <a:pt x="25" y="3"/>
                      <a:pt x="25" y="2"/>
                    </a:cubicBezTo>
                    <a:cubicBezTo>
                      <a:pt x="25" y="2"/>
                      <a:pt x="25" y="1"/>
                      <a:pt x="25" y="1"/>
                    </a:cubicBezTo>
                    <a:cubicBezTo>
                      <a:pt x="24" y="0"/>
                      <a:pt x="22" y="0"/>
                      <a:pt x="22" y="1"/>
                    </a:cubicBezTo>
                    <a:cubicBezTo>
                      <a:pt x="13" y="10"/>
                      <a:pt x="13" y="10"/>
                      <a:pt x="13" y="10"/>
                    </a:cubicBezTo>
                    <a:cubicBezTo>
                      <a:pt x="4" y="1"/>
                      <a:pt x="4" y="1"/>
                      <a:pt x="4" y="1"/>
                    </a:cubicBezTo>
                    <a:cubicBezTo>
                      <a:pt x="3" y="0"/>
                      <a:pt x="1" y="0"/>
                      <a:pt x="1" y="1"/>
                    </a:cubicBezTo>
                    <a:cubicBezTo>
                      <a:pt x="0" y="1"/>
                      <a:pt x="0" y="2"/>
                      <a:pt x="0" y="2"/>
                    </a:cubicBezTo>
                    <a:cubicBezTo>
                      <a:pt x="0" y="3"/>
                      <a:pt x="0" y="4"/>
                      <a:pt x="1" y="4"/>
                    </a:cubicBezTo>
                    <a:cubicBezTo>
                      <a:pt x="9" y="13"/>
                      <a:pt x="9" y="13"/>
                      <a:pt x="9" y="13"/>
                    </a:cubicBezTo>
                    <a:cubicBezTo>
                      <a:pt x="1" y="22"/>
                      <a:pt x="1" y="22"/>
                      <a:pt x="1" y="22"/>
                    </a:cubicBezTo>
                    <a:cubicBezTo>
                      <a:pt x="0" y="22"/>
                      <a:pt x="0" y="23"/>
                      <a:pt x="0" y="2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p:cNvGrpSpPr/>
            <p:nvPr/>
          </p:nvGrpSpPr>
          <p:grpSpPr>
            <a:xfrm>
              <a:off x="5859978" y="4227725"/>
              <a:ext cx="175109" cy="294767"/>
              <a:chOff x="7392988" y="3190875"/>
              <a:chExt cx="285750" cy="481013"/>
            </a:xfrm>
            <a:solidFill>
              <a:schemeClr val="accent2"/>
            </a:solidFill>
          </p:grpSpPr>
          <p:sp>
            <p:nvSpPr>
              <p:cNvPr id="223" name="Freeform 115"/>
              <p:cNvSpPr>
                <a:spLocks noEditPoints="1"/>
              </p:cNvSpPr>
              <p:nvPr/>
            </p:nvSpPr>
            <p:spPr bwMode="auto">
              <a:xfrm>
                <a:off x="7392988" y="3190875"/>
                <a:ext cx="285750" cy="481013"/>
              </a:xfrm>
              <a:custGeom>
                <a:avLst/>
                <a:gdLst>
                  <a:gd name="T0" fmla="*/ 72 w 76"/>
                  <a:gd name="T1" fmla="*/ 0 h 128"/>
                  <a:gd name="T2" fmla="*/ 4 w 76"/>
                  <a:gd name="T3" fmla="*/ 0 h 128"/>
                  <a:gd name="T4" fmla="*/ 0 w 76"/>
                  <a:gd name="T5" fmla="*/ 4 h 128"/>
                  <a:gd name="T6" fmla="*/ 0 w 76"/>
                  <a:gd name="T7" fmla="*/ 124 h 128"/>
                  <a:gd name="T8" fmla="*/ 4 w 76"/>
                  <a:gd name="T9" fmla="*/ 128 h 128"/>
                  <a:gd name="T10" fmla="*/ 7 w 76"/>
                  <a:gd name="T11" fmla="*/ 127 h 128"/>
                  <a:gd name="T12" fmla="*/ 38 w 76"/>
                  <a:gd name="T13" fmla="*/ 109 h 128"/>
                  <a:gd name="T14" fmla="*/ 70 w 76"/>
                  <a:gd name="T15" fmla="*/ 128 h 128"/>
                  <a:gd name="T16" fmla="*/ 72 w 76"/>
                  <a:gd name="T17" fmla="*/ 128 h 128"/>
                  <a:gd name="T18" fmla="*/ 76 w 76"/>
                  <a:gd name="T19" fmla="*/ 124 h 128"/>
                  <a:gd name="T20" fmla="*/ 76 w 76"/>
                  <a:gd name="T21" fmla="*/ 4 h 128"/>
                  <a:gd name="T22" fmla="*/ 72 w 76"/>
                  <a:gd name="T23" fmla="*/ 0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2"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cubicBezTo>
                      <a:pt x="76" y="4"/>
                      <a:pt x="76" y="4"/>
                      <a:pt x="76" y="4"/>
                    </a:cubicBezTo>
                    <a:cubicBezTo>
                      <a:pt x="76" y="2"/>
                      <a:pt x="74" y="0"/>
                      <a:pt x="72"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16"/>
              <p:cNvSpPr>
                <a:spLocks/>
              </p:cNvSpPr>
              <p:nvPr/>
            </p:nvSpPr>
            <p:spPr bwMode="auto">
              <a:xfrm>
                <a:off x="7472363" y="3405188"/>
                <a:ext cx="127000" cy="14288"/>
              </a:xfrm>
              <a:custGeom>
                <a:avLst/>
                <a:gdLst>
                  <a:gd name="T0" fmla="*/ 2 w 34"/>
                  <a:gd name="T1" fmla="*/ 4 h 4"/>
                  <a:gd name="T2" fmla="*/ 32 w 34"/>
                  <a:gd name="T3" fmla="*/ 4 h 4"/>
                  <a:gd name="T4" fmla="*/ 34 w 34"/>
                  <a:gd name="T5" fmla="*/ 2 h 4"/>
                  <a:gd name="T6" fmla="*/ 32 w 34"/>
                  <a:gd name="T7" fmla="*/ 0 h 4"/>
                  <a:gd name="T8" fmla="*/ 2 w 34"/>
                  <a:gd name="T9" fmla="*/ 0 h 4"/>
                  <a:gd name="T10" fmla="*/ 0 w 34"/>
                  <a:gd name="T11" fmla="*/ 2 h 4"/>
                  <a:gd name="T12" fmla="*/ 2 w 3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2" y="4"/>
                    </a:moveTo>
                    <a:cubicBezTo>
                      <a:pt x="32" y="4"/>
                      <a:pt x="32" y="4"/>
                      <a:pt x="32" y="4"/>
                    </a:cubicBezTo>
                    <a:cubicBezTo>
                      <a:pt x="33" y="4"/>
                      <a:pt x="34" y="3"/>
                      <a:pt x="34" y="2"/>
                    </a:cubicBezTo>
                    <a:cubicBezTo>
                      <a:pt x="34" y="1"/>
                      <a:pt x="33" y="0"/>
                      <a:pt x="32" y="0"/>
                    </a:cubicBezTo>
                    <a:cubicBezTo>
                      <a:pt x="2" y="0"/>
                      <a:pt x="2" y="0"/>
                      <a:pt x="2" y="0"/>
                    </a:cubicBezTo>
                    <a:cubicBezTo>
                      <a:pt x="1" y="0"/>
                      <a:pt x="0" y="1"/>
                      <a:pt x="0" y="2"/>
                    </a:cubicBezTo>
                    <a:cubicBezTo>
                      <a:pt x="0" y="3"/>
                      <a:pt x="1" y="4"/>
                      <a:pt x="2" y="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p:cNvGrpSpPr/>
            <p:nvPr/>
          </p:nvGrpSpPr>
          <p:grpSpPr>
            <a:xfrm>
              <a:off x="4874407" y="3636545"/>
              <a:ext cx="537700" cy="546373"/>
              <a:chOff x="4874407" y="3636545"/>
              <a:chExt cx="537700" cy="546373"/>
            </a:xfrm>
          </p:grpSpPr>
          <p:sp>
            <p:nvSpPr>
              <p:cNvPr id="219" name="Oval 19"/>
              <p:cNvSpPr>
                <a:spLocks noChangeArrowheads="1"/>
              </p:cNvSpPr>
              <p:nvPr/>
            </p:nvSpPr>
            <p:spPr bwMode="auto">
              <a:xfrm>
                <a:off x="4874407" y="3636545"/>
                <a:ext cx="537700" cy="546373"/>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20" name="组合 219"/>
              <p:cNvGrpSpPr/>
              <p:nvPr/>
            </p:nvGrpSpPr>
            <p:grpSpPr>
              <a:xfrm>
                <a:off x="5081104" y="3804523"/>
                <a:ext cx="124306" cy="210418"/>
                <a:chOff x="5056189" y="3762348"/>
                <a:chExt cx="174136" cy="294767"/>
              </a:xfrm>
            </p:grpSpPr>
            <p:sp>
              <p:nvSpPr>
                <p:cNvPr id="221" name="Freeform 117"/>
                <p:cNvSpPr>
                  <a:spLocks noEditPoints="1"/>
                </p:cNvSpPr>
                <p:nvPr/>
              </p:nvSpPr>
              <p:spPr bwMode="auto">
                <a:xfrm>
                  <a:off x="5056189" y="3762348"/>
                  <a:ext cx="174136" cy="294767"/>
                </a:xfrm>
                <a:custGeom>
                  <a:avLst/>
                  <a:gdLst>
                    <a:gd name="T0" fmla="*/ 72 w 76"/>
                    <a:gd name="T1" fmla="*/ 0 h 128"/>
                    <a:gd name="T2" fmla="*/ 72 w 76"/>
                    <a:gd name="T3" fmla="*/ 0 h 128"/>
                    <a:gd name="T4" fmla="*/ 4 w 76"/>
                    <a:gd name="T5" fmla="*/ 0 h 128"/>
                    <a:gd name="T6" fmla="*/ 4 w 76"/>
                    <a:gd name="T7" fmla="*/ 0 h 128"/>
                    <a:gd name="T8" fmla="*/ 0 w 76"/>
                    <a:gd name="T9" fmla="*/ 4 h 128"/>
                    <a:gd name="T10" fmla="*/ 0 w 76"/>
                    <a:gd name="T11" fmla="*/ 124 h 128"/>
                    <a:gd name="T12" fmla="*/ 4 w 76"/>
                    <a:gd name="T13" fmla="*/ 128 h 128"/>
                    <a:gd name="T14" fmla="*/ 4 w 76"/>
                    <a:gd name="T15" fmla="*/ 128 h 128"/>
                    <a:gd name="T16" fmla="*/ 4 w 76"/>
                    <a:gd name="T17" fmla="*/ 128 h 128"/>
                    <a:gd name="T18" fmla="*/ 7 w 76"/>
                    <a:gd name="T19" fmla="*/ 127 h 128"/>
                    <a:gd name="T20" fmla="*/ 38 w 76"/>
                    <a:gd name="T21" fmla="*/ 109 h 128"/>
                    <a:gd name="T22" fmla="*/ 70 w 76"/>
                    <a:gd name="T23" fmla="*/ 128 h 128"/>
                    <a:gd name="T24" fmla="*/ 72 w 76"/>
                    <a:gd name="T25" fmla="*/ 128 h 128"/>
                    <a:gd name="T26" fmla="*/ 72 w 76"/>
                    <a:gd name="T27" fmla="*/ 128 h 128"/>
                    <a:gd name="T28" fmla="*/ 72 w 76"/>
                    <a:gd name="T29" fmla="*/ 128 h 128"/>
                    <a:gd name="T30" fmla="*/ 76 w 76"/>
                    <a:gd name="T31" fmla="*/ 124 h 128"/>
                    <a:gd name="T32" fmla="*/ 76 w 76"/>
                    <a:gd name="T33" fmla="*/ 4 h 128"/>
                    <a:gd name="T34" fmla="*/ 72 w 76"/>
                    <a:gd name="T35" fmla="*/ 0 h 128"/>
                    <a:gd name="T36" fmla="*/ 71 w 76"/>
                    <a:gd name="T37" fmla="*/ 5 h 128"/>
                    <a:gd name="T38" fmla="*/ 71 w 76"/>
                    <a:gd name="T39" fmla="*/ 123 h 128"/>
                    <a:gd name="T40" fmla="*/ 40 w 76"/>
                    <a:gd name="T41" fmla="*/ 104 h 128"/>
                    <a:gd name="T42" fmla="*/ 38 w 76"/>
                    <a:gd name="T43" fmla="*/ 104 h 128"/>
                    <a:gd name="T44" fmla="*/ 36 w 76"/>
                    <a:gd name="T45" fmla="*/ 104 h 128"/>
                    <a:gd name="T46" fmla="*/ 5 w 76"/>
                    <a:gd name="T47" fmla="*/ 123 h 128"/>
                    <a:gd name="T48" fmla="*/ 5 w 76"/>
                    <a:gd name="T49" fmla="*/ 5 h 128"/>
                    <a:gd name="T50" fmla="*/ 71 w 76"/>
                    <a:gd name="T51"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128">
                      <a:moveTo>
                        <a:pt x="72" y="0"/>
                      </a:moveTo>
                      <a:cubicBezTo>
                        <a:pt x="72" y="0"/>
                        <a:pt x="72" y="0"/>
                        <a:pt x="72" y="0"/>
                      </a:cubicBezTo>
                      <a:cubicBezTo>
                        <a:pt x="4" y="0"/>
                        <a:pt x="4" y="0"/>
                        <a:pt x="4" y="0"/>
                      </a:cubicBezTo>
                      <a:cubicBezTo>
                        <a:pt x="4" y="0"/>
                        <a:pt x="4" y="0"/>
                        <a:pt x="4" y="0"/>
                      </a:cubicBezTo>
                      <a:cubicBezTo>
                        <a:pt x="2" y="0"/>
                        <a:pt x="0" y="2"/>
                        <a:pt x="0" y="4"/>
                      </a:cubicBezTo>
                      <a:cubicBezTo>
                        <a:pt x="0" y="124"/>
                        <a:pt x="0" y="124"/>
                        <a:pt x="0" y="124"/>
                      </a:cubicBezTo>
                      <a:cubicBezTo>
                        <a:pt x="0" y="126"/>
                        <a:pt x="2" y="128"/>
                        <a:pt x="4" y="128"/>
                      </a:cubicBezTo>
                      <a:cubicBezTo>
                        <a:pt x="4" y="128"/>
                        <a:pt x="4" y="128"/>
                        <a:pt x="4" y="128"/>
                      </a:cubicBezTo>
                      <a:cubicBezTo>
                        <a:pt x="4" y="128"/>
                        <a:pt x="4"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2" y="128"/>
                        <a:pt x="72" y="128"/>
                        <a:pt x="72" y="128"/>
                      </a:cubicBezTo>
                      <a:cubicBezTo>
                        <a:pt x="72" y="128"/>
                        <a:pt x="72" y="128"/>
                        <a:pt x="72" y="128"/>
                      </a:cubicBezTo>
                      <a:cubicBezTo>
                        <a:pt x="74" y="128"/>
                        <a:pt x="76" y="126"/>
                        <a:pt x="76" y="124"/>
                      </a:cubicBezTo>
                      <a:cubicBezTo>
                        <a:pt x="76" y="4"/>
                        <a:pt x="76" y="4"/>
                        <a:pt x="76" y="4"/>
                      </a:cubicBezTo>
                      <a:cubicBezTo>
                        <a:pt x="76" y="2"/>
                        <a:pt x="74" y="0"/>
                        <a:pt x="72" y="0"/>
                      </a:cubicBezTo>
                      <a:close/>
                      <a:moveTo>
                        <a:pt x="71" y="5"/>
                      </a:moveTo>
                      <a:cubicBezTo>
                        <a:pt x="71" y="123"/>
                        <a:pt x="71" y="123"/>
                        <a:pt x="71" y="123"/>
                      </a:cubicBezTo>
                      <a:cubicBezTo>
                        <a:pt x="40" y="104"/>
                        <a:pt x="40" y="104"/>
                        <a:pt x="40" y="104"/>
                      </a:cubicBezTo>
                      <a:cubicBezTo>
                        <a:pt x="39" y="104"/>
                        <a:pt x="39" y="104"/>
                        <a:pt x="38" y="104"/>
                      </a:cubicBezTo>
                      <a:cubicBezTo>
                        <a:pt x="37" y="104"/>
                        <a:pt x="37" y="104"/>
                        <a:pt x="36" y="104"/>
                      </a:cubicBezTo>
                      <a:cubicBezTo>
                        <a:pt x="5" y="123"/>
                        <a:pt x="5" y="123"/>
                        <a:pt x="5" y="123"/>
                      </a:cubicBezTo>
                      <a:cubicBezTo>
                        <a:pt x="5" y="5"/>
                        <a:pt x="5" y="5"/>
                        <a:pt x="5" y="5"/>
                      </a:cubicBezTo>
                      <a:lnTo>
                        <a:pt x="71" y="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18"/>
                <p:cNvSpPr>
                  <a:spLocks/>
                </p:cNvSpPr>
                <p:nvPr/>
              </p:nvSpPr>
              <p:spPr bwMode="auto">
                <a:xfrm>
                  <a:off x="5116480" y="3869189"/>
                  <a:ext cx="78799" cy="78799"/>
                </a:xfrm>
                <a:custGeom>
                  <a:avLst/>
                  <a:gdLst>
                    <a:gd name="T0" fmla="*/ 2 w 34"/>
                    <a:gd name="T1" fmla="*/ 19 h 34"/>
                    <a:gd name="T2" fmla="*/ 15 w 34"/>
                    <a:gd name="T3" fmla="*/ 19 h 34"/>
                    <a:gd name="T4" fmla="*/ 15 w 34"/>
                    <a:gd name="T5" fmla="*/ 32 h 34"/>
                    <a:gd name="T6" fmla="*/ 17 w 34"/>
                    <a:gd name="T7" fmla="*/ 34 h 34"/>
                    <a:gd name="T8" fmla="*/ 19 w 34"/>
                    <a:gd name="T9" fmla="*/ 32 h 34"/>
                    <a:gd name="T10" fmla="*/ 19 w 34"/>
                    <a:gd name="T11" fmla="*/ 19 h 34"/>
                    <a:gd name="T12" fmla="*/ 32 w 34"/>
                    <a:gd name="T13" fmla="*/ 19 h 34"/>
                    <a:gd name="T14" fmla="*/ 34 w 34"/>
                    <a:gd name="T15" fmla="*/ 17 h 34"/>
                    <a:gd name="T16" fmla="*/ 32 w 34"/>
                    <a:gd name="T17" fmla="*/ 15 h 34"/>
                    <a:gd name="T18" fmla="*/ 19 w 34"/>
                    <a:gd name="T19" fmla="*/ 15 h 34"/>
                    <a:gd name="T20" fmla="*/ 19 w 34"/>
                    <a:gd name="T21" fmla="*/ 2 h 34"/>
                    <a:gd name="T22" fmla="*/ 17 w 34"/>
                    <a:gd name="T23" fmla="*/ 0 h 34"/>
                    <a:gd name="T24" fmla="*/ 15 w 34"/>
                    <a:gd name="T25" fmla="*/ 2 h 34"/>
                    <a:gd name="T26" fmla="*/ 15 w 34"/>
                    <a:gd name="T27" fmla="*/ 15 h 34"/>
                    <a:gd name="T28" fmla="*/ 2 w 34"/>
                    <a:gd name="T29" fmla="*/ 15 h 34"/>
                    <a:gd name="T30" fmla="*/ 0 w 34"/>
                    <a:gd name="T31" fmla="*/ 17 h 34"/>
                    <a:gd name="T32" fmla="*/ 2 w 34"/>
                    <a:gd name="T33"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 y="19"/>
                      </a:moveTo>
                      <a:cubicBezTo>
                        <a:pt x="15" y="19"/>
                        <a:pt x="15" y="19"/>
                        <a:pt x="15" y="19"/>
                      </a:cubicBezTo>
                      <a:cubicBezTo>
                        <a:pt x="15" y="32"/>
                        <a:pt x="15" y="32"/>
                        <a:pt x="15" y="32"/>
                      </a:cubicBezTo>
                      <a:cubicBezTo>
                        <a:pt x="15" y="33"/>
                        <a:pt x="16" y="34"/>
                        <a:pt x="17" y="34"/>
                      </a:cubicBezTo>
                      <a:cubicBezTo>
                        <a:pt x="18" y="34"/>
                        <a:pt x="19" y="33"/>
                        <a:pt x="19" y="32"/>
                      </a:cubicBezTo>
                      <a:cubicBezTo>
                        <a:pt x="19" y="19"/>
                        <a:pt x="19" y="19"/>
                        <a:pt x="19" y="19"/>
                      </a:cubicBezTo>
                      <a:cubicBezTo>
                        <a:pt x="32" y="19"/>
                        <a:pt x="32" y="19"/>
                        <a:pt x="32" y="19"/>
                      </a:cubicBezTo>
                      <a:cubicBezTo>
                        <a:pt x="33" y="19"/>
                        <a:pt x="34" y="18"/>
                        <a:pt x="34" y="17"/>
                      </a:cubicBezTo>
                      <a:cubicBezTo>
                        <a:pt x="34" y="16"/>
                        <a:pt x="33" y="15"/>
                        <a:pt x="32" y="15"/>
                      </a:cubicBezTo>
                      <a:cubicBezTo>
                        <a:pt x="19" y="15"/>
                        <a:pt x="19" y="15"/>
                        <a:pt x="19" y="15"/>
                      </a:cubicBezTo>
                      <a:cubicBezTo>
                        <a:pt x="19" y="2"/>
                        <a:pt x="19" y="2"/>
                        <a:pt x="19" y="2"/>
                      </a:cubicBezTo>
                      <a:cubicBezTo>
                        <a:pt x="19" y="1"/>
                        <a:pt x="18" y="0"/>
                        <a:pt x="17" y="0"/>
                      </a:cubicBezTo>
                      <a:cubicBezTo>
                        <a:pt x="16" y="0"/>
                        <a:pt x="15" y="1"/>
                        <a:pt x="15" y="2"/>
                      </a:cubicBezTo>
                      <a:cubicBezTo>
                        <a:pt x="15" y="15"/>
                        <a:pt x="15" y="15"/>
                        <a:pt x="15" y="15"/>
                      </a:cubicBezTo>
                      <a:cubicBezTo>
                        <a:pt x="2" y="15"/>
                        <a:pt x="2" y="15"/>
                        <a:pt x="2" y="15"/>
                      </a:cubicBezTo>
                      <a:cubicBezTo>
                        <a:pt x="1" y="15"/>
                        <a:pt x="0" y="16"/>
                        <a:pt x="0" y="17"/>
                      </a:cubicBezTo>
                      <a:cubicBezTo>
                        <a:pt x="0" y="18"/>
                        <a:pt x="1" y="19"/>
                        <a:pt x="2"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3" name="组合 122"/>
            <p:cNvGrpSpPr/>
            <p:nvPr/>
          </p:nvGrpSpPr>
          <p:grpSpPr>
            <a:xfrm>
              <a:off x="4528951" y="2912381"/>
              <a:ext cx="239942" cy="241387"/>
              <a:chOff x="4528951" y="2912381"/>
              <a:chExt cx="239942" cy="241387"/>
            </a:xfrm>
          </p:grpSpPr>
          <p:sp>
            <p:nvSpPr>
              <p:cNvPr id="217" name="Oval 26"/>
              <p:cNvSpPr>
                <a:spLocks noChangeArrowheads="1"/>
              </p:cNvSpPr>
              <p:nvPr/>
            </p:nvSpPr>
            <p:spPr bwMode="auto">
              <a:xfrm>
                <a:off x="4528951" y="2912381"/>
                <a:ext cx="239942" cy="241387"/>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119"/>
              <p:cNvSpPr>
                <a:spLocks noEditPoints="1"/>
              </p:cNvSpPr>
              <p:nvPr/>
            </p:nvSpPr>
            <p:spPr bwMode="auto">
              <a:xfrm>
                <a:off x="4620077" y="2976675"/>
                <a:ext cx="57690" cy="112798"/>
              </a:xfrm>
              <a:custGeom>
                <a:avLst/>
                <a:gdLst>
                  <a:gd name="T0" fmla="*/ 76 w 76"/>
                  <a:gd name="T1" fmla="*/ 4 h 128"/>
                  <a:gd name="T2" fmla="*/ 72 w 76"/>
                  <a:gd name="T3" fmla="*/ 0 h 128"/>
                  <a:gd name="T4" fmla="*/ 4 w 76"/>
                  <a:gd name="T5" fmla="*/ 0 h 128"/>
                  <a:gd name="T6" fmla="*/ 0 w 76"/>
                  <a:gd name="T7" fmla="*/ 4 h 128"/>
                  <a:gd name="T8" fmla="*/ 0 w 76"/>
                  <a:gd name="T9" fmla="*/ 124 h 128"/>
                  <a:gd name="T10" fmla="*/ 4 w 76"/>
                  <a:gd name="T11" fmla="*/ 128 h 128"/>
                  <a:gd name="T12" fmla="*/ 7 w 76"/>
                  <a:gd name="T13" fmla="*/ 127 h 128"/>
                  <a:gd name="T14" fmla="*/ 38 w 76"/>
                  <a:gd name="T15" fmla="*/ 109 h 128"/>
                  <a:gd name="T16" fmla="*/ 70 w 76"/>
                  <a:gd name="T17" fmla="*/ 128 h 128"/>
                  <a:gd name="T18" fmla="*/ 72 w 76"/>
                  <a:gd name="T19" fmla="*/ 128 h 128"/>
                  <a:gd name="T20" fmla="*/ 76 w 76"/>
                  <a:gd name="T21" fmla="*/ 124 h 128"/>
                  <a:gd name="T22" fmla="*/ 76 w 76"/>
                  <a:gd name="T23" fmla="*/ 4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6" y="4"/>
                    </a:moveTo>
                    <a:cubicBezTo>
                      <a:pt x="76" y="2"/>
                      <a:pt x="74" y="0"/>
                      <a:pt x="72" y="0"/>
                    </a:cubicBez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lnTo>
                      <a:pt x="76" y="4"/>
                    </a:ln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p:cNvGrpSpPr/>
            <p:nvPr/>
          </p:nvGrpSpPr>
          <p:grpSpPr>
            <a:xfrm>
              <a:off x="7136507" y="3468875"/>
              <a:ext cx="291976" cy="293423"/>
              <a:chOff x="7136507" y="3468875"/>
              <a:chExt cx="291976" cy="293423"/>
            </a:xfrm>
          </p:grpSpPr>
          <p:sp>
            <p:nvSpPr>
              <p:cNvPr id="210" name="Oval 16"/>
              <p:cNvSpPr>
                <a:spLocks noChangeArrowheads="1"/>
              </p:cNvSpPr>
              <p:nvPr/>
            </p:nvSpPr>
            <p:spPr bwMode="auto">
              <a:xfrm>
                <a:off x="7136507" y="3468875"/>
                <a:ext cx="291976" cy="293423"/>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11" name="组合 210"/>
              <p:cNvGrpSpPr/>
              <p:nvPr/>
            </p:nvGrpSpPr>
            <p:grpSpPr>
              <a:xfrm flipV="1">
                <a:off x="7219928" y="3545888"/>
                <a:ext cx="125135" cy="139397"/>
                <a:chOff x="4438650" y="3190875"/>
                <a:chExt cx="431800" cy="481013"/>
              </a:xfrm>
              <a:solidFill>
                <a:schemeClr val="accent2"/>
              </a:solidFill>
            </p:grpSpPr>
            <p:sp>
              <p:nvSpPr>
                <p:cNvPr id="212" name="Freeform 120"/>
                <p:cNvSpPr>
                  <a:spLocks/>
                </p:cNvSpPr>
                <p:nvPr/>
              </p:nvSpPr>
              <p:spPr bwMode="auto">
                <a:xfrm>
                  <a:off x="4491038" y="3336925"/>
                  <a:ext cx="19050" cy="187325"/>
                </a:xfrm>
                <a:custGeom>
                  <a:avLst/>
                  <a:gdLst>
                    <a:gd name="T0" fmla="*/ 3 w 5"/>
                    <a:gd name="T1" fmla="*/ 50 h 50"/>
                    <a:gd name="T2" fmla="*/ 5 w 5"/>
                    <a:gd name="T3" fmla="*/ 47 h 50"/>
                    <a:gd name="T4" fmla="*/ 5 w 5"/>
                    <a:gd name="T5" fmla="*/ 3 h 50"/>
                    <a:gd name="T6" fmla="*/ 3 w 5"/>
                    <a:gd name="T7" fmla="*/ 0 h 50"/>
                    <a:gd name="T8" fmla="*/ 0 w 5"/>
                    <a:gd name="T9" fmla="*/ 3 h 50"/>
                    <a:gd name="T10" fmla="*/ 0 w 5"/>
                    <a:gd name="T11" fmla="*/ 47 h 50"/>
                    <a:gd name="T12" fmla="*/ 3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3" y="50"/>
                      </a:moveTo>
                      <a:cubicBezTo>
                        <a:pt x="4" y="50"/>
                        <a:pt x="5" y="48"/>
                        <a:pt x="5" y="47"/>
                      </a:cubicBezTo>
                      <a:cubicBezTo>
                        <a:pt x="5" y="3"/>
                        <a:pt x="5" y="3"/>
                        <a:pt x="5" y="3"/>
                      </a:cubicBezTo>
                      <a:cubicBezTo>
                        <a:pt x="5" y="1"/>
                        <a:pt x="4" y="0"/>
                        <a:pt x="3" y="0"/>
                      </a:cubicBezTo>
                      <a:cubicBezTo>
                        <a:pt x="1" y="0"/>
                        <a:pt x="0" y="1"/>
                        <a:pt x="0" y="3"/>
                      </a:cubicBezTo>
                      <a:cubicBezTo>
                        <a:pt x="0" y="47"/>
                        <a:pt x="0" y="47"/>
                        <a:pt x="0" y="47"/>
                      </a:cubicBezTo>
                      <a:cubicBezTo>
                        <a:pt x="0" y="48"/>
                        <a:pt x="1" y="50"/>
                        <a:pt x="3" y="5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21"/>
                <p:cNvSpPr>
                  <a:spLocks/>
                </p:cNvSpPr>
                <p:nvPr/>
              </p:nvSpPr>
              <p:spPr bwMode="auto">
                <a:xfrm>
                  <a:off x="4603750" y="3336925"/>
                  <a:ext cx="19050" cy="187325"/>
                </a:xfrm>
                <a:custGeom>
                  <a:avLst/>
                  <a:gdLst>
                    <a:gd name="T0" fmla="*/ 2 w 5"/>
                    <a:gd name="T1" fmla="*/ 50 h 50"/>
                    <a:gd name="T2" fmla="*/ 5 w 5"/>
                    <a:gd name="T3" fmla="*/ 47 h 50"/>
                    <a:gd name="T4" fmla="*/ 5 w 5"/>
                    <a:gd name="T5" fmla="*/ 3 h 50"/>
                    <a:gd name="T6" fmla="*/ 2 w 5"/>
                    <a:gd name="T7" fmla="*/ 0 h 50"/>
                    <a:gd name="T8" fmla="*/ 0 w 5"/>
                    <a:gd name="T9" fmla="*/ 3 h 50"/>
                    <a:gd name="T10" fmla="*/ 0 w 5"/>
                    <a:gd name="T11" fmla="*/ 47 h 50"/>
                    <a:gd name="T12" fmla="*/ 2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2" y="50"/>
                      </a:moveTo>
                      <a:cubicBezTo>
                        <a:pt x="4" y="50"/>
                        <a:pt x="5" y="48"/>
                        <a:pt x="5" y="47"/>
                      </a:cubicBezTo>
                      <a:cubicBezTo>
                        <a:pt x="5" y="3"/>
                        <a:pt x="5" y="3"/>
                        <a:pt x="5" y="3"/>
                      </a:cubicBezTo>
                      <a:cubicBezTo>
                        <a:pt x="5" y="1"/>
                        <a:pt x="4" y="0"/>
                        <a:pt x="2" y="0"/>
                      </a:cubicBezTo>
                      <a:cubicBezTo>
                        <a:pt x="1" y="0"/>
                        <a:pt x="0" y="1"/>
                        <a:pt x="0" y="3"/>
                      </a:cubicBezTo>
                      <a:cubicBezTo>
                        <a:pt x="0" y="47"/>
                        <a:pt x="0" y="47"/>
                        <a:pt x="0" y="47"/>
                      </a:cubicBezTo>
                      <a:cubicBezTo>
                        <a:pt x="0" y="48"/>
                        <a:pt x="1" y="50"/>
                        <a:pt x="2" y="5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22"/>
                <p:cNvSpPr>
                  <a:spLocks/>
                </p:cNvSpPr>
                <p:nvPr/>
              </p:nvSpPr>
              <p:spPr bwMode="auto">
                <a:xfrm>
                  <a:off x="4757738" y="3340100"/>
                  <a:ext cx="38100" cy="180975"/>
                </a:xfrm>
                <a:custGeom>
                  <a:avLst/>
                  <a:gdLst>
                    <a:gd name="T0" fmla="*/ 3 w 10"/>
                    <a:gd name="T1" fmla="*/ 0 h 48"/>
                    <a:gd name="T2" fmla="*/ 0 w 10"/>
                    <a:gd name="T3" fmla="*/ 3 h 48"/>
                    <a:gd name="T4" fmla="*/ 6 w 10"/>
                    <a:gd name="T5" fmla="*/ 46 h 48"/>
                    <a:gd name="T6" fmla="*/ 8 w 10"/>
                    <a:gd name="T7" fmla="*/ 48 h 48"/>
                    <a:gd name="T8" fmla="*/ 10 w 10"/>
                    <a:gd name="T9" fmla="*/ 45 h 48"/>
                    <a:gd name="T10" fmla="*/ 5 w 10"/>
                    <a:gd name="T11" fmla="*/ 2 h 48"/>
                    <a:gd name="T12" fmla="*/ 3 w 10"/>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0" h="48">
                      <a:moveTo>
                        <a:pt x="3" y="0"/>
                      </a:moveTo>
                      <a:cubicBezTo>
                        <a:pt x="1" y="0"/>
                        <a:pt x="0" y="1"/>
                        <a:pt x="0" y="3"/>
                      </a:cubicBezTo>
                      <a:cubicBezTo>
                        <a:pt x="6" y="46"/>
                        <a:pt x="6" y="46"/>
                        <a:pt x="6" y="46"/>
                      </a:cubicBezTo>
                      <a:cubicBezTo>
                        <a:pt x="6" y="47"/>
                        <a:pt x="7" y="48"/>
                        <a:pt x="8" y="48"/>
                      </a:cubicBezTo>
                      <a:cubicBezTo>
                        <a:pt x="10" y="48"/>
                        <a:pt x="10" y="47"/>
                        <a:pt x="10" y="45"/>
                      </a:cubicBezTo>
                      <a:cubicBezTo>
                        <a:pt x="5" y="2"/>
                        <a:pt x="5" y="2"/>
                        <a:pt x="5" y="2"/>
                      </a:cubicBezTo>
                      <a:cubicBezTo>
                        <a:pt x="5" y="1"/>
                        <a:pt x="4" y="0"/>
                        <a:pt x="3"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23"/>
                <p:cNvSpPr>
                  <a:spLocks noEditPoints="1"/>
                </p:cNvSpPr>
                <p:nvPr/>
              </p:nvSpPr>
              <p:spPr bwMode="auto">
                <a:xfrm>
                  <a:off x="4438650" y="3190875"/>
                  <a:ext cx="236538" cy="481013"/>
                </a:xfrm>
                <a:custGeom>
                  <a:avLst/>
                  <a:gdLst>
                    <a:gd name="T0" fmla="*/ 58 w 63"/>
                    <a:gd name="T1" fmla="*/ 0 h 128"/>
                    <a:gd name="T2" fmla="*/ 6 w 63"/>
                    <a:gd name="T3" fmla="*/ 0 h 128"/>
                    <a:gd name="T4" fmla="*/ 0 w 63"/>
                    <a:gd name="T5" fmla="*/ 6 h 128"/>
                    <a:gd name="T6" fmla="*/ 0 w 63"/>
                    <a:gd name="T7" fmla="*/ 122 h 128"/>
                    <a:gd name="T8" fmla="*/ 6 w 63"/>
                    <a:gd name="T9" fmla="*/ 128 h 128"/>
                    <a:gd name="T10" fmla="*/ 58 w 63"/>
                    <a:gd name="T11" fmla="*/ 128 h 128"/>
                    <a:gd name="T12" fmla="*/ 63 w 63"/>
                    <a:gd name="T13" fmla="*/ 122 h 128"/>
                    <a:gd name="T14" fmla="*/ 63 w 63"/>
                    <a:gd name="T15" fmla="*/ 6 h 128"/>
                    <a:gd name="T16" fmla="*/ 58 w 63"/>
                    <a:gd name="T17" fmla="*/ 0 h 128"/>
                    <a:gd name="T18" fmla="*/ 29 w 63"/>
                    <a:gd name="T19" fmla="*/ 123 h 128"/>
                    <a:gd name="T20" fmla="*/ 4 w 63"/>
                    <a:gd name="T21" fmla="*/ 123 h 128"/>
                    <a:gd name="T22" fmla="*/ 4 w 63"/>
                    <a:gd name="T23" fmla="*/ 5 h 128"/>
                    <a:gd name="T24" fmla="*/ 29 w 63"/>
                    <a:gd name="T25" fmla="*/ 5 h 128"/>
                    <a:gd name="T26" fmla="*/ 29 w 63"/>
                    <a:gd name="T27" fmla="*/ 123 h 128"/>
                    <a:gd name="T28" fmla="*/ 59 w 63"/>
                    <a:gd name="T29" fmla="*/ 123 h 128"/>
                    <a:gd name="T30" fmla="*/ 34 w 63"/>
                    <a:gd name="T31" fmla="*/ 123 h 128"/>
                    <a:gd name="T32" fmla="*/ 34 w 63"/>
                    <a:gd name="T33" fmla="*/ 5 h 128"/>
                    <a:gd name="T34" fmla="*/ 59 w 63"/>
                    <a:gd name="T35" fmla="*/ 5 h 128"/>
                    <a:gd name="T36" fmla="*/ 59 w 63"/>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8">
                      <a:moveTo>
                        <a:pt x="58" y="0"/>
                      </a:moveTo>
                      <a:cubicBezTo>
                        <a:pt x="6" y="0"/>
                        <a:pt x="6" y="0"/>
                        <a:pt x="6" y="0"/>
                      </a:cubicBezTo>
                      <a:cubicBezTo>
                        <a:pt x="2" y="0"/>
                        <a:pt x="0" y="3"/>
                        <a:pt x="0" y="6"/>
                      </a:cubicBezTo>
                      <a:cubicBezTo>
                        <a:pt x="0" y="122"/>
                        <a:pt x="0" y="122"/>
                        <a:pt x="0" y="122"/>
                      </a:cubicBezTo>
                      <a:cubicBezTo>
                        <a:pt x="0" y="125"/>
                        <a:pt x="2" y="128"/>
                        <a:pt x="6" y="128"/>
                      </a:cubicBezTo>
                      <a:cubicBezTo>
                        <a:pt x="58" y="128"/>
                        <a:pt x="58" y="128"/>
                        <a:pt x="58" y="128"/>
                      </a:cubicBezTo>
                      <a:cubicBezTo>
                        <a:pt x="61" y="128"/>
                        <a:pt x="63" y="125"/>
                        <a:pt x="63" y="122"/>
                      </a:cubicBezTo>
                      <a:cubicBezTo>
                        <a:pt x="63" y="6"/>
                        <a:pt x="63" y="6"/>
                        <a:pt x="63" y="6"/>
                      </a:cubicBezTo>
                      <a:cubicBezTo>
                        <a:pt x="63" y="3"/>
                        <a:pt x="61" y="0"/>
                        <a:pt x="58" y="0"/>
                      </a:cubicBezTo>
                      <a:close/>
                      <a:moveTo>
                        <a:pt x="29" y="123"/>
                      </a:moveTo>
                      <a:cubicBezTo>
                        <a:pt x="4" y="123"/>
                        <a:pt x="4" y="123"/>
                        <a:pt x="4" y="123"/>
                      </a:cubicBezTo>
                      <a:cubicBezTo>
                        <a:pt x="4" y="5"/>
                        <a:pt x="4" y="5"/>
                        <a:pt x="4" y="5"/>
                      </a:cubicBezTo>
                      <a:cubicBezTo>
                        <a:pt x="29" y="5"/>
                        <a:pt x="29" y="5"/>
                        <a:pt x="29" y="5"/>
                      </a:cubicBezTo>
                      <a:lnTo>
                        <a:pt x="29" y="123"/>
                      </a:lnTo>
                      <a:close/>
                      <a:moveTo>
                        <a:pt x="59" y="123"/>
                      </a:moveTo>
                      <a:cubicBezTo>
                        <a:pt x="34" y="123"/>
                        <a:pt x="34" y="123"/>
                        <a:pt x="34" y="123"/>
                      </a:cubicBezTo>
                      <a:cubicBezTo>
                        <a:pt x="34" y="5"/>
                        <a:pt x="34" y="5"/>
                        <a:pt x="34" y="5"/>
                      </a:cubicBezTo>
                      <a:cubicBezTo>
                        <a:pt x="59" y="5"/>
                        <a:pt x="59" y="5"/>
                        <a:pt x="59" y="5"/>
                      </a:cubicBezTo>
                      <a:lnTo>
                        <a:pt x="59" y="1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24"/>
                <p:cNvSpPr>
                  <a:spLocks noEditPoints="1"/>
                </p:cNvSpPr>
                <p:nvPr/>
              </p:nvSpPr>
              <p:spPr bwMode="auto">
                <a:xfrm>
                  <a:off x="4686300" y="3190875"/>
                  <a:ext cx="184150" cy="481013"/>
                </a:xfrm>
                <a:custGeom>
                  <a:avLst/>
                  <a:gdLst>
                    <a:gd name="T0" fmla="*/ 34 w 49"/>
                    <a:gd name="T1" fmla="*/ 5 h 128"/>
                    <a:gd name="T2" fmla="*/ 27 w 49"/>
                    <a:gd name="T3" fmla="*/ 0 h 128"/>
                    <a:gd name="T4" fmla="*/ 5 w 49"/>
                    <a:gd name="T5" fmla="*/ 3 h 128"/>
                    <a:gd name="T6" fmla="*/ 0 w 49"/>
                    <a:gd name="T7" fmla="*/ 8 h 128"/>
                    <a:gd name="T8" fmla="*/ 15 w 49"/>
                    <a:gd name="T9" fmla="*/ 123 h 128"/>
                    <a:gd name="T10" fmla="*/ 21 w 49"/>
                    <a:gd name="T11" fmla="*/ 128 h 128"/>
                    <a:gd name="T12" fmla="*/ 43 w 49"/>
                    <a:gd name="T13" fmla="*/ 125 h 128"/>
                    <a:gd name="T14" fmla="*/ 47 w 49"/>
                    <a:gd name="T15" fmla="*/ 123 h 128"/>
                    <a:gd name="T16" fmla="*/ 48 w 49"/>
                    <a:gd name="T17" fmla="*/ 119 h 128"/>
                    <a:gd name="T18" fmla="*/ 34 w 49"/>
                    <a:gd name="T19" fmla="*/ 5 h 128"/>
                    <a:gd name="T20" fmla="*/ 20 w 49"/>
                    <a:gd name="T21" fmla="*/ 124 h 128"/>
                    <a:gd name="T22" fmla="*/ 5 w 49"/>
                    <a:gd name="T23" fmla="*/ 8 h 128"/>
                    <a:gd name="T24" fmla="*/ 29 w 49"/>
                    <a:gd name="T25" fmla="*/ 4 h 128"/>
                    <a:gd name="T26" fmla="*/ 44 w 49"/>
                    <a:gd name="T27" fmla="*/ 120 h 128"/>
                    <a:gd name="T28" fmla="*/ 20 w 49"/>
                    <a:gd name="T2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128">
                      <a:moveTo>
                        <a:pt x="34" y="5"/>
                      </a:moveTo>
                      <a:cubicBezTo>
                        <a:pt x="33" y="2"/>
                        <a:pt x="30" y="0"/>
                        <a:pt x="27" y="0"/>
                      </a:cubicBezTo>
                      <a:cubicBezTo>
                        <a:pt x="5" y="3"/>
                        <a:pt x="5" y="3"/>
                        <a:pt x="5" y="3"/>
                      </a:cubicBezTo>
                      <a:cubicBezTo>
                        <a:pt x="3" y="3"/>
                        <a:pt x="1" y="6"/>
                        <a:pt x="0" y="8"/>
                      </a:cubicBezTo>
                      <a:cubicBezTo>
                        <a:pt x="15" y="123"/>
                        <a:pt x="15" y="123"/>
                        <a:pt x="15" y="123"/>
                      </a:cubicBezTo>
                      <a:cubicBezTo>
                        <a:pt x="15" y="126"/>
                        <a:pt x="18" y="128"/>
                        <a:pt x="21" y="128"/>
                      </a:cubicBezTo>
                      <a:cubicBezTo>
                        <a:pt x="43" y="125"/>
                        <a:pt x="43" y="125"/>
                        <a:pt x="43" y="125"/>
                      </a:cubicBezTo>
                      <a:cubicBezTo>
                        <a:pt x="45" y="125"/>
                        <a:pt x="46" y="124"/>
                        <a:pt x="47" y="123"/>
                      </a:cubicBezTo>
                      <a:cubicBezTo>
                        <a:pt x="48" y="122"/>
                        <a:pt x="49" y="120"/>
                        <a:pt x="48" y="119"/>
                      </a:cubicBezTo>
                      <a:lnTo>
                        <a:pt x="34" y="5"/>
                      </a:lnTo>
                      <a:close/>
                      <a:moveTo>
                        <a:pt x="20" y="124"/>
                      </a:moveTo>
                      <a:cubicBezTo>
                        <a:pt x="5" y="8"/>
                        <a:pt x="5" y="8"/>
                        <a:pt x="5" y="8"/>
                      </a:cubicBezTo>
                      <a:cubicBezTo>
                        <a:pt x="29" y="4"/>
                        <a:pt x="29" y="4"/>
                        <a:pt x="29" y="4"/>
                      </a:cubicBezTo>
                      <a:cubicBezTo>
                        <a:pt x="44" y="120"/>
                        <a:pt x="44" y="120"/>
                        <a:pt x="44" y="120"/>
                      </a:cubicBezTo>
                      <a:lnTo>
                        <a:pt x="20" y="12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5" name="组合 124"/>
            <p:cNvGrpSpPr/>
            <p:nvPr/>
          </p:nvGrpSpPr>
          <p:grpSpPr>
            <a:xfrm>
              <a:off x="5403436" y="4964894"/>
              <a:ext cx="462538" cy="466875"/>
              <a:chOff x="5403436" y="4964894"/>
              <a:chExt cx="462538" cy="466875"/>
            </a:xfrm>
          </p:grpSpPr>
          <p:sp>
            <p:nvSpPr>
              <p:cNvPr id="208" name="Oval 10"/>
              <p:cNvSpPr>
                <a:spLocks noChangeArrowheads="1"/>
              </p:cNvSpPr>
              <p:nvPr/>
            </p:nvSpPr>
            <p:spPr bwMode="auto">
              <a:xfrm>
                <a:off x="5403436" y="4964894"/>
                <a:ext cx="462538" cy="466875"/>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125"/>
              <p:cNvSpPr>
                <a:spLocks noEditPoints="1"/>
              </p:cNvSpPr>
              <p:nvPr/>
            </p:nvSpPr>
            <p:spPr bwMode="auto">
              <a:xfrm>
                <a:off x="5551648" y="5099640"/>
                <a:ext cx="166114" cy="197382"/>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56 w 108"/>
                  <a:gd name="T31" fmla="*/ 19 h 128"/>
                  <a:gd name="T32" fmla="*/ 82 w 108"/>
                  <a:gd name="T33" fmla="*/ 19 h 128"/>
                  <a:gd name="T34" fmla="*/ 82 w 108"/>
                  <a:gd name="T35" fmla="*/ 58 h 128"/>
                  <a:gd name="T36" fmla="*/ 71 w 108"/>
                  <a:gd name="T37" fmla="*/ 52 h 128"/>
                  <a:gd name="T38" fmla="*/ 67 w 108"/>
                  <a:gd name="T39" fmla="*/ 52 h 128"/>
                  <a:gd name="T40" fmla="*/ 56 w 108"/>
                  <a:gd name="T41" fmla="*/ 58 h 128"/>
                  <a:gd name="T42" fmla="*/ 56 w 108"/>
                  <a:gd name="T43" fmla="*/ 19 h 128"/>
                  <a:gd name="T44" fmla="*/ 104 w 108"/>
                  <a:gd name="T45" fmla="*/ 123 h 128"/>
                  <a:gd name="T46" fmla="*/ 10 w 108"/>
                  <a:gd name="T47" fmla="*/ 123 h 128"/>
                  <a:gd name="T48" fmla="*/ 5 w 108"/>
                  <a:gd name="T49" fmla="*/ 118 h 128"/>
                  <a:gd name="T50" fmla="*/ 5 w 108"/>
                  <a:gd name="T51" fmla="*/ 18 h 128"/>
                  <a:gd name="T52" fmla="*/ 6 w 108"/>
                  <a:gd name="T53" fmla="*/ 19 h 128"/>
                  <a:gd name="T54" fmla="*/ 10 w 108"/>
                  <a:gd name="T55" fmla="*/ 19 h 128"/>
                  <a:gd name="T56" fmla="*/ 52 w 108"/>
                  <a:gd name="T57" fmla="*/ 19 h 128"/>
                  <a:gd name="T58" fmla="*/ 52 w 108"/>
                  <a:gd name="T59" fmla="*/ 58 h 128"/>
                  <a:gd name="T60" fmla="*/ 58 w 108"/>
                  <a:gd name="T61" fmla="*/ 62 h 128"/>
                  <a:gd name="T62" fmla="*/ 69 w 108"/>
                  <a:gd name="T63" fmla="*/ 57 h 128"/>
                  <a:gd name="T64" fmla="*/ 80 w 108"/>
                  <a:gd name="T65" fmla="*/ 62 h 128"/>
                  <a:gd name="T66" fmla="*/ 86 w 108"/>
                  <a:gd name="T67" fmla="*/ 58 h 128"/>
                  <a:gd name="T68" fmla="*/ 86 w 108"/>
                  <a:gd name="T69" fmla="*/ 19 h 128"/>
                  <a:gd name="T70" fmla="*/ 104 w 108"/>
                  <a:gd name="T71" fmla="*/ 19 h 128"/>
                  <a:gd name="T72" fmla="*/ 104 w 108"/>
                  <a:gd name="T7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56" y="19"/>
                    </a:moveTo>
                    <a:cubicBezTo>
                      <a:pt x="82" y="19"/>
                      <a:pt x="82" y="19"/>
                      <a:pt x="82" y="19"/>
                    </a:cubicBezTo>
                    <a:cubicBezTo>
                      <a:pt x="82" y="58"/>
                      <a:pt x="82" y="58"/>
                      <a:pt x="82" y="58"/>
                    </a:cubicBezTo>
                    <a:cubicBezTo>
                      <a:pt x="71" y="52"/>
                      <a:pt x="71" y="52"/>
                      <a:pt x="71" y="52"/>
                    </a:cubicBezTo>
                    <a:cubicBezTo>
                      <a:pt x="70" y="52"/>
                      <a:pt x="68" y="52"/>
                      <a:pt x="67" y="52"/>
                    </a:cubicBezTo>
                    <a:cubicBezTo>
                      <a:pt x="56" y="58"/>
                      <a:pt x="56" y="58"/>
                      <a:pt x="56" y="58"/>
                    </a:cubicBezTo>
                    <a:lnTo>
                      <a:pt x="56" y="19"/>
                    </a:lnTo>
                    <a:close/>
                    <a:moveTo>
                      <a:pt x="104"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52" y="19"/>
                      <a:pt x="52" y="19"/>
                      <a:pt x="52" y="19"/>
                    </a:cubicBezTo>
                    <a:cubicBezTo>
                      <a:pt x="52" y="58"/>
                      <a:pt x="52" y="58"/>
                      <a:pt x="52" y="58"/>
                    </a:cubicBezTo>
                    <a:cubicBezTo>
                      <a:pt x="52" y="61"/>
                      <a:pt x="55" y="63"/>
                      <a:pt x="58" y="62"/>
                    </a:cubicBezTo>
                    <a:cubicBezTo>
                      <a:pt x="69" y="57"/>
                      <a:pt x="69" y="57"/>
                      <a:pt x="69" y="57"/>
                    </a:cubicBezTo>
                    <a:cubicBezTo>
                      <a:pt x="80" y="62"/>
                      <a:pt x="80" y="62"/>
                      <a:pt x="80" y="62"/>
                    </a:cubicBezTo>
                    <a:cubicBezTo>
                      <a:pt x="83" y="63"/>
                      <a:pt x="86" y="61"/>
                      <a:pt x="86" y="58"/>
                    </a:cubicBezTo>
                    <a:cubicBezTo>
                      <a:pt x="86" y="19"/>
                      <a:pt x="86" y="19"/>
                      <a:pt x="86" y="19"/>
                    </a:cubicBezTo>
                    <a:cubicBezTo>
                      <a:pt x="104" y="19"/>
                      <a:pt x="104" y="19"/>
                      <a:pt x="104" y="19"/>
                    </a:cubicBezTo>
                    <a:lnTo>
                      <a:pt x="104" y="1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组合 125"/>
            <p:cNvGrpSpPr/>
            <p:nvPr/>
          </p:nvGrpSpPr>
          <p:grpSpPr>
            <a:xfrm>
              <a:off x="4975587" y="2942738"/>
              <a:ext cx="455312" cy="462538"/>
              <a:chOff x="4975587" y="2942738"/>
              <a:chExt cx="455312" cy="462538"/>
            </a:xfrm>
          </p:grpSpPr>
          <p:sp>
            <p:nvSpPr>
              <p:cNvPr id="206" name="Oval 14"/>
              <p:cNvSpPr>
                <a:spLocks noChangeArrowheads="1"/>
              </p:cNvSpPr>
              <p:nvPr/>
            </p:nvSpPr>
            <p:spPr bwMode="auto">
              <a:xfrm>
                <a:off x="4975587" y="2942738"/>
                <a:ext cx="455312" cy="462538"/>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138"/>
              <p:cNvSpPr>
                <a:spLocks noEditPoints="1"/>
              </p:cNvSpPr>
              <p:nvPr/>
            </p:nvSpPr>
            <p:spPr bwMode="auto">
              <a:xfrm>
                <a:off x="5122985" y="3026624"/>
                <a:ext cx="160517" cy="294767"/>
              </a:xfrm>
              <a:custGeom>
                <a:avLst/>
                <a:gdLst>
                  <a:gd name="T0" fmla="*/ 64 w 70"/>
                  <a:gd name="T1" fmla="*/ 92 h 128"/>
                  <a:gd name="T2" fmla="*/ 62 w 70"/>
                  <a:gd name="T3" fmla="*/ 90 h 128"/>
                  <a:gd name="T4" fmla="*/ 37 w 70"/>
                  <a:gd name="T5" fmla="*/ 90 h 128"/>
                  <a:gd name="T6" fmla="*/ 37 w 70"/>
                  <a:gd name="T7" fmla="*/ 34 h 128"/>
                  <a:gd name="T8" fmla="*/ 38 w 70"/>
                  <a:gd name="T9" fmla="*/ 34 h 128"/>
                  <a:gd name="T10" fmla="*/ 52 w 70"/>
                  <a:gd name="T11" fmla="*/ 17 h 128"/>
                  <a:gd name="T12" fmla="*/ 35 w 70"/>
                  <a:gd name="T13" fmla="*/ 0 h 128"/>
                  <a:gd name="T14" fmla="*/ 18 w 70"/>
                  <a:gd name="T15" fmla="*/ 17 h 128"/>
                  <a:gd name="T16" fmla="*/ 32 w 70"/>
                  <a:gd name="T17" fmla="*/ 34 h 128"/>
                  <a:gd name="T18" fmla="*/ 33 w 70"/>
                  <a:gd name="T19" fmla="*/ 34 h 128"/>
                  <a:gd name="T20" fmla="*/ 33 w 70"/>
                  <a:gd name="T21" fmla="*/ 90 h 128"/>
                  <a:gd name="T22" fmla="*/ 8 w 70"/>
                  <a:gd name="T23" fmla="*/ 90 h 128"/>
                  <a:gd name="T24" fmla="*/ 6 w 70"/>
                  <a:gd name="T25" fmla="*/ 92 h 128"/>
                  <a:gd name="T26" fmla="*/ 6 w 70"/>
                  <a:gd name="T27" fmla="*/ 92 h 128"/>
                  <a:gd name="T28" fmla="*/ 0 w 70"/>
                  <a:gd name="T29" fmla="*/ 122 h 128"/>
                  <a:gd name="T30" fmla="*/ 2 w 70"/>
                  <a:gd name="T31" fmla="*/ 124 h 128"/>
                  <a:gd name="T32" fmla="*/ 8 w 70"/>
                  <a:gd name="T33" fmla="*/ 124 h 128"/>
                  <a:gd name="T34" fmla="*/ 8 w 70"/>
                  <a:gd name="T35" fmla="*/ 126 h 128"/>
                  <a:gd name="T36" fmla="*/ 10 w 70"/>
                  <a:gd name="T37" fmla="*/ 128 h 128"/>
                  <a:gd name="T38" fmla="*/ 12 w 70"/>
                  <a:gd name="T39" fmla="*/ 126 h 128"/>
                  <a:gd name="T40" fmla="*/ 12 w 70"/>
                  <a:gd name="T41" fmla="*/ 124 h 128"/>
                  <a:gd name="T42" fmla="*/ 58 w 70"/>
                  <a:gd name="T43" fmla="*/ 124 h 128"/>
                  <a:gd name="T44" fmla="*/ 58 w 70"/>
                  <a:gd name="T45" fmla="*/ 126 h 128"/>
                  <a:gd name="T46" fmla="*/ 60 w 70"/>
                  <a:gd name="T47" fmla="*/ 128 h 128"/>
                  <a:gd name="T48" fmla="*/ 62 w 70"/>
                  <a:gd name="T49" fmla="*/ 126 h 128"/>
                  <a:gd name="T50" fmla="*/ 62 w 70"/>
                  <a:gd name="T51" fmla="*/ 124 h 128"/>
                  <a:gd name="T52" fmla="*/ 68 w 70"/>
                  <a:gd name="T53" fmla="*/ 124 h 128"/>
                  <a:gd name="T54" fmla="*/ 70 w 70"/>
                  <a:gd name="T55" fmla="*/ 122 h 128"/>
                  <a:gd name="T56" fmla="*/ 64 w 70"/>
                  <a:gd name="T57" fmla="*/ 92 h 128"/>
                  <a:gd name="T58" fmla="*/ 22 w 70"/>
                  <a:gd name="T59" fmla="*/ 17 h 128"/>
                  <a:gd name="T60" fmla="*/ 35 w 70"/>
                  <a:gd name="T61" fmla="*/ 5 h 128"/>
                  <a:gd name="T62" fmla="*/ 48 w 70"/>
                  <a:gd name="T63" fmla="*/ 17 h 128"/>
                  <a:gd name="T64" fmla="*/ 35 w 70"/>
                  <a:gd name="T65" fmla="*/ 30 h 128"/>
                  <a:gd name="T66" fmla="*/ 22 w 70"/>
                  <a:gd name="T67" fmla="*/ 17 h 128"/>
                  <a:gd name="T68" fmla="*/ 65 w 70"/>
                  <a:gd name="T69" fmla="*/ 120 h 128"/>
                  <a:gd name="T70" fmla="*/ 5 w 70"/>
                  <a:gd name="T71" fmla="*/ 120 h 128"/>
                  <a:gd name="T72" fmla="*/ 10 w 70"/>
                  <a:gd name="T73" fmla="*/ 95 h 128"/>
                  <a:gd name="T74" fmla="*/ 60 w 70"/>
                  <a:gd name="T75" fmla="*/ 95 h 128"/>
                  <a:gd name="T76" fmla="*/ 60 w 70"/>
                  <a:gd name="T77" fmla="*/ 96 h 128"/>
                  <a:gd name="T78" fmla="*/ 64 w 70"/>
                  <a:gd name="T79" fmla="*/ 118 h 128"/>
                  <a:gd name="T80" fmla="*/ 65 w 70"/>
                  <a:gd name="T8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128">
                    <a:moveTo>
                      <a:pt x="64" y="92"/>
                    </a:moveTo>
                    <a:cubicBezTo>
                      <a:pt x="64" y="91"/>
                      <a:pt x="63" y="90"/>
                      <a:pt x="62" y="90"/>
                    </a:cubicBezTo>
                    <a:cubicBezTo>
                      <a:pt x="37" y="90"/>
                      <a:pt x="37" y="90"/>
                      <a:pt x="37" y="90"/>
                    </a:cubicBezTo>
                    <a:cubicBezTo>
                      <a:pt x="37" y="34"/>
                      <a:pt x="37" y="34"/>
                      <a:pt x="37" y="34"/>
                    </a:cubicBezTo>
                    <a:cubicBezTo>
                      <a:pt x="38" y="34"/>
                      <a:pt x="38" y="34"/>
                      <a:pt x="38" y="34"/>
                    </a:cubicBezTo>
                    <a:cubicBezTo>
                      <a:pt x="46" y="32"/>
                      <a:pt x="52" y="25"/>
                      <a:pt x="52" y="17"/>
                    </a:cubicBezTo>
                    <a:cubicBezTo>
                      <a:pt x="52" y="8"/>
                      <a:pt x="44" y="0"/>
                      <a:pt x="35" y="0"/>
                    </a:cubicBezTo>
                    <a:cubicBezTo>
                      <a:pt x="26" y="0"/>
                      <a:pt x="18" y="8"/>
                      <a:pt x="18" y="17"/>
                    </a:cubicBezTo>
                    <a:cubicBezTo>
                      <a:pt x="18" y="25"/>
                      <a:pt x="24" y="32"/>
                      <a:pt x="32" y="34"/>
                    </a:cubicBezTo>
                    <a:cubicBezTo>
                      <a:pt x="33" y="34"/>
                      <a:pt x="33" y="34"/>
                      <a:pt x="33" y="34"/>
                    </a:cubicBezTo>
                    <a:cubicBezTo>
                      <a:pt x="33" y="90"/>
                      <a:pt x="33" y="90"/>
                      <a:pt x="33" y="90"/>
                    </a:cubicBezTo>
                    <a:cubicBezTo>
                      <a:pt x="8" y="90"/>
                      <a:pt x="8" y="90"/>
                      <a:pt x="8" y="90"/>
                    </a:cubicBezTo>
                    <a:cubicBezTo>
                      <a:pt x="7" y="90"/>
                      <a:pt x="6" y="91"/>
                      <a:pt x="6" y="92"/>
                    </a:cubicBezTo>
                    <a:cubicBezTo>
                      <a:pt x="6" y="92"/>
                      <a:pt x="6" y="92"/>
                      <a:pt x="6" y="92"/>
                    </a:cubicBezTo>
                    <a:cubicBezTo>
                      <a:pt x="4" y="100"/>
                      <a:pt x="0" y="121"/>
                      <a:pt x="0" y="122"/>
                    </a:cubicBezTo>
                    <a:cubicBezTo>
                      <a:pt x="0" y="123"/>
                      <a:pt x="1" y="124"/>
                      <a:pt x="2" y="124"/>
                    </a:cubicBezTo>
                    <a:cubicBezTo>
                      <a:pt x="8" y="124"/>
                      <a:pt x="8" y="124"/>
                      <a:pt x="8" y="124"/>
                    </a:cubicBezTo>
                    <a:cubicBezTo>
                      <a:pt x="8" y="126"/>
                      <a:pt x="8" y="126"/>
                      <a:pt x="8" y="126"/>
                    </a:cubicBezTo>
                    <a:cubicBezTo>
                      <a:pt x="8" y="127"/>
                      <a:pt x="9" y="128"/>
                      <a:pt x="10" y="128"/>
                    </a:cubicBezTo>
                    <a:cubicBezTo>
                      <a:pt x="11" y="128"/>
                      <a:pt x="12" y="127"/>
                      <a:pt x="12" y="126"/>
                    </a:cubicBezTo>
                    <a:cubicBezTo>
                      <a:pt x="12" y="124"/>
                      <a:pt x="12" y="124"/>
                      <a:pt x="12" y="124"/>
                    </a:cubicBezTo>
                    <a:cubicBezTo>
                      <a:pt x="58" y="124"/>
                      <a:pt x="58" y="124"/>
                      <a:pt x="58" y="124"/>
                    </a:cubicBezTo>
                    <a:cubicBezTo>
                      <a:pt x="58" y="126"/>
                      <a:pt x="58" y="126"/>
                      <a:pt x="58" y="126"/>
                    </a:cubicBezTo>
                    <a:cubicBezTo>
                      <a:pt x="58" y="127"/>
                      <a:pt x="59" y="128"/>
                      <a:pt x="60" y="128"/>
                    </a:cubicBezTo>
                    <a:cubicBezTo>
                      <a:pt x="61" y="128"/>
                      <a:pt x="62" y="127"/>
                      <a:pt x="62" y="126"/>
                    </a:cubicBezTo>
                    <a:cubicBezTo>
                      <a:pt x="62" y="124"/>
                      <a:pt x="62" y="124"/>
                      <a:pt x="62" y="124"/>
                    </a:cubicBezTo>
                    <a:cubicBezTo>
                      <a:pt x="68" y="124"/>
                      <a:pt x="68" y="124"/>
                      <a:pt x="68" y="124"/>
                    </a:cubicBezTo>
                    <a:cubicBezTo>
                      <a:pt x="69" y="124"/>
                      <a:pt x="70" y="123"/>
                      <a:pt x="70" y="122"/>
                    </a:cubicBezTo>
                    <a:cubicBezTo>
                      <a:pt x="70" y="121"/>
                      <a:pt x="66" y="100"/>
                      <a:pt x="64" y="92"/>
                    </a:cubicBezTo>
                    <a:close/>
                    <a:moveTo>
                      <a:pt x="22" y="17"/>
                    </a:moveTo>
                    <a:cubicBezTo>
                      <a:pt x="22" y="10"/>
                      <a:pt x="28" y="5"/>
                      <a:pt x="35" y="5"/>
                    </a:cubicBezTo>
                    <a:cubicBezTo>
                      <a:pt x="42" y="5"/>
                      <a:pt x="48" y="10"/>
                      <a:pt x="48" y="17"/>
                    </a:cubicBezTo>
                    <a:cubicBezTo>
                      <a:pt x="48" y="24"/>
                      <a:pt x="42" y="30"/>
                      <a:pt x="35" y="30"/>
                    </a:cubicBezTo>
                    <a:cubicBezTo>
                      <a:pt x="28" y="30"/>
                      <a:pt x="22" y="24"/>
                      <a:pt x="22" y="17"/>
                    </a:cubicBezTo>
                    <a:close/>
                    <a:moveTo>
                      <a:pt x="65" y="120"/>
                    </a:moveTo>
                    <a:cubicBezTo>
                      <a:pt x="5" y="120"/>
                      <a:pt x="5" y="120"/>
                      <a:pt x="5" y="120"/>
                    </a:cubicBezTo>
                    <a:cubicBezTo>
                      <a:pt x="10" y="95"/>
                      <a:pt x="10" y="95"/>
                      <a:pt x="10" y="95"/>
                    </a:cubicBezTo>
                    <a:cubicBezTo>
                      <a:pt x="60" y="95"/>
                      <a:pt x="60" y="95"/>
                      <a:pt x="60" y="95"/>
                    </a:cubicBezTo>
                    <a:cubicBezTo>
                      <a:pt x="60" y="96"/>
                      <a:pt x="60" y="96"/>
                      <a:pt x="60" y="96"/>
                    </a:cubicBezTo>
                    <a:cubicBezTo>
                      <a:pt x="61" y="103"/>
                      <a:pt x="63" y="112"/>
                      <a:pt x="64" y="118"/>
                    </a:cubicBezTo>
                    <a:lnTo>
                      <a:pt x="65" y="1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7" name="组合 126"/>
            <p:cNvGrpSpPr/>
            <p:nvPr/>
          </p:nvGrpSpPr>
          <p:grpSpPr>
            <a:xfrm>
              <a:off x="6277922" y="2399256"/>
              <a:ext cx="474101" cy="481329"/>
              <a:chOff x="6277922" y="2399256"/>
              <a:chExt cx="474101" cy="481329"/>
            </a:xfrm>
          </p:grpSpPr>
          <p:sp>
            <p:nvSpPr>
              <p:cNvPr id="198" name="Oval 22"/>
              <p:cNvSpPr>
                <a:spLocks noChangeArrowheads="1"/>
              </p:cNvSpPr>
              <p:nvPr/>
            </p:nvSpPr>
            <p:spPr bwMode="auto">
              <a:xfrm>
                <a:off x="6277922" y="2399256"/>
                <a:ext cx="474101" cy="481329"/>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99" name="组合 198"/>
              <p:cNvGrpSpPr/>
              <p:nvPr/>
            </p:nvGrpSpPr>
            <p:grpSpPr>
              <a:xfrm>
                <a:off x="6396146" y="2554145"/>
                <a:ext cx="237652" cy="171550"/>
                <a:chOff x="7296150" y="2295525"/>
                <a:chExt cx="479425" cy="346075"/>
              </a:xfrm>
              <a:solidFill>
                <a:schemeClr val="accent2"/>
              </a:solidFill>
            </p:grpSpPr>
            <p:sp>
              <p:nvSpPr>
                <p:cNvPr id="200" name="Freeform 139"/>
                <p:cNvSpPr>
                  <a:spLocks noEditPoints="1"/>
                </p:cNvSpPr>
                <p:nvPr/>
              </p:nvSpPr>
              <p:spPr bwMode="auto">
                <a:xfrm>
                  <a:off x="7296150" y="2295525"/>
                  <a:ext cx="479425" cy="346075"/>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40"/>
                <p:cNvSpPr>
                  <a:spLocks/>
                </p:cNvSpPr>
                <p:nvPr/>
              </p:nvSpPr>
              <p:spPr bwMode="auto">
                <a:xfrm>
                  <a:off x="7389813" y="2371725"/>
                  <a:ext cx="101600" cy="101600"/>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141"/>
                <p:cNvSpPr>
                  <a:spLocks noChangeArrowheads="1"/>
                </p:cNvSpPr>
                <p:nvPr/>
              </p:nvSpPr>
              <p:spPr bwMode="auto">
                <a:xfrm>
                  <a:off x="7618413" y="2371725"/>
                  <a:ext cx="26988" cy="2540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Oval 142"/>
                <p:cNvSpPr>
                  <a:spLocks noChangeArrowheads="1"/>
                </p:cNvSpPr>
                <p:nvPr/>
              </p:nvSpPr>
              <p:spPr bwMode="auto">
                <a:xfrm>
                  <a:off x="7618413" y="2443163"/>
                  <a:ext cx="26988" cy="30163"/>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Oval 143"/>
                <p:cNvSpPr>
                  <a:spLocks noChangeArrowheads="1"/>
                </p:cNvSpPr>
                <p:nvPr/>
              </p:nvSpPr>
              <p:spPr bwMode="auto">
                <a:xfrm>
                  <a:off x="7656513" y="2408238"/>
                  <a:ext cx="25400" cy="2698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Oval 144"/>
                <p:cNvSpPr>
                  <a:spLocks noChangeArrowheads="1"/>
                </p:cNvSpPr>
                <p:nvPr/>
              </p:nvSpPr>
              <p:spPr bwMode="auto">
                <a:xfrm>
                  <a:off x="7580313" y="2408238"/>
                  <a:ext cx="30163" cy="2698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8" name="组合 127"/>
            <p:cNvGrpSpPr/>
            <p:nvPr/>
          </p:nvGrpSpPr>
          <p:grpSpPr>
            <a:xfrm>
              <a:off x="6127597" y="4781326"/>
              <a:ext cx="401830" cy="409058"/>
              <a:chOff x="6127597" y="4781326"/>
              <a:chExt cx="401830" cy="409058"/>
            </a:xfrm>
          </p:grpSpPr>
          <p:sp>
            <p:nvSpPr>
              <p:cNvPr id="171" name="Oval 8"/>
              <p:cNvSpPr>
                <a:spLocks noChangeArrowheads="1"/>
              </p:cNvSpPr>
              <p:nvPr/>
            </p:nvSpPr>
            <p:spPr bwMode="auto">
              <a:xfrm>
                <a:off x="6127597" y="4781326"/>
                <a:ext cx="401830" cy="409058"/>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72" name="组合 171"/>
              <p:cNvGrpSpPr/>
              <p:nvPr/>
            </p:nvGrpSpPr>
            <p:grpSpPr>
              <a:xfrm>
                <a:off x="6206683" y="4911471"/>
                <a:ext cx="243658" cy="148768"/>
                <a:chOff x="9892188" y="831891"/>
                <a:chExt cx="294767" cy="179973"/>
              </a:xfrm>
            </p:grpSpPr>
            <p:sp>
              <p:nvSpPr>
                <p:cNvPr id="173" name="Freeform 145"/>
                <p:cNvSpPr>
                  <a:spLocks noEditPoints="1"/>
                </p:cNvSpPr>
                <p:nvPr/>
              </p:nvSpPr>
              <p:spPr bwMode="auto">
                <a:xfrm>
                  <a:off x="9892188" y="831891"/>
                  <a:ext cx="294767" cy="179973"/>
                </a:xfrm>
                <a:custGeom>
                  <a:avLst/>
                  <a:gdLst>
                    <a:gd name="T0" fmla="*/ 122 w 128"/>
                    <a:gd name="T1" fmla="*/ 0 h 78"/>
                    <a:gd name="T2" fmla="*/ 6 w 128"/>
                    <a:gd name="T3" fmla="*/ 0 h 78"/>
                    <a:gd name="T4" fmla="*/ 0 w 128"/>
                    <a:gd name="T5" fmla="*/ 6 h 78"/>
                    <a:gd name="T6" fmla="*/ 0 w 128"/>
                    <a:gd name="T7" fmla="*/ 72 h 78"/>
                    <a:gd name="T8" fmla="*/ 6 w 128"/>
                    <a:gd name="T9" fmla="*/ 78 h 78"/>
                    <a:gd name="T10" fmla="*/ 122 w 128"/>
                    <a:gd name="T11" fmla="*/ 78 h 78"/>
                    <a:gd name="T12" fmla="*/ 128 w 128"/>
                    <a:gd name="T13" fmla="*/ 72 h 78"/>
                    <a:gd name="T14" fmla="*/ 128 w 128"/>
                    <a:gd name="T15" fmla="*/ 6 h 78"/>
                    <a:gd name="T16" fmla="*/ 122 w 128"/>
                    <a:gd name="T17" fmla="*/ 0 h 78"/>
                    <a:gd name="T18" fmla="*/ 123 w 128"/>
                    <a:gd name="T19" fmla="*/ 74 h 78"/>
                    <a:gd name="T20" fmla="*/ 5 w 128"/>
                    <a:gd name="T21" fmla="*/ 74 h 78"/>
                    <a:gd name="T22" fmla="*/ 5 w 128"/>
                    <a:gd name="T23" fmla="*/ 4 h 78"/>
                    <a:gd name="T24" fmla="*/ 123 w 128"/>
                    <a:gd name="T25" fmla="*/ 4 h 78"/>
                    <a:gd name="T26" fmla="*/ 123 w 128"/>
                    <a:gd name="T27"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78">
                      <a:moveTo>
                        <a:pt x="122" y="0"/>
                      </a:moveTo>
                      <a:cubicBezTo>
                        <a:pt x="6" y="0"/>
                        <a:pt x="6" y="0"/>
                        <a:pt x="6" y="0"/>
                      </a:cubicBezTo>
                      <a:cubicBezTo>
                        <a:pt x="3" y="0"/>
                        <a:pt x="0" y="2"/>
                        <a:pt x="0" y="6"/>
                      </a:cubicBezTo>
                      <a:cubicBezTo>
                        <a:pt x="0" y="72"/>
                        <a:pt x="0" y="72"/>
                        <a:pt x="0" y="72"/>
                      </a:cubicBezTo>
                      <a:cubicBezTo>
                        <a:pt x="0" y="76"/>
                        <a:pt x="3" y="78"/>
                        <a:pt x="6" y="78"/>
                      </a:cubicBezTo>
                      <a:cubicBezTo>
                        <a:pt x="122" y="78"/>
                        <a:pt x="122" y="78"/>
                        <a:pt x="122" y="78"/>
                      </a:cubicBezTo>
                      <a:cubicBezTo>
                        <a:pt x="125" y="78"/>
                        <a:pt x="128" y="76"/>
                        <a:pt x="128" y="72"/>
                      </a:cubicBezTo>
                      <a:cubicBezTo>
                        <a:pt x="128" y="6"/>
                        <a:pt x="128" y="6"/>
                        <a:pt x="128" y="6"/>
                      </a:cubicBezTo>
                      <a:cubicBezTo>
                        <a:pt x="128" y="2"/>
                        <a:pt x="125" y="0"/>
                        <a:pt x="122" y="0"/>
                      </a:cubicBezTo>
                      <a:close/>
                      <a:moveTo>
                        <a:pt x="123" y="74"/>
                      </a:moveTo>
                      <a:cubicBezTo>
                        <a:pt x="5" y="74"/>
                        <a:pt x="5" y="74"/>
                        <a:pt x="5" y="74"/>
                      </a:cubicBezTo>
                      <a:cubicBezTo>
                        <a:pt x="5" y="4"/>
                        <a:pt x="5" y="4"/>
                        <a:pt x="5" y="4"/>
                      </a:cubicBezTo>
                      <a:cubicBezTo>
                        <a:pt x="123" y="4"/>
                        <a:pt x="123" y="4"/>
                        <a:pt x="123" y="4"/>
                      </a:cubicBezTo>
                      <a:lnTo>
                        <a:pt x="123" y="7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Oval 146"/>
                <p:cNvSpPr>
                  <a:spLocks noChangeArrowheads="1"/>
                </p:cNvSpPr>
                <p:nvPr/>
              </p:nvSpPr>
              <p:spPr bwMode="auto">
                <a:xfrm>
                  <a:off x="9931102" y="863994"/>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147"/>
                <p:cNvSpPr>
                  <a:spLocks noChangeArrowheads="1"/>
                </p:cNvSpPr>
                <p:nvPr/>
              </p:nvSpPr>
              <p:spPr bwMode="auto">
                <a:xfrm>
                  <a:off x="9966123" y="863994"/>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Oval 148"/>
                <p:cNvSpPr>
                  <a:spLocks noChangeArrowheads="1"/>
                </p:cNvSpPr>
                <p:nvPr/>
              </p:nvSpPr>
              <p:spPr bwMode="auto">
                <a:xfrm>
                  <a:off x="10000173" y="863994"/>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Oval 149"/>
                <p:cNvSpPr>
                  <a:spLocks noChangeArrowheads="1"/>
                </p:cNvSpPr>
                <p:nvPr/>
              </p:nvSpPr>
              <p:spPr bwMode="auto">
                <a:xfrm>
                  <a:off x="10035194" y="863994"/>
                  <a:ext cx="8756"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Oval 150"/>
                <p:cNvSpPr>
                  <a:spLocks noChangeArrowheads="1"/>
                </p:cNvSpPr>
                <p:nvPr/>
              </p:nvSpPr>
              <p:spPr bwMode="auto">
                <a:xfrm>
                  <a:off x="10069243" y="863994"/>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Oval 151"/>
                <p:cNvSpPr>
                  <a:spLocks noChangeArrowheads="1"/>
                </p:cNvSpPr>
                <p:nvPr/>
              </p:nvSpPr>
              <p:spPr bwMode="auto">
                <a:xfrm>
                  <a:off x="10101347" y="863994"/>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Oval 152"/>
                <p:cNvSpPr>
                  <a:spLocks noChangeArrowheads="1"/>
                </p:cNvSpPr>
                <p:nvPr/>
              </p:nvSpPr>
              <p:spPr bwMode="auto">
                <a:xfrm>
                  <a:off x="10136368" y="863994"/>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Oval 153"/>
                <p:cNvSpPr>
                  <a:spLocks noChangeArrowheads="1"/>
                </p:cNvSpPr>
                <p:nvPr/>
              </p:nvSpPr>
              <p:spPr bwMode="auto">
                <a:xfrm>
                  <a:off x="9931102" y="89901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Oval 154"/>
                <p:cNvSpPr>
                  <a:spLocks noChangeArrowheads="1"/>
                </p:cNvSpPr>
                <p:nvPr/>
              </p:nvSpPr>
              <p:spPr bwMode="auto">
                <a:xfrm>
                  <a:off x="9966123" y="89901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Oval 155"/>
                <p:cNvSpPr>
                  <a:spLocks noChangeArrowheads="1"/>
                </p:cNvSpPr>
                <p:nvPr/>
              </p:nvSpPr>
              <p:spPr bwMode="auto">
                <a:xfrm>
                  <a:off x="10000173" y="899016"/>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Oval 156"/>
                <p:cNvSpPr>
                  <a:spLocks noChangeArrowheads="1"/>
                </p:cNvSpPr>
                <p:nvPr/>
              </p:nvSpPr>
              <p:spPr bwMode="auto">
                <a:xfrm>
                  <a:off x="10035194" y="899016"/>
                  <a:ext cx="8756"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Oval 157"/>
                <p:cNvSpPr>
                  <a:spLocks noChangeArrowheads="1"/>
                </p:cNvSpPr>
                <p:nvPr/>
              </p:nvSpPr>
              <p:spPr bwMode="auto">
                <a:xfrm>
                  <a:off x="10069243" y="899016"/>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Oval 158"/>
                <p:cNvSpPr>
                  <a:spLocks noChangeArrowheads="1"/>
                </p:cNvSpPr>
                <p:nvPr/>
              </p:nvSpPr>
              <p:spPr bwMode="auto">
                <a:xfrm>
                  <a:off x="10101347" y="89901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Oval 159"/>
                <p:cNvSpPr>
                  <a:spLocks noChangeArrowheads="1"/>
                </p:cNvSpPr>
                <p:nvPr/>
              </p:nvSpPr>
              <p:spPr bwMode="auto">
                <a:xfrm>
                  <a:off x="10136368" y="89901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Oval 160"/>
                <p:cNvSpPr>
                  <a:spLocks noChangeArrowheads="1"/>
                </p:cNvSpPr>
                <p:nvPr/>
              </p:nvSpPr>
              <p:spPr bwMode="auto">
                <a:xfrm>
                  <a:off x="9931102" y="93306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Oval 161"/>
                <p:cNvSpPr>
                  <a:spLocks noChangeArrowheads="1"/>
                </p:cNvSpPr>
                <p:nvPr/>
              </p:nvSpPr>
              <p:spPr bwMode="auto">
                <a:xfrm>
                  <a:off x="9966123" y="93306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Oval 162"/>
                <p:cNvSpPr>
                  <a:spLocks noChangeArrowheads="1"/>
                </p:cNvSpPr>
                <p:nvPr/>
              </p:nvSpPr>
              <p:spPr bwMode="auto">
                <a:xfrm>
                  <a:off x="10000173" y="933066"/>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Oval 163"/>
                <p:cNvSpPr>
                  <a:spLocks noChangeArrowheads="1"/>
                </p:cNvSpPr>
                <p:nvPr/>
              </p:nvSpPr>
              <p:spPr bwMode="auto">
                <a:xfrm>
                  <a:off x="10035194" y="933066"/>
                  <a:ext cx="8756"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Oval 164"/>
                <p:cNvSpPr>
                  <a:spLocks noChangeArrowheads="1"/>
                </p:cNvSpPr>
                <p:nvPr/>
              </p:nvSpPr>
              <p:spPr bwMode="auto">
                <a:xfrm>
                  <a:off x="10069243" y="933066"/>
                  <a:ext cx="9728"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Oval 165"/>
                <p:cNvSpPr>
                  <a:spLocks noChangeArrowheads="1"/>
                </p:cNvSpPr>
                <p:nvPr/>
              </p:nvSpPr>
              <p:spPr bwMode="auto">
                <a:xfrm>
                  <a:off x="10101347" y="93306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Oval 166"/>
                <p:cNvSpPr>
                  <a:spLocks noChangeArrowheads="1"/>
                </p:cNvSpPr>
                <p:nvPr/>
              </p:nvSpPr>
              <p:spPr bwMode="auto">
                <a:xfrm>
                  <a:off x="10136368" y="933066"/>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Oval 167"/>
                <p:cNvSpPr>
                  <a:spLocks noChangeArrowheads="1"/>
                </p:cNvSpPr>
                <p:nvPr/>
              </p:nvSpPr>
              <p:spPr bwMode="auto">
                <a:xfrm>
                  <a:off x="9931102" y="968087"/>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Oval 168"/>
                <p:cNvSpPr>
                  <a:spLocks noChangeArrowheads="1"/>
                </p:cNvSpPr>
                <p:nvPr/>
              </p:nvSpPr>
              <p:spPr bwMode="auto">
                <a:xfrm>
                  <a:off x="10136368" y="968087"/>
                  <a:ext cx="11674" cy="11674"/>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69"/>
                <p:cNvSpPr>
                  <a:spLocks/>
                </p:cNvSpPr>
                <p:nvPr/>
              </p:nvSpPr>
              <p:spPr bwMode="auto">
                <a:xfrm>
                  <a:off x="9966123" y="968087"/>
                  <a:ext cx="146897" cy="11674"/>
                </a:xfrm>
                <a:custGeom>
                  <a:avLst/>
                  <a:gdLst>
                    <a:gd name="T0" fmla="*/ 2 w 64"/>
                    <a:gd name="T1" fmla="*/ 5 h 5"/>
                    <a:gd name="T2" fmla="*/ 62 w 64"/>
                    <a:gd name="T3" fmla="*/ 5 h 5"/>
                    <a:gd name="T4" fmla="*/ 64 w 64"/>
                    <a:gd name="T5" fmla="*/ 2 h 5"/>
                    <a:gd name="T6" fmla="*/ 62 w 64"/>
                    <a:gd name="T7" fmla="*/ 0 h 5"/>
                    <a:gd name="T8" fmla="*/ 2 w 64"/>
                    <a:gd name="T9" fmla="*/ 0 h 5"/>
                    <a:gd name="T10" fmla="*/ 0 w 64"/>
                    <a:gd name="T11" fmla="*/ 2 h 5"/>
                    <a:gd name="T12" fmla="*/ 2 w 6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4" h="5">
                      <a:moveTo>
                        <a:pt x="2" y="5"/>
                      </a:moveTo>
                      <a:cubicBezTo>
                        <a:pt x="62" y="5"/>
                        <a:pt x="62" y="5"/>
                        <a:pt x="62" y="5"/>
                      </a:cubicBezTo>
                      <a:cubicBezTo>
                        <a:pt x="63" y="5"/>
                        <a:pt x="64" y="4"/>
                        <a:pt x="64" y="2"/>
                      </a:cubicBezTo>
                      <a:cubicBezTo>
                        <a:pt x="64" y="1"/>
                        <a:pt x="63" y="0"/>
                        <a:pt x="62" y="0"/>
                      </a:cubicBezTo>
                      <a:cubicBezTo>
                        <a:pt x="2" y="0"/>
                        <a:pt x="2" y="0"/>
                        <a:pt x="2" y="0"/>
                      </a:cubicBezTo>
                      <a:cubicBezTo>
                        <a:pt x="1" y="0"/>
                        <a:pt x="0" y="1"/>
                        <a:pt x="0" y="2"/>
                      </a:cubicBezTo>
                      <a:cubicBezTo>
                        <a:pt x="0" y="4"/>
                        <a:pt x="1" y="5"/>
                        <a:pt x="2"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9" name="组合 128"/>
            <p:cNvGrpSpPr/>
            <p:nvPr/>
          </p:nvGrpSpPr>
          <p:grpSpPr>
            <a:xfrm>
              <a:off x="5125913" y="4554392"/>
              <a:ext cx="336786" cy="339677"/>
              <a:chOff x="5125913" y="4554392"/>
              <a:chExt cx="336786" cy="339677"/>
            </a:xfrm>
          </p:grpSpPr>
          <p:sp>
            <p:nvSpPr>
              <p:cNvPr id="167" name="Oval 9"/>
              <p:cNvSpPr>
                <a:spLocks noChangeArrowheads="1"/>
              </p:cNvSpPr>
              <p:nvPr/>
            </p:nvSpPr>
            <p:spPr bwMode="auto">
              <a:xfrm>
                <a:off x="5125913" y="4554392"/>
                <a:ext cx="336786" cy="339677"/>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68" name="组合 167"/>
              <p:cNvGrpSpPr/>
              <p:nvPr/>
            </p:nvGrpSpPr>
            <p:grpSpPr>
              <a:xfrm flipV="1">
                <a:off x="5253558" y="4657128"/>
                <a:ext cx="81496" cy="134204"/>
                <a:chOff x="5467350" y="2228850"/>
                <a:chExt cx="292100" cy="481013"/>
              </a:xfrm>
              <a:solidFill>
                <a:schemeClr val="accent2"/>
              </a:solidFill>
            </p:grpSpPr>
            <p:sp>
              <p:nvSpPr>
                <p:cNvPr id="169" name="Freeform 170"/>
                <p:cNvSpPr>
                  <a:spLocks noEditPoints="1"/>
                </p:cNvSpPr>
                <p:nvPr/>
              </p:nvSpPr>
              <p:spPr bwMode="auto">
                <a:xfrm>
                  <a:off x="5467350" y="2228850"/>
                  <a:ext cx="292100" cy="481013"/>
                </a:xfrm>
                <a:custGeom>
                  <a:avLst/>
                  <a:gdLst>
                    <a:gd name="T0" fmla="*/ 43 w 78"/>
                    <a:gd name="T1" fmla="*/ 0 h 128"/>
                    <a:gd name="T2" fmla="*/ 35 w 78"/>
                    <a:gd name="T3" fmla="*/ 0 h 128"/>
                    <a:gd name="T4" fmla="*/ 0 w 78"/>
                    <a:gd name="T5" fmla="*/ 36 h 128"/>
                    <a:gd name="T6" fmla="*/ 0 w 78"/>
                    <a:gd name="T7" fmla="*/ 92 h 128"/>
                    <a:gd name="T8" fmla="*/ 35 w 78"/>
                    <a:gd name="T9" fmla="*/ 128 h 128"/>
                    <a:gd name="T10" fmla="*/ 43 w 78"/>
                    <a:gd name="T11" fmla="*/ 128 h 128"/>
                    <a:gd name="T12" fmla="*/ 78 w 78"/>
                    <a:gd name="T13" fmla="*/ 92 h 128"/>
                    <a:gd name="T14" fmla="*/ 78 w 78"/>
                    <a:gd name="T15" fmla="*/ 36 h 128"/>
                    <a:gd name="T16" fmla="*/ 43 w 78"/>
                    <a:gd name="T17" fmla="*/ 0 h 128"/>
                    <a:gd name="T18" fmla="*/ 74 w 78"/>
                    <a:gd name="T19" fmla="*/ 92 h 128"/>
                    <a:gd name="T20" fmla="*/ 65 w 78"/>
                    <a:gd name="T21" fmla="*/ 114 h 128"/>
                    <a:gd name="T22" fmla="*/ 43 w 78"/>
                    <a:gd name="T23" fmla="*/ 123 h 128"/>
                    <a:gd name="T24" fmla="*/ 35 w 78"/>
                    <a:gd name="T25" fmla="*/ 123 h 128"/>
                    <a:gd name="T26" fmla="*/ 13 w 78"/>
                    <a:gd name="T27" fmla="*/ 114 h 128"/>
                    <a:gd name="T28" fmla="*/ 4 w 78"/>
                    <a:gd name="T29" fmla="*/ 92 h 128"/>
                    <a:gd name="T30" fmla="*/ 4 w 78"/>
                    <a:gd name="T31" fmla="*/ 36 h 128"/>
                    <a:gd name="T32" fmla="*/ 13 w 78"/>
                    <a:gd name="T33" fmla="*/ 14 h 128"/>
                    <a:gd name="T34" fmla="*/ 35 w 78"/>
                    <a:gd name="T35" fmla="*/ 5 h 128"/>
                    <a:gd name="T36" fmla="*/ 43 w 78"/>
                    <a:gd name="T37" fmla="*/ 5 h 128"/>
                    <a:gd name="T38" fmla="*/ 65 w 78"/>
                    <a:gd name="T39" fmla="*/ 14 h 128"/>
                    <a:gd name="T40" fmla="*/ 74 w 78"/>
                    <a:gd name="T41" fmla="*/ 36 h 128"/>
                    <a:gd name="T42" fmla="*/ 74 w 78"/>
                    <a:gd name="T43"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28">
                      <a:moveTo>
                        <a:pt x="43" y="0"/>
                      </a:moveTo>
                      <a:cubicBezTo>
                        <a:pt x="35" y="0"/>
                        <a:pt x="35" y="0"/>
                        <a:pt x="35" y="0"/>
                      </a:cubicBezTo>
                      <a:cubicBezTo>
                        <a:pt x="16" y="0"/>
                        <a:pt x="0" y="16"/>
                        <a:pt x="0" y="36"/>
                      </a:cubicBezTo>
                      <a:cubicBezTo>
                        <a:pt x="0" y="92"/>
                        <a:pt x="0" y="92"/>
                        <a:pt x="0" y="92"/>
                      </a:cubicBezTo>
                      <a:cubicBezTo>
                        <a:pt x="0" y="112"/>
                        <a:pt x="16" y="128"/>
                        <a:pt x="35" y="128"/>
                      </a:cubicBezTo>
                      <a:cubicBezTo>
                        <a:pt x="43" y="128"/>
                        <a:pt x="43" y="128"/>
                        <a:pt x="43" y="128"/>
                      </a:cubicBezTo>
                      <a:cubicBezTo>
                        <a:pt x="62" y="128"/>
                        <a:pt x="78" y="112"/>
                        <a:pt x="78" y="92"/>
                      </a:cubicBezTo>
                      <a:cubicBezTo>
                        <a:pt x="78" y="36"/>
                        <a:pt x="78" y="36"/>
                        <a:pt x="78" y="36"/>
                      </a:cubicBezTo>
                      <a:cubicBezTo>
                        <a:pt x="78" y="16"/>
                        <a:pt x="62" y="0"/>
                        <a:pt x="43" y="0"/>
                      </a:cubicBezTo>
                      <a:close/>
                      <a:moveTo>
                        <a:pt x="74" y="92"/>
                      </a:moveTo>
                      <a:cubicBezTo>
                        <a:pt x="74" y="101"/>
                        <a:pt x="71" y="108"/>
                        <a:pt x="65" y="114"/>
                      </a:cubicBezTo>
                      <a:cubicBezTo>
                        <a:pt x="59" y="120"/>
                        <a:pt x="51" y="123"/>
                        <a:pt x="43" y="123"/>
                      </a:cubicBezTo>
                      <a:cubicBezTo>
                        <a:pt x="35" y="123"/>
                        <a:pt x="35" y="123"/>
                        <a:pt x="35" y="123"/>
                      </a:cubicBezTo>
                      <a:cubicBezTo>
                        <a:pt x="27" y="123"/>
                        <a:pt x="19" y="120"/>
                        <a:pt x="13" y="114"/>
                      </a:cubicBezTo>
                      <a:cubicBezTo>
                        <a:pt x="7" y="108"/>
                        <a:pt x="4" y="101"/>
                        <a:pt x="4" y="92"/>
                      </a:cubicBezTo>
                      <a:cubicBezTo>
                        <a:pt x="4" y="36"/>
                        <a:pt x="4" y="36"/>
                        <a:pt x="4" y="36"/>
                      </a:cubicBezTo>
                      <a:cubicBezTo>
                        <a:pt x="4" y="27"/>
                        <a:pt x="7" y="20"/>
                        <a:pt x="13" y="14"/>
                      </a:cubicBezTo>
                      <a:cubicBezTo>
                        <a:pt x="19" y="8"/>
                        <a:pt x="27" y="5"/>
                        <a:pt x="35" y="5"/>
                      </a:cubicBezTo>
                      <a:cubicBezTo>
                        <a:pt x="43" y="5"/>
                        <a:pt x="43" y="5"/>
                        <a:pt x="43" y="5"/>
                      </a:cubicBezTo>
                      <a:cubicBezTo>
                        <a:pt x="51" y="5"/>
                        <a:pt x="59" y="8"/>
                        <a:pt x="65" y="14"/>
                      </a:cubicBezTo>
                      <a:cubicBezTo>
                        <a:pt x="71" y="20"/>
                        <a:pt x="74" y="27"/>
                        <a:pt x="74" y="36"/>
                      </a:cubicBezTo>
                      <a:lnTo>
                        <a:pt x="74" y="9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1"/>
                <p:cNvSpPr>
                  <a:spLocks/>
                </p:cNvSpPr>
                <p:nvPr/>
              </p:nvSpPr>
              <p:spPr bwMode="auto">
                <a:xfrm>
                  <a:off x="5605463" y="2311400"/>
                  <a:ext cx="15875" cy="101600"/>
                </a:xfrm>
                <a:custGeom>
                  <a:avLst/>
                  <a:gdLst>
                    <a:gd name="T0" fmla="*/ 2 w 4"/>
                    <a:gd name="T1" fmla="*/ 0 h 27"/>
                    <a:gd name="T2" fmla="*/ 0 w 4"/>
                    <a:gd name="T3" fmla="*/ 3 h 27"/>
                    <a:gd name="T4" fmla="*/ 0 w 4"/>
                    <a:gd name="T5" fmla="*/ 25 h 27"/>
                    <a:gd name="T6" fmla="*/ 2 w 4"/>
                    <a:gd name="T7" fmla="*/ 27 h 27"/>
                    <a:gd name="T8" fmla="*/ 4 w 4"/>
                    <a:gd name="T9" fmla="*/ 25 h 27"/>
                    <a:gd name="T10" fmla="*/ 4 w 4"/>
                    <a:gd name="T11" fmla="*/ 3 h 27"/>
                    <a:gd name="T12" fmla="*/ 2 w 4"/>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 h="27">
                      <a:moveTo>
                        <a:pt x="2" y="0"/>
                      </a:moveTo>
                      <a:cubicBezTo>
                        <a:pt x="1" y="0"/>
                        <a:pt x="0" y="1"/>
                        <a:pt x="0" y="3"/>
                      </a:cubicBezTo>
                      <a:cubicBezTo>
                        <a:pt x="0" y="25"/>
                        <a:pt x="0" y="25"/>
                        <a:pt x="0" y="25"/>
                      </a:cubicBezTo>
                      <a:cubicBezTo>
                        <a:pt x="0" y="26"/>
                        <a:pt x="1" y="27"/>
                        <a:pt x="2" y="27"/>
                      </a:cubicBezTo>
                      <a:cubicBezTo>
                        <a:pt x="3" y="27"/>
                        <a:pt x="4" y="26"/>
                        <a:pt x="4" y="25"/>
                      </a:cubicBezTo>
                      <a:cubicBezTo>
                        <a:pt x="4" y="3"/>
                        <a:pt x="4" y="3"/>
                        <a:pt x="4" y="3"/>
                      </a:cubicBezTo>
                      <a:cubicBezTo>
                        <a:pt x="4" y="1"/>
                        <a:pt x="3" y="0"/>
                        <a:pt x="2"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0" name="组合 129"/>
            <p:cNvGrpSpPr/>
            <p:nvPr/>
          </p:nvGrpSpPr>
          <p:grpSpPr>
            <a:xfrm>
              <a:off x="5951254" y="1881790"/>
              <a:ext cx="291976" cy="294867"/>
              <a:chOff x="5951254" y="1881790"/>
              <a:chExt cx="291976" cy="294867"/>
            </a:xfrm>
          </p:grpSpPr>
          <p:sp>
            <p:nvSpPr>
              <p:cNvPr id="163" name="Oval 18"/>
              <p:cNvSpPr>
                <a:spLocks noChangeArrowheads="1"/>
              </p:cNvSpPr>
              <p:nvPr/>
            </p:nvSpPr>
            <p:spPr bwMode="auto">
              <a:xfrm>
                <a:off x="5951254" y="1881790"/>
                <a:ext cx="291976" cy="294867"/>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64" name="组合 163"/>
              <p:cNvGrpSpPr/>
              <p:nvPr/>
            </p:nvGrpSpPr>
            <p:grpSpPr>
              <a:xfrm>
                <a:off x="6031577" y="1965725"/>
                <a:ext cx="131331" cy="126997"/>
                <a:chOff x="4411663" y="2236788"/>
                <a:chExt cx="481013" cy="465138"/>
              </a:xfrm>
              <a:solidFill>
                <a:schemeClr val="accent2"/>
              </a:solidFill>
            </p:grpSpPr>
            <p:sp>
              <p:nvSpPr>
                <p:cNvPr id="165" name="Freeform 172"/>
                <p:cNvSpPr>
                  <a:spLocks noEditPoints="1"/>
                </p:cNvSpPr>
                <p:nvPr/>
              </p:nvSpPr>
              <p:spPr bwMode="auto">
                <a:xfrm>
                  <a:off x="4411663" y="2236788"/>
                  <a:ext cx="481013" cy="465138"/>
                </a:xfrm>
                <a:custGeom>
                  <a:avLst/>
                  <a:gdLst>
                    <a:gd name="T0" fmla="*/ 122 w 128"/>
                    <a:gd name="T1" fmla="*/ 0 h 124"/>
                    <a:gd name="T2" fmla="*/ 6 w 128"/>
                    <a:gd name="T3" fmla="*/ 0 h 124"/>
                    <a:gd name="T4" fmla="*/ 0 w 128"/>
                    <a:gd name="T5" fmla="*/ 6 h 124"/>
                    <a:gd name="T6" fmla="*/ 0 w 128"/>
                    <a:gd name="T7" fmla="*/ 95 h 124"/>
                    <a:gd name="T8" fmla="*/ 6 w 128"/>
                    <a:gd name="T9" fmla="*/ 101 h 124"/>
                    <a:gd name="T10" fmla="*/ 48 w 128"/>
                    <a:gd name="T11" fmla="*/ 101 h 124"/>
                    <a:gd name="T12" fmla="*/ 45 w 128"/>
                    <a:gd name="T13" fmla="*/ 119 h 124"/>
                    <a:gd name="T14" fmla="*/ 38 w 128"/>
                    <a:gd name="T15" fmla="*/ 119 h 124"/>
                    <a:gd name="T16" fmla="*/ 36 w 128"/>
                    <a:gd name="T17" fmla="*/ 121 h 124"/>
                    <a:gd name="T18" fmla="*/ 38 w 128"/>
                    <a:gd name="T19" fmla="*/ 124 h 124"/>
                    <a:gd name="T20" fmla="*/ 90 w 128"/>
                    <a:gd name="T21" fmla="*/ 124 h 124"/>
                    <a:gd name="T22" fmla="*/ 92 w 128"/>
                    <a:gd name="T23" fmla="*/ 121 h 124"/>
                    <a:gd name="T24" fmla="*/ 90 w 128"/>
                    <a:gd name="T25" fmla="*/ 119 h 124"/>
                    <a:gd name="T26" fmla="*/ 83 w 128"/>
                    <a:gd name="T27" fmla="*/ 119 h 124"/>
                    <a:gd name="T28" fmla="*/ 80 w 128"/>
                    <a:gd name="T29" fmla="*/ 101 h 124"/>
                    <a:gd name="T30" fmla="*/ 122 w 128"/>
                    <a:gd name="T31" fmla="*/ 101 h 124"/>
                    <a:gd name="T32" fmla="*/ 128 w 128"/>
                    <a:gd name="T33" fmla="*/ 95 h 124"/>
                    <a:gd name="T34" fmla="*/ 128 w 128"/>
                    <a:gd name="T35" fmla="*/ 6 h 124"/>
                    <a:gd name="T36" fmla="*/ 122 w 128"/>
                    <a:gd name="T37" fmla="*/ 0 h 124"/>
                    <a:gd name="T38" fmla="*/ 50 w 128"/>
                    <a:gd name="T39" fmla="*/ 119 h 124"/>
                    <a:gd name="T40" fmla="*/ 53 w 128"/>
                    <a:gd name="T41" fmla="*/ 101 h 124"/>
                    <a:gd name="T42" fmla="*/ 75 w 128"/>
                    <a:gd name="T43" fmla="*/ 101 h 124"/>
                    <a:gd name="T44" fmla="*/ 78 w 128"/>
                    <a:gd name="T45" fmla="*/ 119 h 124"/>
                    <a:gd name="T46" fmla="*/ 50 w 128"/>
                    <a:gd name="T47" fmla="*/ 119 h 124"/>
                    <a:gd name="T48" fmla="*/ 123 w 128"/>
                    <a:gd name="T49" fmla="*/ 97 h 124"/>
                    <a:gd name="T50" fmla="*/ 5 w 128"/>
                    <a:gd name="T51" fmla="*/ 97 h 124"/>
                    <a:gd name="T52" fmla="*/ 5 w 128"/>
                    <a:gd name="T53" fmla="*/ 79 h 124"/>
                    <a:gd name="T54" fmla="*/ 123 w 128"/>
                    <a:gd name="T55" fmla="*/ 79 h 124"/>
                    <a:gd name="T56" fmla="*/ 123 w 128"/>
                    <a:gd name="T57" fmla="*/ 97 h 124"/>
                    <a:gd name="T58" fmla="*/ 123 w 128"/>
                    <a:gd name="T59" fmla="*/ 75 h 124"/>
                    <a:gd name="T60" fmla="*/ 5 w 128"/>
                    <a:gd name="T61" fmla="*/ 75 h 124"/>
                    <a:gd name="T62" fmla="*/ 5 w 128"/>
                    <a:gd name="T63" fmla="*/ 5 h 124"/>
                    <a:gd name="T64" fmla="*/ 123 w 128"/>
                    <a:gd name="T65" fmla="*/ 5 h 124"/>
                    <a:gd name="T66" fmla="*/ 123 w 128"/>
                    <a:gd name="T67"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4">
                      <a:moveTo>
                        <a:pt x="122" y="0"/>
                      </a:moveTo>
                      <a:cubicBezTo>
                        <a:pt x="6" y="0"/>
                        <a:pt x="6" y="0"/>
                        <a:pt x="6" y="0"/>
                      </a:cubicBezTo>
                      <a:cubicBezTo>
                        <a:pt x="3" y="0"/>
                        <a:pt x="0" y="3"/>
                        <a:pt x="0" y="6"/>
                      </a:cubicBezTo>
                      <a:cubicBezTo>
                        <a:pt x="0" y="95"/>
                        <a:pt x="0" y="95"/>
                        <a:pt x="0" y="95"/>
                      </a:cubicBezTo>
                      <a:cubicBezTo>
                        <a:pt x="0" y="99"/>
                        <a:pt x="3" y="101"/>
                        <a:pt x="6" y="101"/>
                      </a:cubicBezTo>
                      <a:cubicBezTo>
                        <a:pt x="48" y="101"/>
                        <a:pt x="48" y="101"/>
                        <a:pt x="48" y="101"/>
                      </a:cubicBezTo>
                      <a:cubicBezTo>
                        <a:pt x="45" y="119"/>
                        <a:pt x="45" y="119"/>
                        <a:pt x="45" y="119"/>
                      </a:cubicBezTo>
                      <a:cubicBezTo>
                        <a:pt x="38" y="119"/>
                        <a:pt x="38" y="119"/>
                        <a:pt x="38" y="119"/>
                      </a:cubicBezTo>
                      <a:cubicBezTo>
                        <a:pt x="37" y="119"/>
                        <a:pt x="36" y="120"/>
                        <a:pt x="36" y="121"/>
                      </a:cubicBezTo>
                      <a:cubicBezTo>
                        <a:pt x="36" y="123"/>
                        <a:pt x="37" y="124"/>
                        <a:pt x="38" y="124"/>
                      </a:cubicBezTo>
                      <a:cubicBezTo>
                        <a:pt x="90" y="124"/>
                        <a:pt x="90" y="124"/>
                        <a:pt x="90" y="124"/>
                      </a:cubicBezTo>
                      <a:cubicBezTo>
                        <a:pt x="91" y="124"/>
                        <a:pt x="92" y="123"/>
                        <a:pt x="92" y="121"/>
                      </a:cubicBezTo>
                      <a:cubicBezTo>
                        <a:pt x="92" y="120"/>
                        <a:pt x="91" y="119"/>
                        <a:pt x="90" y="119"/>
                      </a:cubicBezTo>
                      <a:cubicBezTo>
                        <a:pt x="83" y="119"/>
                        <a:pt x="83" y="119"/>
                        <a:pt x="83" y="119"/>
                      </a:cubicBezTo>
                      <a:cubicBezTo>
                        <a:pt x="80" y="101"/>
                        <a:pt x="80" y="101"/>
                        <a:pt x="80" y="101"/>
                      </a:cubicBezTo>
                      <a:cubicBezTo>
                        <a:pt x="122" y="101"/>
                        <a:pt x="122" y="101"/>
                        <a:pt x="122" y="101"/>
                      </a:cubicBezTo>
                      <a:cubicBezTo>
                        <a:pt x="125" y="101"/>
                        <a:pt x="128" y="99"/>
                        <a:pt x="128" y="95"/>
                      </a:cubicBezTo>
                      <a:cubicBezTo>
                        <a:pt x="128" y="6"/>
                        <a:pt x="128" y="6"/>
                        <a:pt x="128" y="6"/>
                      </a:cubicBezTo>
                      <a:cubicBezTo>
                        <a:pt x="128" y="3"/>
                        <a:pt x="125" y="0"/>
                        <a:pt x="122" y="0"/>
                      </a:cubicBezTo>
                      <a:close/>
                      <a:moveTo>
                        <a:pt x="50" y="119"/>
                      </a:moveTo>
                      <a:cubicBezTo>
                        <a:pt x="53" y="101"/>
                        <a:pt x="53" y="101"/>
                        <a:pt x="53" y="101"/>
                      </a:cubicBezTo>
                      <a:cubicBezTo>
                        <a:pt x="75" y="101"/>
                        <a:pt x="75" y="101"/>
                        <a:pt x="75" y="101"/>
                      </a:cubicBezTo>
                      <a:cubicBezTo>
                        <a:pt x="78" y="119"/>
                        <a:pt x="78" y="119"/>
                        <a:pt x="78" y="119"/>
                      </a:cubicBezTo>
                      <a:lnTo>
                        <a:pt x="50" y="119"/>
                      </a:lnTo>
                      <a:close/>
                      <a:moveTo>
                        <a:pt x="123" y="97"/>
                      </a:moveTo>
                      <a:cubicBezTo>
                        <a:pt x="5" y="97"/>
                        <a:pt x="5" y="97"/>
                        <a:pt x="5" y="97"/>
                      </a:cubicBezTo>
                      <a:cubicBezTo>
                        <a:pt x="5" y="79"/>
                        <a:pt x="5" y="79"/>
                        <a:pt x="5" y="79"/>
                      </a:cubicBezTo>
                      <a:cubicBezTo>
                        <a:pt x="123" y="79"/>
                        <a:pt x="123" y="79"/>
                        <a:pt x="123" y="79"/>
                      </a:cubicBezTo>
                      <a:lnTo>
                        <a:pt x="123" y="97"/>
                      </a:lnTo>
                      <a:close/>
                      <a:moveTo>
                        <a:pt x="123" y="75"/>
                      </a:moveTo>
                      <a:cubicBezTo>
                        <a:pt x="5" y="75"/>
                        <a:pt x="5" y="75"/>
                        <a:pt x="5" y="75"/>
                      </a:cubicBezTo>
                      <a:cubicBezTo>
                        <a:pt x="5" y="5"/>
                        <a:pt x="5" y="5"/>
                        <a:pt x="5" y="5"/>
                      </a:cubicBezTo>
                      <a:cubicBezTo>
                        <a:pt x="123" y="5"/>
                        <a:pt x="123" y="5"/>
                        <a:pt x="123" y="5"/>
                      </a:cubicBezTo>
                      <a:lnTo>
                        <a:pt x="123" y="7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Oval 173"/>
                <p:cNvSpPr>
                  <a:spLocks noChangeArrowheads="1"/>
                </p:cNvSpPr>
                <p:nvPr/>
              </p:nvSpPr>
              <p:spPr bwMode="auto">
                <a:xfrm>
                  <a:off x="4637088" y="2551113"/>
                  <a:ext cx="30163" cy="269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1" name="组合 130"/>
            <p:cNvGrpSpPr/>
            <p:nvPr/>
          </p:nvGrpSpPr>
          <p:grpSpPr>
            <a:xfrm>
              <a:off x="5153377" y="2254713"/>
              <a:ext cx="420621" cy="426402"/>
              <a:chOff x="5153377" y="2254713"/>
              <a:chExt cx="420621" cy="426402"/>
            </a:xfrm>
          </p:grpSpPr>
          <p:sp>
            <p:nvSpPr>
              <p:cNvPr id="159" name="Oval 20"/>
              <p:cNvSpPr>
                <a:spLocks noChangeArrowheads="1"/>
              </p:cNvSpPr>
              <p:nvPr/>
            </p:nvSpPr>
            <p:spPr bwMode="auto">
              <a:xfrm>
                <a:off x="5153377" y="2254713"/>
                <a:ext cx="420621" cy="426402"/>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60" name="组合 159"/>
              <p:cNvGrpSpPr/>
              <p:nvPr/>
            </p:nvGrpSpPr>
            <p:grpSpPr>
              <a:xfrm>
                <a:off x="5306290" y="2389575"/>
                <a:ext cx="114794" cy="156678"/>
                <a:chOff x="7575886" y="774494"/>
                <a:chExt cx="215968" cy="294767"/>
              </a:xfrm>
            </p:grpSpPr>
            <p:sp>
              <p:nvSpPr>
                <p:cNvPr id="161" name="Oval 176"/>
                <p:cNvSpPr>
                  <a:spLocks noChangeArrowheads="1"/>
                </p:cNvSpPr>
                <p:nvPr/>
              </p:nvSpPr>
              <p:spPr bwMode="auto">
                <a:xfrm>
                  <a:off x="7674142" y="1030348"/>
                  <a:ext cx="18484" cy="15565"/>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77"/>
                <p:cNvSpPr>
                  <a:spLocks noEditPoints="1"/>
                </p:cNvSpPr>
                <p:nvPr/>
              </p:nvSpPr>
              <p:spPr bwMode="auto">
                <a:xfrm>
                  <a:off x="7575886" y="774494"/>
                  <a:ext cx="215968" cy="294767"/>
                </a:xfrm>
                <a:custGeom>
                  <a:avLst/>
                  <a:gdLst>
                    <a:gd name="T0" fmla="*/ 88 w 94"/>
                    <a:gd name="T1" fmla="*/ 0 h 128"/>
                    <a:gd name="T2" fmla="*/ 6 w 94"/>
                    <a:gd name="T3" fmla="*/ 0 h 128"/>
                    <a:gd name="T4" fmla="*/ 0 w 94"/>
                    <a:gd name="T5" fmla="*/ 6 h 128"/>
                    <a:gd name="T6" fmla="*/ 0 w 94"/>
                    <a:gd name="T7" fmla="*/ 122 h 128"/>
                    <a:gd name="T8" fmla="*/ 6 w 94"/>
                    <a:gd name="T9" fmla="*/ 128 h 128"/>
                    <a:gd name="T10" fmla="*/ 88 w 94"/>
                    <a:gd name="T11" fmla="*/ 128 h 128"/>
                    <a:gd name="T12" fmla="*/ 94 w 94"/>
                    <a:gd name="T13" fmla="*/ 122 h 128"/>
                    <a:gd name="T14" fmla="*/ 94 w 94"/>
                    <a:gd name="T15" fmla="*/ 6 h 128"/>
                    <a:gd name="T16" fmla="*/ 88 w 94"/>
                    <a:gd name="T17" fmla="*/ 0 h 128"/>
                    <a:gd name="T18" fmla="*/ 89 w 94"/>
                    <a:gd name="T19" fmla="*/ 123 h 128"/>
                    <a:gd name="T20" fmla="*/ 5 w 94"/>
                    <a:gd name="T21" fmla="*/ 123 h 128"/>
                    <a:gd name="T22" fmla="*/ 5 w 94"/>
                    <a:gd name="T23" fmla="*/ 106 h 128"/>
                    <a:gd name="T24" fmla="*/ 89 w 94"/>
                    <a:gd name="T25" fmla="*/ 106 h 128"/>
                    <a:gd name="T26" fmla="*/ 89 w 94"/>
                    <a:gd name="T27" fmla="*/ 123 h 128"/>
                    <a:gd name="T28" fmla="*/ 89 w 94"/>
                    <a:gd name="T29" fmla="*/ 101 h 128"/>
                    <a:gd name="T30" fmla="*/ 5 w 94"/>
                    <a:gd name="T31" fmla="*/ 101 h 128"/>
                    <a:gd name="T32" fmla="*/ 5 w 94"/>
                    <a:gd name="T33" fmla="*/ 19 h 128"/>
                    <a:gd name="T34" fmla="*/ 89 w 94"/>
                    <a:gd name="T35" fmla="*/ 19 h 128"/>
                    <a:gd name="T36" fmla="*/ 89 w 94"/>
                    <a:gd name="T37" fmla="*/ 101 h 128"/>
                    <a:gd name="T38" fmla="*/ 89 w 94"/>
                    <a:gd name="T39" fmla="*/ 15 h 128"/>
                    <a:gd name="T40" fmla="*/ 5 w 94"/>
                    <a:gd name="T41" fmla="*/ 15 h 128"/>
                    <a:gd name="T42" fmla="*/ 5 w 94"/>
                    <a:gd name="T43" fmla="*/ 5 h 128"/>
                    <a:gd name="T44" fmla="*/ 89 w 94"/>
                    <a:gd name="T45" fmla="*/ 5 h 128"/>
                    <a:gd name="T46" fmla="*/ 89 w 94"/>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128">
                      <a:moveTo>
                        <a:pt x="88" y="0"/>
                      </a:moveTo>
                      <a:cubicBezTo>
                        <a:pt x="6" y="0"/>
                        <a:pt x="6" y="0"/>
                        <a:pt x="6" y="0"/>
                      </a:cubicBezTo>
                      <a:cubicBezTo>
                        <a:pt x="3" y="0"/>
                        <a:pt x="0" y="3"/>
                        <a:pt x="0" y="6"/>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6"/>
                        <a:pt x="94" y="6"/>
                        <a:pt x="94" y="6"/>
                      </a:cubicBezTo>
                      <a:cubicBezTo>
                        <a:pt x="94" y="3"/>
                        <a:pt x="91" y="0"/>
                        <a:pt x="88" y="0"/>
                      </a:cubicBezTo>
                      <a:close/>
                      <a:moveTo>
                        <a:pt x="89" y="123"/>
                      </a:moveTo>
                      <a:cubicBezTo>
                        <a:pt x="5" y="123"/>
                        <a:pt x="5" y="123"/>
                        <a:pt x="5" y="123"/>
                      </a:cubicBezTo>
                      <a:cubicBezTo>
                        <a:pt x="5" y="106"/>
                        <a:pt x="5" y="106"/>
                        <a:pt x="5" y="106"/>
                      </a:cubicBezTo>
                      <a:cubicBezTo>
                        <a:pt x="89" y="106"/>
                        <a:pt x="89" y="106"/>
                        <a:pt x="89" y="106"/>
                      </a:cubicBezTo>
                      <a:lnTo>
                        <a:pt x="89" y="123"/>
                      </a:lnTo>
                      <a:close/>
                      <a:moveTo>
                        <a:pt x="89" y="101"/>
                      </a:moveTo>
                      <a:cubicBezTo>
                        <a:pt x="5" y="101"/>
                        <a:pt x="5" y="101"/>
                        <a:pt x="5" y="101"/>
                      </a:cubicBezTo>
                      <a:cubicBezTo>
                        <a:pt x="5" y="19"/>
                        <a:pt x="5" y="19"/>
                        <a:pt x="5" y="19"/>
                      </a:cubicBezTo>
                      <a:cubicBezTo>
                        <a:pt x="89" y="19"/>
                        <a:pt x="89" y="19"/>
                        <a:pt x="89" y="19"/>
                      </a:cubicBezTo>
                      <a:lnTo>
                        <a:pt x="89" y="101"/>
                      </a:lnTo>
                      <a:close/>
                      <a:moveTo>
                        <a:pt x="89" y="15"/>
                      </a:moveTo>
                      <a:cubicBezTo>
                        <a:pt x="5" y="15"/>
                        <a:pt x="5" y="15"/>
                        <a:pt x="5" y="15"/>
                      </a:cubicBezTo>
                      <a:cubicBezTo>
                        <a:pt x="5" y="5"/>
                        <a:pt x="5" y="5"/>
                        <a:pt x="5" y="5"/>
                      </a:cubicBezTo>
                      <a:cubicBezTo>
                        <a:pt x="89" y="5"/>
                        <a:pt x="89" y="5"/>
                        <a:pt x="89" y="5"/>
                      </a:cubicBezTo>
                      <a:lnTo>
                        <a:pt x="89"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2" name="组合 131"/>
            <p:cNvGrpSpPr/>
            <p:nvPr/>
          </p:nvGrpSpPr>
          <p:grpSpPr>
            <a:xfrm>
              <a:off x="4799244" y="2326985"/>
              <a:ext cx="241387" cy="244278"/>
              <a:chOff x="4799244" y="2326985"/>
              <a:chExt cx="241387" cy="244278"/>
            </a:xfrm>
          </p:grpSpPr>
          <p:sp>
            <p:nvSpPr>
              <p:cNvPr id="152" name="Oval 25"/>
              <p:cNvSpPr>
                <a:spLocks noChangeArrowheads="1"/>
              </p:cNvSpPr>
              <p:nvPr/>
            </p:nvSpPr>
            <p:spPr bwMode="auto">
              <a:xfrm>
                <a:off x="4799244" y="2326985"/>
                <a:ext cx="241387" cy="244278"/>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53" name="组合 152"/>
              <p:cNvGrpSpPr/>
              <p:nvPr/>
            </p:nvGrpSpPr>
            <p:grpSpPr>
              <a:xfrm>
                <a:off x="4854832" y="2383589"/>
                <a:ext cx="130211" cy="131071"/>
                <a:chOff x="11070283" y="184961"/>
                <a:chExt cx="294767" cy="296713"/>
              </a:xfrm>
            </p:grpSpPr>
            <p:sp>
              <p:nvSpPr>
                <p:cNvPr id="154" name="Freeform 191"/>
                <p:cNvSpPr>
                  <a:spLocks noEditPoints="1"/>
                </p:cNvSpPr>
                <p:nvPr/>
              </p:nvSpPr>
              <p:spPr bwMode="auto">
                <a:xfrm>
                  <a:off x="11070283" y="184961"/>
                  <a:ext cx="294767" cy="296713"/>
                </a:xfrm>
                <a:custGeom>
                  <a:avLst/>
                  <a:gdLst>
                    <a:gd name="T0" fmla="*/ 128 w 128"/>
                    <a:gd name="T1" fmla="*/ 2 h 129"/>
                    <a:gd name="T2" fmla="*/ 127 w 128"/>
                    <a:gd name="T3" fmla="*/ 1 h 129"/>
                    <a:gd name="T4" fmla="*/ 126 w 128"/>
                    <a:gd name="T5" fmla="*/ 0 h 129"/>
                    <a:gd name="T6" fmla="*/ 63 w 128"/>
                    <a:gd name="T7" fmla="*/ 0 h 129"/>
                    <a:gd name="T8" fmla="*/ 61 w 128"/>
                    <a:gd name="T9" fmla="*/ 1 h 129"/>
                    <a:gd name="T10" fmla="*/ 2 w 128"/>
                    <a:gd name="T11" fmla="*/ 60 h 129"/>
                    <a:gd name="T12" fmla="*/ 0 w 128"/>
                    <a:gd name="T13" fmla="*/ 65 h 129"/>
                    <a:gd name="T14" fmla="*/ 2 w 128"/>
                    <a:gd name="T15" fmla="*/ 69 h 129"/>
                    <a:gd name="T16" fmla="*/ 59 w 128"/>
                    <a:gd name="T17" fmla="*/ 126 h 129"/>
                    <a:gd name="T18" fmla="*/ 68 w 128"/>
                    <a:gd name="T19" fmla="*/ 126 h 129"/>
                    <a:gd name="T20" fmla="*/ 127 w 128"/>
                    <a:gd name="T21" fmla="*/ 67 h 129"/>
                    <a:gd name="T22" fmla="*/ 128 w 128"/>
                    <a:gd name="T23" fmla="*/ 65 h 129"/>
                    <a:gd name="T24" fmla="*/ 128 w 128"/>
                    <a:gd name="T25" fmla="*/ 65 h 129"/>
                    <a:gd name="T26" fmla="*/ 128 w 128"/>
                    <a:gd name="T27" fmla="*/ 2 h 129"/>
                    <a:gd name="T28" fmla="*/ 64 w 128"/>
                    <a:gd name="T29" fmla="*/ 124 h 129"/>
                    <a:gd name="T30" fmla="*/ 4 w 128"/>
                    <a:gd name="T31" fmla="*/ 65 h 129"/>
                    <a:gd name="T32" fmla="*/ 64 w 128"/>
                    <a:gd name="T33" fmla="*/ 5 h 129"/>
                    <a:gd name="T34" fmla="*/ 123 w 128"/>
                    <a:gd name="T35" fmla="*/ 5 h 129"/>
                    <a:gd name="T36" fmla="*/ 123 w 128"/>
                    <a:gd name="T37" fmla="*/ 64 h 129"/>
                    <a:gd name="T38" fmla="*/ 64 w 128"/>
                    <a:gd name="T39"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9">
                      <a:moveTo>
                        <a:pt x="128" y="2"/>
                      </a:moveTo>
                      <a:cubicBezTo>
                        <a:pt x="128" y="2"/>
                        <a:pt x="128" y="1"/>
                        <a:pt x="127" y="1"/>
                      </a:cubicBezTo>
                      <a:cubicBezTo>
                        <a:pt x="127" y="0"/>
                        <a:pt x="126" y="0"/>
                        <a:pt x="126" y="0"/>
                      </a:cubicBezTo>
                      <a:cubicBezTo>
                        <a:pt x="63" y="0"/>
                        <a:pt x="63" y="0"/>
                        <a:pt x="63" y="0"/>
                      </a:cubicBezTo>
                      <a:cubicBezTo>
                        <a:pt x="62" y="0"/>
                        <a:pt x="62" y="0"/>
                        <a:pt x="61" y="1"/>
                      </a:cubicBezTo>
                      <a:cubicBezTo>
                        <a:pt x="2" y="60"/>
                        <a:pt x="2" y="60"/>
                        <a:pt x="2" y="60"/>
                      </a:cubicBezTo>
                      <a:cubicBezTo>
                        <a:pt x="1" y="61"/>
                        <a:pt x="0" y="63"/>
                        <a:pt x="0" y="65"/>
                      </a:cubicBezTo>
                      <a:cubicBezTo>
                        <a:pt x="0" y="66"/>
                        <a:pt x="1" y="68"/>
                        <a:pt x="2" y="69"/>
                      </a:cubicBezTo>
                      <a:cubicBezTo>
                        <a:pt x="59" y="126"/>
                        <a:pt x="59" y="126"/>
                        <a:pt x="59" y="126"/>
                      </a:cubicBezTo>
                      <a:cubicBezTo>
                        <a:pt x="62" y="129"/>
                        <a:pt x="66" y="129"/>
                        <a:pt x="68" y="126"/>
                      </a:cubicBezTo>
                      <a:cubicBezTo>
                        <a:pt x="127" y="67"/>
                        <a:pt x="127" y="67"/>
                        <a:pt x="127" y="67"/>
                      </a:cubicBezTo>
                      <a:cubicBezTo>
                        <a:pt x="128" y="67"/>
                        <a:pt x="128" y="66"/>
                        <a:pt x="128" y="65"/>
                      </a:cubicBezTo>
                      <a:cubicBezTo>
                        <a:pt x="128" y="65"/>
                        <a:pt x="128" y="65"/>
                        <a:pt x="128" y="65"/>
                      </a:cubicBezTo>
                      <a:lnTo>
                        <a:pt x="128" y="2"/>
                      </a:lnTo>
                      <a:close/>
                      <a:moveTo>
                        <a:pt x="64" y="124"/>
                      </a:moveTo>
                      <a:cubicBezTo>
                        <a:pt x="4" y="65"/>
                        <a:pt x="4" y="65"/>
                        <a:pt x="4" y="65"/>
                      </a:cubicBezTo>
                      <a:cubicBezTo>
                        <a:pt x="64" y="5"/>
                        <a:pt x="64" y="5"/>
                        <a:pt x="64" y="5"/>
                      </a:cubicBezTo>
                      <a:cubicBezTo>
                        <a:pt x="123" y="5"/>
                        <a:pt x="123" y="5"/>
                        <a:pt x="123" y="5"/>
                      </a:cubicBezTo>
                      <a:cubicBezTo>
                        <a:pt x="123" y="64"/>
                        <a:pt x="123" y="64"/>
                        <a:pt x="123" y="64"/>
                      </a:cubicBezTo>
                      <a:lnTo>
                        <a:pt x="64" y="12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92"/>
                <p:cNvSpPr>
                  <a:spLocks noEditPoints="1"/>
                </p:cNvSpPr>
                <p:nvPr/>
              </p:nvSpPr>
              <p:spPr bwMode="auto">
                <a:xfrm>
                  <a:off x="11257066" y="228739"/>
                  <a:ext cx="66152" cy="64207"/>
                </a:xfrm>
                <a:custGeom>
                  <a:avLst/>
                  <a:gdLst>
                    <a:gd name="T0" fmla="*/ 14 w 29"/>
                    <a:gd name="T1" fmla="*/ 0 h 28"/>
                    <a:gd name="T2" fmla="*/ 5 w 29"/>
                    <a:gd name="T3" fmla="*/ 4 h 28"/>
                    <a:gd name="T4" fmla="*/ 5 w 29"/>
                    <a:gd name="T5" fmla="*/ 23 h 28"/>
                    <a:gd name="T6" fmla="*/ 24 w 29"/>
                    <a:gd name="T7" fmla="*/ 23 h 28"/>
                    <a:gd name="T8" fmla="*/ 24 w 29"/>
                    <a:gd name="T9" fmla="*/ 4 h 28"/>
                    <a:gd name="T10" fmla="*/ 14 w 29"/>
                    <a:gd name="T11" fmla="*/ 0 h 28"/>
                    <a:gd name="T12" fmla="*/ 21 w 29"/>
                    <a:gd name="T13" fmla="*/ 20 h 28"/>
                    <a:gd name="T14" fmla="*/ 14 w 29"/>
                    <a:gd name="T15" fmla="*/ 23 h 28"/>
                    <a:gd name="T16" fmla="*/ 8 w 29"/>
                    <a:gd name="T17" fmla="*/ 20 h 28"/>
                    <a:gd name="T18" fmla="*/ 8 w 29"/>
                    <a:gd name="T19" fmla="*/ 8 h 28"/>
                    <a:gd name="T20" fmla="*/ 21 w 29"/>
                    <a:gd name="T21" fmla="*/ 8 h 28"/>
                    <a:gd name="T22" fmla="*/ 21 w 29"/>
                    <a:gd name="T23"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0"/>
                      </a:moveTo>
                      <a:cubicBezTo>
                        <a:pt x="11" y="0"/>
                        <a:pt x="7" y="2"/>
                        <a:pt x="5" y="4"/>
                      </a:cubicBezTo>
                      <a:cubicBezTo>
                        <a:pt x="0" y="10"/>
                        <a:pt x="0" y="18"/>
                        <a:pt x="5" y="23"/>
                      </a:cubicBezTo>
                      <a:cubicBezTo>
                        <a:pt x="10" y="28"/>
                        <a:pt x="19" y="28"/>
                        <a:pt x="24" y="23"/>
                      </a:cubicBezTo>
                      <a:cubicBezTo>
                        <a:pt x="29" y="18"/>
                        <a:pt x="29" y="10"/>
                        <a:pt x="24" y="4"/>
                      </a:cubicBezTo>
                      <a:cubicBezTo>
                        <a:pt x="21" y="2"/>
                        <a:pt x="18" y="0"/>
                        <a:pt x="14" y="0"/>
                      </a:cubicBezTo>
                      <a:close/>
                      <a:moveTo>
                        <a:pt x="21" y="20"/>
                      </a:moveTo>
                      <a:cubicBezTo>
                        <a:pt x="19" y="22"/>
                        <a:pt x="17" y="23"/>
                        <a:pt x="14" y="23"/>
                      </a:cubicBezTo>
                      <a:cubicBezTo>
                        <a:pt x="12" y="23"/>
                        <a:pt x="10" y="22"/>
                        <a:pt x="8" y="20"/>
                      </a:cubicBezTo>
                      <a:cubicBezTo>
                        <a:pt x="5" y="17"/>
                        <a:pt x="5" y="11"/>
                        <a:pt x="8" y="8"/>
                      </a:cubicBezTo>
                      <a:cubicBezTo>
                        <a:pt x="11" y="4"/>
                        <a:pt x="17" y="4"/>
                        <a:pt x="21" y="8"/>
                      </a:cubicBezTo>
                      <a:cubicBezTo>
                        <a:pt x="24" y="11"/>
                        <a:pt x="24" y="17"/>
                        <a:pt x="21" y="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93"/>
                <p:cNvSpPr>
                  <a:spLocks/>
                </p:cNvSpPr>
                <p:nvPr/>
              </p:nvSpPr>
              <p:spPr bwMode="auto">
                <a:xfrm>
                  <a:off x="11132544" y="267652"/>
                  <a:ext cx="89500" cy="90473"/>
                </a:xfrm>
                <a:custGeom>
                  <a:avLst/>
                  <a:gdLst>
                    <a:gd name="T0" fmla="*/ 39 w 39"/>
                    <a:gd name="T1" fmla="*/ 0 h 39"/>
                    <a:gd name="T2" fmla="*/ 37 w 39"/>
                    <a:gd name="T3" fmla="*/ 0 h 39"/>
                    <a:gd name="T4" fmla="*/ 35 w 39"/>
                    <a:gd name="T5" fmla="*/ 0 h 39"/>
                    <a:gd name="T6" fmla="*/ 1 w 39"/>
                    <a:gd name="T7" fmla="*/ 35 h 39"/>
                    <a:gd name="T8" fmla="*/ 1 w 39"/>
                    <a:gd name="T9" fmla="*/ 38 h 39"/>
                    <a:gd name="T10" fmla="*/ 4 w 39"/>
                    <a:gd name="T11" fmla="*/ 38 h 39"/>
                    <a:gd name="T12" fmla="*/ 39 w 39"/>
                    <a:gd name="T13" fmla="*/ 4 h 39"/>
                    <a:gd name="T14" fmla="*/ 39 w 39"/>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9" y="0"/>
                      </a:moveTo>
                      <a:cubicBezTo>
                        <a:pt x="38" y="0"/>
                        <a:pt x="38" y="0"/>
                        <a:pt x="37" y="0"/>
                      </a:cubicBezTo>
                      <a:cubicBezTo>
                        <a:pt x="36" y="0"/>
                        <a:pt x="36" y="0"/>
                        <a:pt x="35" y="0"/>
                      </a:cubicBezTo>
                      <a:cubicBezTo>
                        <a:pt x="1" y="35"/>
                        <a:pt x="1" y="35"/>
                        <a:pt x="1" y="35"/>
                      </a:cubicBezTo>
                      <a:cubicBezTo>
                        <a:pt x="0" y="36"/>
                        <a:pt x="0" y="37"/>
                        <a:pt x="1" y="38"/>
                      </a:cubicBezTo>
                      <a:cubicBezTo>
                        <a:pt x="2" y="39"/>
                        <a:pt x="3" y="39"/>
                        <a:pt x="4" y="38"/>
                      </a:cubicBezTo>
                      <a:cubicBezTo>
                        <a:pt x="39" y="4"/>
                        <a:pt x="39" y="4"/>
                        <a:pt x="39" y="4"/>
                      </a:cubicBezTo>
                      <a:cubicBezTo>
                        <a:pt x="39" y="3"/>
                        <a:pt x="39" y="1"/>
                        <a:pt x="3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94"/>
                <p:cNvSpPr>
                  <a:spLocks/>
                </p:cNvSpPr>
                <p:nvPr/>
              </p:nvSpPr>
              <p:spPr bwMode="auto">
                <a:xfrm>
                  <a:off x="11162701" y="297809"/>
                  <a:ext cx="89500" cy="89500"/>
                </a:xfrm>
                <a:custGeom>
                  <a:avLst/>
                  <a:gdLst>
                    <a:gd name="T0" fmla="*/ 39 w 39"/>
                    <a:gd name="T1" fmla="*/ 2 h 39"/>
                    <a:gd name="T2" fmla="*/ 39 w 39"/>
                    <a:gd name="T3" fmla="*/ 1 h 39"/>
                    <a:gd name="T4" fmla="*/ 37 w 39"/>
                    <a:gd name="T5" fmla="*/ 0 h 39"/>
                    <a:gd name="T6" fmla="*/ 35 w 39"/>
                    <a:gd name="T7" fmla="*/ 1 h 39"/>
                    <a:gd name="T8" fmla="*/ 1 w 39"/>
                    <a:gd name="T9" fmla="*/ 35 h 39"/>
                    <a:gd name="T10" fmla="*/ 0 w 39"/>
                    <a:gd name="T11" fmla="*/ 36 h 39"/>
                    <a:gd name="T12" fmla="*/ 1 w 39"/>
                    <a:gd name="T13" fmla="*/ 38 h 39"/>
                    <a:gd name="T14" fmla="*/ 4 w 39"/>
                    <a:gd name="T15" fmla="*/ 38 h 39"/>
                    <a:gd name="T16" fmla="*/ 39 w 39"/>
                    <a:gd name="T17" fmla="*/ 4 h 39"/>
                    <a:gd name="T18" fmla="*/ 39 w 39"/>
                    <a:gd name="T1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39" y="2"/>
                      </a:moveTo>
                      <a:cubicBezTo>
                        <a:pt x="39" y="2"/>
                        <a:pt x="39" y="1"/>
                        <a:pt x="39" y="1"/>
                      </a:cubicBezTo>
                      <a:cubicBezTo>
                        <a:pt x="38" y="0"/>
                        <a:pt x="38" y="0"/>
                        <a:pt x="37" y="0"/>
                      </a:cubicBezTo>
                      <a:cubicBezTo>
                        <a:pt x="36" y="0"/>
                        <a:pt x="36" y="0"/>
                        <a:pt x="35" y="1"/>
                      </a:cubicBezTo>
                      <a:cubicBezTo>
                        <a:pt x="1" y="35"/>
                        <a:pt x="1" y="35"/>
                        <a:pt x="1" y="35"/>
                      </a:cubicBezTo>
                      <a:cubicBezTo>
                        <a:pt x="1" y="35"/>
                        <a:pt x="0" y="36"/>
                        <a:pt x="0" y="36"/>
                      </a:cubicBezTo>
                      <a:cubicBezTo>
                        <a:pt x="0" y="37"/>
                        <a:pt x="1" y="38"/>
                        <a:pt x="1" y="38"/>
                      </a:cubicBezTo>
                      <a:cubicBezTo>
                        <a:pt x="2" y="39"/>
                        <a:pt x="4" y="39"/>
                        <a:pt x="4" y="38"/>
                      </a:cubicBezTo>
                      <a:cubicBezTo>
                        <a:pt x="39" y="4"/>
                        <a:pt x="39" y="4"/>
                        <a:pt x="39" y="4"/>
                      </a:cubicBezTo>
                      <a:cubicBezTo>
                        <a:pt x="39" y="3"/>
                        <a:pt x="39" y="3"/>
                        <a:pt x="39"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95"/>
                <p:cNvSpPr>
                  <a:spLocks/>
                </p:cNvSpPr>
                <p:nvPr/>
              </p:nvSpPr>
              <p:spPr bwMode="auto">
                <a:xfrm>
                  <a:off x="11191886" y="327967"/>
                  <a:ext cx="92419" cy="89500"/>
                </a:xfrm>
                <a:custGeom>
                  <a:avLst/>
                  <a:gdLst>
                    <a:gd name="T0" fmla="*/ 37 w 40"/>
                    <a:gd name="T1" fmla="*/ 0 h 39"/>
                    <a:gd name="T2" fmla="*/ 36 w 40"/>
                    <a:gd name="T3" fmla="*/ 1 h 39"/>
                    <a:gd name="T4" fmla="*/ 1 w 40"/>
                    <a:gd name="T5" fmla="*/ 35 h 39"/>
                    <a:gd name="T6" fmla="*/ 1 w 40"/>
                    <a:gd name="T7" fmla="*/ 38 h 39"/>
                    <a:gd name="T8" fmla="*/ 4 w 40"/>
                    <a:gd name="T9" fmla="*/ 38 h 39"/>
                    <a:gd name="T10" fmla="*/ 39 w 40"/>
                    <a:gd name="T11" fmla="*/ 4 h 39"/>
                    <a:gd name="T12" fmla="*/ 39 w 40"/>
                    <a:gd name="T13" fmla="*/ 1 h 39"/>
                    <a:gd name="T14" fmla="*/ 37 w 40"/>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37" y="0"/>
                      </a:moveTo>
                      <a:cubicBezTo>
                        <a:pt x="37" y="0"/>
                        <a:pt x="36" y="0"/>
                        <a:pt x="36" y="1"/>
                      </a:cubicBezTo>
                      <a:cubicBezTo>
                        <a:pt x="1" y="35"/>
                        <a:pt x="1" y="35"/>
                        <a:pt x="1" y="35"/>
                      </a:cubicBezTo>
                      <a:cubicBezTo>
                        <a:pt x="0" y="36"/>
                        <a:pt x="0" y="37"/>
                        <a:pt x="1" y="38"/>
                      </a:cubicBezTo>
                      <a:cubicBezTo>
                        <a:pt x="2" y="39"/>
                        <a:pt x="4" y="39"/>
                        <a:pt x="4" y="38"/>
                      </a:cubicBezTo>
                      <a:cubicBezTo>
                        <a:pt x="39" y="4"/>
                        <a:pt x="39" y="4"/>
                        <a:pt x="39" y="4"/>
                      </a:cubicBezTo>
                      <a:cubicBezTo>
                        <a:pt x="40" y="3"/>
                        <a:pt x="40" y="2"/>
                        <a:pt x="39" y="1"/>
                      </a:cubicBezTo>
                      <a:cubicBezTo>
                        <a:pt x="38" y="0"/>
                        <a:pt x="38" y="0"/>
                        <a:pt x="3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3" name="组合 132"/>
            <p:cNvGrpSpPr/>
            <p:nvPr/>
          </p:nvGrpSpPr>
          <p:grpSpPr>
            <a:xfrm>
              <a:off x="6879221" y="2381910"/>
              <a:ext cx="291976" cy="297758"/>
              <a:chOff x="6879221" y="2381910"/>
              <a:chExt cx="291976" cy="297758"/>
            </a:xfrm>
          </p:grpSpPr>
          <p:sp>
            <p:nvSpPr>
              <p:cNvPr id="148" name="Oval 17"/>
              <p:cNvSpPr>
                <a:spLocks noChangeArrowheads="1"/>
              </p:cNvSpPr>
              <p:nvPr/>
            </p:nvSpPr>
            <p:spPr bwMode="auto">
              <a:xfrm>
                <a:off x="6879221" y="2381910"/>
                <a:ext cx="291976" cy="297758"/>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49" name="组合 148"/>
              <p:cNvGrpSpPr/>
              <p:nvPr/>
            </p:nvGrpSpPr>
            <p:grpSpPr>
              <a:xfrm>
                <a:off x="6946897" y="2452477"/>
                <a:ext cx="156625" cy="156625"/>
                <a:chOff x="10478804" y="184961"/>
                <a:chExt cx="296713" cy="296713"/>
              </a:xfrm>
            </p:grpSpPr>
            <p:sp>
              <p:nvSpPr>
                <p:cNvPr id="150" name="Freeform 196"/>
                <p:cNvSpPr>
                  <a:spLocks noEditPoints="1"/>
                </p:cNvSpPr>
                <p:nvPr/>
              </p:nvSpPr>
              <p:spPr bwMode="auto">
                <a:xfrm>
                  <a:off x="10478804" y="184961"/>
                  <a:ext cx="296713" cy="296713"/>
                </a:xfrm>
                <a:custGeom>
                  <a:avLst/>
                  <a:gdLst>
                    <a:gd name="T0" fmla="*/ 129 w 129"/>
                    <a:gd name="T1" fmla="*/ 2 h 129"/>
                    <a:gd name="T2" fmla="*/ 128 w 129"/>
                    <a:gd name="T3" fmla="*/ 1 h 129"/>
                    <a:gd name="T4" fmla="*/ 127 w 129"/>
                    <a:gd name="T5" fmla="*/ 0 h 129"/>
                    <a:gd name="T6" fmla="*/ 64 w 129"/>
                    <a:gd name="T7" fmla="*/ 0 h 129"/>
                    <a:gd name="T8" fmla="*/ 62 w 129"/>
                    <a:gd name="T9" fmla="*/ 1 h 129"/>
                    <a:gd name="T10" fmla="*/ 3 w 129"/>
                    <a:gd name="T11" fmla="*/ 60 h 129"/>
                    <a:gd name="T12" fmla="*/ 3 w 129"/>
                    <a:gd name="T13" fmla="*/ 69 h 129"/>
                    <a:gd name="T14" fmla="*/ 60 w 129"/>
                    <a:gd name="T15" fmla="*/ 126 h 129"/>
                    <a:gd name="T16" fmla="*/ 69 w 129"/>
                    <a:gd name="T17" fmla="*/ 126 h 129"/>
                    <a:gd name="T18" fmla="*/ 128 w 129"/>
                    <a:gd name="T19" fmla="*/ 67 h 129"/>
                    <a:gd name="T20" fmla="*/ 129 w 129"/>
                    <a:gd name="T21" fmla="*/ 65 h 129"/>
                    <a:gd name="T22" fmla="*/ 129 w 129"/>
                    <a:gd name="T23" fmla="*/ 65 h 129"/>
                    <a:gd name="T24" fmla="*/ 129 w 129"/>
                    <a:gd name="T25" fmla="*/ 2 h 129"/>
                    <a:gd name="T26" fmla="*/ 65 w 129"/>
                    <a:gd name="T27" fmla="*/ 124 h 129"/>
                    <a:gd name="T28" fmla="*/ 5 w 129"/>
                    <a:gd name="T29" fmla="*/ 65 h 129"/>
                    <a:gd name="T30" fmla="*/ 65 w 129"/>
                    <a:gd name="T31" fmla="*/ 5 h 129"/>
                    <a:gd name="T32" fmla="*/ 124 w 129"/>
                    <a:gd name="T33" fmla="*/ 5 h 129"/>
                    <a:gd name="T34" fmla="*/ 124 w 129"/>
                    <a:gd name="T35" fmla="*/ 64 h 129"/>
                    <a:gd name="T36" fmla="*/ 65 w 129"/>
                    <a:gd name="T37"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29">
                      <a:moveTo>
                        <a:pt x="129" y="2"/>
                      </a:moveTo>
                      <a:cubicBezTo>
                        <a:pt x="129" y="2"/>
                        <a:pt x="129" y="1"/>
                        <a:pt x="128" y="1"/>
                      </a:cubicBezTo>
                      <a:cubicBezTo>
                        <a:pt x="128" y="0"/>
                        <a:pt x="127" y="0"/>
                        <a:pt x="127" y="0"/>
                      </a:cubicBezTo>
                      <a:cubicBezTo>
                        <a:pt x="64" y="0"/>
                        <a:pt x="64" y="0"/>
                        <a:pt x="64" y="0"/>
                      </a:cubicBezTo>
                      <a:cubicBezTo>
                        <a:pt x="63" y="0"/>
                        <a:pt x="63" y="0"/>
                        <a:pt x="62" y="1"/>
                      </a:cubicBezTo>
                      <a:cubicBezTo>
                        <a:pt x="3" y="60"/>
                        <a:pt x="3" y="60"/>
                        <a:pt x="3" y="60"/>
                      </a:cubicBezTo>
                      <a:cubicBezTo>
                        <a:pt x="0" y="63"/>
                        <a:pt x="0" y="66"/>
                        <a:pt x="3" y="69"/>
                      </a:cubicBezTo>
                      <a:cubicBezTo>
                        <a:pt x="60" y="126"/>
                        <a:pt x="60" y="126"/>
                        <a:pt x="60" y="126"/>
                      </a:cubicBezTo>
                      <a:cubicBezTo>
                        <a:pt x="63" y="129"/>
                        <a:pt x="67" y="129"/>
                        <a:pt x="69" y="126"/>
                      </a:cubicBezTo>
                      <a:cubicBezTo>
                        <a:pt x="128" y="67"/>
                        <a:pt x="128" y="67"/>
                        <a:pt x="128" y="67"/>
                      </a:cubicBezTo>
                      <a:cubicBezTo>
                        <a:pt x="129" y="67"/>
                        <a:pt x="129" y="66"/>
                        <a:pt x="129" y="65"/>
                      </a:cubicBezTo>
                      <a:cubicBezTo>
                        <a:pt x="129" y="65"/>
                        <a:pt x="129" y="65"/>
                        <a:pt x="129" y="65"/>
                      </a:cubicBezTo>
                      <a:lnTo>
                        <a:pt x="129" y="2"/>
                      </a:lnTo>
                      <a:close/>
                      <a:moveTo>
                        <a:pt x="65" y="124"/>
                      </a:moveTo>
                      <a:cubicBezTo>
                        <a:pt x="5" y="65"/>
                        <a:pt x="5" y="65"/>
                        <a:pt x="5" y="65"/>
                      </a:cubicBezTo>
                      <a:cubicBezTo>
                        <a:pt x="65" y="5"/>
                        <a:pt x="65" y="5"/>
                        <a:pt x="65" y="5"/>
                      </a:cubicBezTo>
                      <a:cubicBezTo>
                        <a:pt x="124" y="5"/>
                        <a:pt x="124" y="5"/>
                        <a:pt x="124" y="5"/>
                      </a:cubicBezTo>
                      <a:cubicBezTo>
                        <a:pt x="124" y="64"/>
                        <a:pt x="124" y="64"/>
                        <a:pt x="124" y="64"/>
                      </a:cubicBezTo>
                      <a:lnTo>
                        <a:pt x="65" y="12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97"/>
                <p:cNvSpPr>
                  <a:spLocks noEditPoints="1"/>
                </p:cNvSpPr>
                <p:nvPr/>
              </p:nvSpPr>
              <p:spPr bwMode="auto">
                <a:xfrm>
                  <a:off x="10670450" y="228739"/>
                  <a:ext cx="61288" cy="64207"/>
                </a:xfrm>
                <a:custGeom>
                  <a:avLst/>
                  <a:gdLst>
                    <a:gd name="T0" fmla="*/ 13 w 27"/>
                    <a:gd name="T1" fmla="*/ 0 h 28"/>
                    <a:gd name="T2" fmla="*/ 4 w 27"/>
                    <a:gd name="T3" fmla="*/ 4 h 28"/>
                    <a:gd name="T4" fmla="*/ 0 w 27"/>
                    <a:gd name="T5" fmla="*/ 14 h 28"/>
                    <a:gd name="T6" fmla="*/ 4 w 27"/>
                    <a:gd name="T7" fmla="*/ 23 h 28"/>
                    <a:gd name="T8" fmla="*/ 23 w 27"/>
                    <a:gd name="T9" fmla="*/ 23 h 28"/>
                    <a:gd name="T10" fmla="*/ 27 w 27"/>
                    <a:gd name="T11" fmla="*/ 14 h 28"/>
                    <a:gd name="T12" fmla="*/ 23 w 27"/>
                    <a:gd name="T13" fmla="*/ 4 h 28"/>
                    <a:gd name="T14" fmla="*/ 13 w 27"/>
                    <a:gd name="T15" fmla="*/ 0 h 28"/>
                    <a:gd name="T16" fmla="*/ 20 w 27"/>
                    <a:gd name="T17" fmla="*/ 20 h 28"/>
                    <a:gd name="T18" fmla="*/ 13 w 27"/>
                    <a:gd name="T19" fmla="*/ 23 h 28"/>
                    <a:gd name="T20" fmla="*/ 7 w 27"/>
                    <a:gd name="T21" fmla="*/ 20 h 28"/>
                    <a:gd name="T22" fmla="*/ 7 w 27"/>
                    <a:gd name="T23" fmla="*/ 8 h 28"/>
                    <a:gd name="T24" fmla="*/ 20 w 27"/>
                    <a:gd name="T25" fmla="*/ 8 h 28"/>
                    <a:gd name="T26" fmla="*/ 20 w 27"/>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3" y="0"/>
                      </a:moveTo>
                      <a:cubicBezTo>
                        <a:pt x="10" y="0"/>
                        <a:pt x="6" y="2"/>
                        <a:pt x="4" y="4"/>
                      </a:cubicBezTo>
                      <a:cubicBezTo>
                        <a:pt x="1" y="7"/>
                        <a:pt x="0" y="10"/>
                        <a:pt x="0" y="14"/>
                      </a:cubicBezTo>
                      <a:cubicBezTo>
                        <a:pt x="0" y="17"/>
                        <a:pt x="1" y="21"/>
                        <a:pt x="4" y="23"/>
                      </a:cubicBezTo>
                      <a:cubicBezTo>
                        <a:pt x="9" y="28"/>
                        <a:pt x="18" y="28"/>
                        <a:pt x="23" y="23"/>
                      </a:cubicBezTo>
                      <a:cubicBezTo>
                        <a:pt x="25" y="21"/>
                        <a:pt x="27" y="17"/>
                        <a:pt x="27" y="14"/>
                      </a:cubicBezTo>
                      <a:cubicBezTo>
                        <a:pt x="27" y="10"/>
                        <a:pt x="25" y="7"/>
                        <a:pt x="23" y="4"/>
                      </a:cubicBezTo>
                      <a:cubicBezTo>
                        <a:pt x="20" y="2"/>
                        <a:pt x="17" y="0"/>
                        <a:pt x="13" y="0"/>
                      </a:cubicBezTo>
                      <a:close/>
                      <a:moveTo>
                        <a:pt x="20" y="20"/>
                      </a:moveTo>
                      <a:cubicBezTo>
                        <a:pt x="18" y="22"/>
                        <a:pt x="16" y="23"/>
                        <a:pt x="13" y="23"/>
                      </a:cubicBezTo>
                      <a:cubicBezTo>
                        <a:pt x="11" y="23"/>
                        <a:pt x="9" y="22"/>
                        <a:pt x="7" y="20"/>
                      </a:cubicBezTo>
                      <a:cubicBezTo>
                        <a:pt x="4" y="17"/>
                        <a:pt x="4" y="11"/>
                        <a:pt x="7" y="8"/>
                      </a:cubicBezTo>
                      <a:cubicBezTo>
                        <a:pt x="10" y="4"/>
                        <a:pt x="16" y="4"/>
                        <a:pt x="20" y="8"/>
                      </a:cubicBezTo>
                      <a:cubicBezTo>
                        <a:pt x="23" y="11"/>
                        <a:pt x="23" y="17"/>
                        <a:pt x="20" y="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4" name="组合 133"/>
            <p:cNvGrpSpPr/>
            <p:nvPr/>
          </p:nvGrpSpPr>
          <p:grpSpPr>
            <a:xfrm>
              <a:off x="7207333" y="2973089"/>
              <a:ext cx="238496" cy="241387"/>
              <a:chOff x="7207333" y="2973089"/>
              <a:chExt cx="238496" cy="241387"/>
            </a:xfrm>
          </p:grpSpPr>
          <p:sp>
            <p:nvSpPr>
              <p:cNvPr id="143" name="Oval 23"/>
              <p:cNvSpPr>
                <a:spLocks noChangeArrowheads="1"/>
              </p:cNvSpPr>
              <p:nvPr/>
            </p:nvSpPr>
            <p:spPr bwMode="auto">
              <a:xfrm>
                <a:off x="7207333" y="2973089"/>
                <a:ext cx="238496" cy="241387"/>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44" name="组合 143"/>
              <p:cNvGrpSpPr/>
              <p:nvPr/>
            </p:nvGrpSpPr>
            <p:grpSpPr>
              <a:xfrm>
                <a:off x="7266265" y="3053238"/>
                <a:ext cx="120632" cy="81088"/>
                <a:chOff x="9303628" y="233602"/>
                <a:chExt cx="293794" cy="197484"/>
              </a:xfrm>
            </p:grpSpPr>
            <p:sp>
              <p:nvSpPr>
                <p:cNvPr id="145" name="Freeform 200"/>
                <p:cNvSpPr>
                  <a:spLocks noEditPoints="1"/>
                </p:cNvSpPr>
                <p:nvPr/>
              </p:nvSpPr>
              <p:spPr bwMode="auto">
                <a:xfrm>
                  <a:off x="9303628" y="233602"/>
                  <a:ext cx="293794" cy="197484"/>
                </a:xfrm>
                <a:custGeom>
                  <a:avLst/>
                  <a:gdLst>
                    <a:gd name="T0" fmla="*/ 122 w 128"/>
                    <a:gd name="T1" fmla="*/ 0 h 86"/>
                    <a:gd name="T2" fmla="*/ 6 w 128"/>
                    <a:gd name="T3" fmla="*/ 0 h 86"/>
                    <a:gd name="T4" fmla="*/ 0 w 128"/>
                    <a:gd name="T5" fmla="*/ 6 h 86"/>
                    <a:gd name="T6" fmla="*/ 0 w 128"/>
                    <a:gd name="T7" fmla="*/ 80 h 86"/>
                    <a:gd name="T8" fmla="*/ 6 w 128"/>
                    <a:gd name="T9" fmla="*/ 86 h 86"/>
                    <a:gd name="T10" fmla="*/ 122 w 128"/>
                    <a:gd name="T11" fmla="*/ 86 h 86"/>
                    <a:gd name="T12" fmla="*/ 128 w 128"/>
                    <a:gd name="T13" fmla="*/ 80 h 86"/>
                    <a:gd name="T14" fmla="*/ 128 w 128"/>
                    <a:gd name="T15" fmla="*/ 6 h 86"/>
                    <a:gd name="T16" fmla="*/ 122 w 128"/>
                    <a:gd name="T17" fmla="*/ 0 h 86"/>
                    <a:gd name="T18" fmla="*/ 123 w 128"/>
                    <a:gd name="T19" fmla="*/ 82 h 86"/>
                    <a:gd name="T20" fmla="*/ 5 w 128"/>
                    <a:gd name="T21" fmla="*/ 82 h 86"/>
                    <a:gd name="T22" fmla="*/ 5 w 128"/>
                    <a:gd name="T23" fmla="*/ 42 h 86"/>
                    <a:gd name="T24" fmla="*/ 123 w 128"/>
                    <a:gd name="T25" fmla="*/ 42 h 86"/>
                    <a:gd name="T26" fmla="*/ 123 w 128"/>
                    <a:gd name="T27" fmla="*/ 82 h 86"/>
                    <a:gd name="T28" fmla="*/ 123 w 128"/>
                    <a:gd name="T29" fmla="*/ 37 h 86"/>
                    <a:gd name="T30" fmla="*/ 5 w 128"/>
                    <a:gd name="T31" fmla="*/ 37 h 86"/>
                    <a:gd name="T32" fmla="*/ 5 w 128"/>
                    <a:gd name="T33" fmla="*/ 20 h 86"/>
                    <a:gd name="T34" fmla="*/ 123 w 128"/>
                    <a:gd name="T35" fmla="*/ 20 h 86"/>
                    <a:gd name="T36" fmla="*/ 123 w 128"/>
                    <a:gd name="T37" fmla="*/ 37 h 86"/>
                    <a:gd name="T38" fmla="*/ 123 w 128"/>
                    <a:gd name="T39" fmla="*/ 15 h 86"/>
                    <a:gd name="T40" fmla="*/ 5 w 128"/>
                    <a:gd name="T41" fmla="*/ 15 h 86"/>
                    <a:gd name="T42" fmla="*/ 5 w 128"/>
                    <a:gd name="T43" fmla="*/ 5 h 86"/>
                    <a:gd name="T44" fmla="*/ 123 w 128"/>
                    <a:gd name="T45" fmla="*/ 5 h 86"/>
                    <a:gd name="T46" fmla="*/ 123 w 128"/>
                    <a:gd name="T47" fmla="*/ 1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86">
                      <a:moveTo>
                        <a:pt x="122" y="0"/>
                      </a:moveTo>
                      <a:cubicBezTo>
                        <a:pt x="6" y="0"/>
                        <a:pt x="6" y="0"/>
                        <a:pt x="6" y="0"/>
                      </a:cubicBezTo>
                      <a:cubicBezTo>
                        <a:pt x="3" y="0"/>
                        <a:pt x="0" y="3"/>
                        <a:pt x="0" y="6"/>
                      </a:cubicBezTo>
                      <a:cubicBezTo>
                        <a:pt x="0" y="80"/>
                        <a:pt x="0" y="80"/>
                        <a:pt x="0" y="80"/>
                      </a:cubicBezTo>
                      <a:cubicBezTo>
                        <a:pt x="0" y="84"/>
                        <a:pt x="3" y="86"/>
                        <a:pt x="6" y="86"/>
                      </a:cubicBezTo>
                      <a:cubicBezTo>
                        <a:pt x="122" y="86"/>
                        <a:pt x="122" y="86"/>
                        <a:pt x="122" y="86"/>
                      </a:cubicBezTo>
                      <a:cubicBezTo>
                        <a:pt x="125" y="86"/>
                        <a:pt x="128" y="84"/>
                        <a:pt x="128" y="80"/>
                      </a:cubicBezTo>
                      <a:cubicBezTo>
                        <a:pt x="128" y="6"/>
                        <a:pt x="128" y="6"/>
                        <a:pt x="128" y="6"/>
                      </a:cubicBezTo>
                      <a:cubicBezTo>
                        <a:pt x="128" y="3"/>
                        <a:pt x="125" y="0"/>
                        <a:pt x="122" y="0"/>
                      </a:cubicBezTo>
                      <a:close/>
                      <a:moveTo>
                        <a:pt x="123" y="82"/>
                      </a:moveTo>
                      <a:cubicBezTo>
                        <a:pt x="5" y="82"/>
                        <a:pt x="5" y="82"/>
                        <a:pt x="5" y="82"/>
                      </a:cubicBezTo>
                      <a:cubicBezTo>
                        <a:pt x="5" y="42"/>
                        <a:pt x="5" y="42"/>
                        <a:pt x="5" y="42"/>
                      </a:cubicBezTo>
                      <a:cubicBezTo>
                        <a:pt x="123" y="42"/>
                        <a:pt x="123" y="42"/>
                        <a:pt x="123" y="42"/>
                      </a:cubicBezTo>
                      <a:lnTo>
                        <a:pt x="123" y="82"/>
                      </a:lnTo>
                      <a:close/>
                      <a:moveTo>
                        <a:pt x="123" y="37"/>
                      </a:moveTo>
                      <a:cubicBezTo>
                        <a:pt x="5" y="37"/>
                        <a:pt x="5" y="37"/>
                        <a:pt x="5" y="37"/>
                      </a:cubicBezTo>
                      <a:cubicBezTo>
                        <a:pt x="5" y="20"/>
                        <a:pt x="5" y="20"/>
                        <a:pt x="5" y="20"/>
                      </a:cubicBezTo>
                      <a:cubicBezTo>
                        <a:pt x="123" y="20"/>
                        <a:pt x="123" y="20"/>
                        <a:pt x="123" y="20"/>
                      </a:cubicBezTo>
                      <a:lnTo>
                        <a:pt x="123" y="37"/>
                      </a:lnTo>
                      <a:close/>
                      <a:moveTo>
                        <a:pt x="123" y="15"/>
                      </a:moveTo>
                      <a:cubicBezTo>
                        <a:pt x="5" y="15"/>
                        <a:pt x="5" y="15"/>
                        <a:pt x="5" y="15"/>
                      </a:cubicBezTo>
                      <a:cubicBezTo>
                        <a:pt x="5" y="5"/>
                        <a:pt x="5" y="5"/>
                        <a:pt x="5" y="5"/>
                      </a:cubicBezTo>
                      <a:cubicBezTo>
                        <a:pt x="123" y="5"/>
                        <a:pt x="123" y="5"/>
                        <a:pt x="123" y="5"/>
                      </a:cubicBezTo>
                      <a:lnTo>
                        <a:pt x="123"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201"/>
                <p:cNvSpPr>
                  <a:spLocks/>
                </p:cNvSpPr>
                <p:nvPr/>
              </p:nvSpPr>
              <p:spPr bwMode="auto">
                <a:xfrm>
                  <a:off x="9337677" y="387309"/>
                  <a:ext cx="112848" cy="9728"/>
                </a:xfrm>
                <a:custGeom>
                  <a:avLst/>
                  <a:gdLst>
                    <a:gd name="T0" fmla="*/ 2 w 49"/>
                    <a:gd name="T1" fmla="*/ 4 h 4"/>
                    <a:gd name="T2" fmla="*/ 47 w 49"/>
                    <a:gd name="T3" fmla="*/ 4 h 4"/>
                    <a:gd name="T4" fmla="*/ 49 w 49"/>
                    <a:gd name="T5" fmla="*/ 2 h 4"/>
                    <a:gd name="T6" fmla="*/ 47 w 49"/>
                    <a:gd name="T7" fmla="*/ 0 h 4"/>
                    <a:gd name="T8" fmla="*/ 2 w 49"/>
                    <a:gd name="T9" fmla="*/ 0 h 4"/>
                    <a:gd name="T10" fmla="*/ 0 w 49"/>
                    <a:gd name="T11" fmla="*/ 2 h 4"/>
                    <a:gd name="T12" fmla="*/ 2 w 4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9" h="4">
                      <a:moveTo>
                        <a:pt x="2" y="4"/>
                      </a:moveTo>
                      <a:cubicBezTo>
                        <a:pt x="47" y="4"/>
                        <a:pt x="47" y="4"/>
                        <a:pt x="47" y="4"/>
                      </a:cubicBezTo>
                      <a:cubicBezTo>
                        <a:pt x="48" y="4"/>
                        <a:pt x="49" y="3"/>
                        <a:pt x="49" y="2"/>
                      </a:cubicBezTo>
                      <a:cubicBezTo>
                        <a:pt x="49" y="1"/>
                        <a:pt x="48" y="0"/>
                        <a:pt x="47" y="0"/>
                      </a:cubicBezTo>
                      <a:cubicBezTo>
                        <a:pt x="2" y="0"/>
                        <a:pt x="2" y="0"/>
                        <a:pt x="2" y="0"/>
                      </a:cubicBezTo>
                      <a:cubicBezTo>
                        <a:pt x="1" y="0"/>
                        <a:pt x="0" y="1"/>
                        <a:pt x="0" y="2"/>
                      </a:cubicBezTo>
                      <a:cubicBezTo>
                        <a:pt x="0" y="3"/>
                        <a:pt x="1" y="4"/>
                        <a:pt x="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02"/>
                <p:cNvSpPr>
                  <a:spLocks/>
                </p:cNvSpPr>
                <p:nvPr/>
              </p:nvSpPr>
              <p:spPr bwMode="auto">
                <a:xfrm>
                  <a:off x="9536134" y="387309"/>
                  <a:ext cx="27239" cy="9728"/>
                </a:xfrm>
                <a:custGeom>
                  <a:avLst/>
                  <a:gdLst>
                    <a:gd name="T0" fmla="*/ 2 w 12"/>
                    <a:gd name="T1" fmla="*/ 4 h 4"/>
                    <a:gd name="T2" fmla="*/ 10 w 12"/>
                    <a:gd name="T3" fmla="*/ 4 h 4"/>
                    <a:gd name="T4" fmla="*/ 12 w 12"/>
                    <a:gd name="T5" fmla="*/ 2 h 4"/>
                    <a:gd name="T6" fmla="*/ 10 w 12"/>
                    <a:gd name="T7" fmla="*/ 0 h 4"/>
                    <a:gd name="T8" fmla="*/ 2 w 12"/>
                    <a:gd name="T9" fmla="*/ 0 h 4"/>
                    <a:gd name="T10" fmla="*/ 0 w 12"/>
                    <a:gd name="T11" fmla="*/ 2 h 4"/>
                    <a:gd name="T12" fmla="*/ 2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2" y="4"/>
                      </a:moveTo>
                      <a:cubicBezTo>
                        <a:pt x="10" y="4"/>
                        <a:pt x="10" y="4"/>
                        <a:pt x="10" y="4"/>
                      </a:cubicBezTo>
                      <a:cubicBezTo>
                        <a:pt x="11" y="4"/>
                        <a:pt x="12" y="3"/>
                        <a:pt x="12" y="2"/>
                      </a:cubicBezTo>
                      <a:cubicBezTo>
                        <a:pt x="12" y="1"/>
                        <a:pt x="11" y="0"/>
                        <a:pt x="10" y="0"/>
                      </a:cubicBezTo>
                      <a:cubicBezTo>
                        <a:pt x="2" y="0"/>
                        <a:pt x="2" y="0"/>
                        <a:pt x="2" y="0"/>
                      </a:cubicBezTo>
                      <a:cubicBezTo>
                        <a:pt x="1" y="0"/>
                        <a:pt x="0" y="1"/>
                        <a:pt x="0" y="2"/>
                      </a:cubicBezTo>
                      <a:cubicBezTo>
                        <a:pt x="0" y="3"/>
                        <a:pt x="1" y="4"/>
                        <a:pt x="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5" name="组合 134"/>
            <p:cNvGrpSpPr/>
            <p:nvPr/>
          </p:nvGrpSpPr>
          <p:grpSpPr>
            <a:xfrm>
              <a:off x="6565561" y="2017662"/>
              <a:ext cx="238496" cy="244278"/>
              <a:chOff x="6565561" y="2017662"/>
              <a:chExt cx="238496" cy="244278"/>
            </a:xfrm>
          </p:grpSpPr>
          <p:sp>
            <p:nvSpPr>
              <p:cNvPr id="139" name="Oval 27"/>
              <p:cNvSpPr>
                <a:spLocks noChangeArrowheads="1"/>
              </p:cNvSpPr>
              <p:nvPr/>
            </p:nvSpPr>
            <p:spPr bwMode="auto">
              <a:xfrm>
                <a:off x="6565561" y="2017662"/>
                <a:ext cx="238496" cy="244278"/>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40" name="组合 139"/>
              <p:cNvGrpSpPr/>
              <p:nvPr/>
            </p:nvGrpSpPr>
            <p:grpSpPr>
              <a:xfrm>
                <a:off x="6610508" y="2102773"/>
                <a:ext cx="148602" cy="74056"/>
                <a:chOff x="8714095" y="258896"/>
                <a:chExt cx="294767" cy="146897"/>
              </a:xfrm>
            </p:grpSpPr>
            <p:sp>
              <p:nvSpPr>
                <p:cNvPr id="141" name="Freeform 203"/>
                <p:cNvSpPr>
                  <a:spLocks noEditPoints="1"/>
                </p:cNvSpPr>
                <p:nvPr/>
              </p:nvSpPr>
              <p:spPr bwMode="auto">
                <a:xfrm>
                  <a:off x="8714095" y="258896"/>
                  <a:ext cx="294767" cy="146897"/>
                </a:xfrm>
                <a:custGeom>
                  <a:avLst/>
                  <a:gdLst>
                    <a:gd name="T0" fmla="*/ 122 w 128"/>
                    <a:gd name="T1" fmla="*/ 0 h 64"/>
                    <a:gd name="T2" fmla="*/ 6 w 128"/>
                    <a:gd name="T3" fmla="*/ 0 h 64"/>
                    <a:gd name="T4" fmla="*/ 0 w 128"/>
                    <a:gd name="T5" fmla="*/ 6 h 64"/>
                    <a:gd name="T6" fmla="*/ 0 w 128"/>
                    <a:gd name="T7" fmla="*/ 58 h 64"/>
                    <a:gd name="T8" fmla="*/ 6 w 128"/>
                    <a:gd name="T9" fmla="*/ 64 h 64"/>
                    <a:gd name="T10" fmla="*/ 122 w 128"/>
                    <a:gd name="T11" fmla="*/ 64 h 64"/>
                    <a:gd name="T12" fmla="*/ 128 w 128"/>
                    <a:gd name="T13" fmla="*/ 58 h 64"/>
                    <a:gd name="T14" fmla="*/ 128 w 128"/>
                    <a:gd name="T15" fmla="*/ 6 h 64"/>
                    <a:gd name="T16" fmla="*/ 122 w 128"/>
                    <a:gd name="T17" fmla="*/ 0 h 64"/>
                    <a:gd name="T18" fmla="*/ 123 w 128"/>
                    <a:gd name="T19" fmla="*/ 60 h 64"/>
                    <a:gd name="T20" fmla="*/ 5 w 128"/>
                    <a:gd name="T21" fmla="*/ 60 h 64"/>
                    <a:gd name="T22" fmla="*/ 5 w 128"/>
                    <a:gd name="T23" fmla="*/ 5 h 64"/>
                    <a:gd name="T24" fmla="*/ 123 w 128"/>
                    <a:gd name="T25" fmla="*/ 5 h 64"/>
                    <a:gd name="T26" fmla="*/ 123 w 128"/>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64">
                      <a:moveTo>
                        <a:pt x="122" y="0"/>
                      </a:moveTo>
                      <a:cubicBezTo>
                        <a:pt x="6" y="0"/>
                        <a:pt x="6" y="0"/>
                        <a:pt x="6" y="0"/>
                      </a:cubicBezTo>
                      <a:cubicBezTo>
                        <a:pt x="3" y="0"/>
                        <a:pt x="0" y="3"/>
                        <a:pt x="0" y="6"/>
                      </a:cubicBezTo>
                      <a:cubicBezTo>
                        <a:pt x="0" y="58"/>
                        <a:pt x="0" y="58"/>
                        <a:pt x="0" y="58"/>
                      </a:cubicBezTo>
                      <a:cubicBezTo>
                        <a:pt x="0" y="61"/>
                        <a:pt x="3" y="64"/>
                        <a:pt x="6" y="64"/>
                      </a:cubicBezTo>
                      <a:cubicBezTo>
                        <a:pt x="122" y="64"/>
                        <a:pt x="122" y="64"/>
                        <a:pt x="122" y="64"/>
                      </a:cubicBezTo>
                      <a:cubicBezTo>
                        <a:pt x="125" y="64"/>
                        <a:pt x="128" y="61"/>
                        <a:pt x="128" y="58"/>
                      </a:cubicBezTo>
                      <a:cubicBezTo>
                        <a:pt x="128" y="6"/>
                        <a:pt x="128" y="6"/>
                        <a:pt x="128" y="6"/>
                      </a:cubicBezTo>
                      <a:cubicBezTo>
                        <a:pt x="128" y="3"/>
                        <a:pt x="125" y="0"/>
                        <a:pt x="122" y="0"/>
                      </a:cubicBezTo>
                      <a:close/>
                      <a:moveTo>
                        <a:pt x="123" y="60"/>
                      </a:moveTo>
                      <a:cubicBezTo>
                        <a:pt x="5" y="60"/>
                        <a:pt x="5" y="60"/>
                        <a:pt x="5" y="60"/>
                      </a:cubicBezTo>
                      <a:cubicBezTo>
                        <a:pt x="5" y="5"/>
                        <a:pt x="5" y="5"/>
                        <a:pt x="5" y="5"/>
                      </a:cubicBezTo>
                      <a:cubicBezTo>
                        <a:pt x="123" y="5"/>
                        <a:pt x="123" y="5"/>
                        <a:pt x="123" y="5"/>
                      </a:cubicBezTo>
                      <a:lnTo>
                        <a:pt x="123" y="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04"/>
                <p:cNvSpPr>
                  <a:spLocks noEditPoints="1"/>
                </p:cNvSpPr>
                <p:nvPr/>
              </p:nvSpPr>
              <p:spPr bwMode="auto">
                <a:xfrm>
                  <a:off x="8822078" y="292945"/>
                  <a:ext cx="78799" cy="78799"/>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5 h 34"/>
                    <a:gd name="T12" fmla="*/ 30 w 34"/>
                    <a:gd name="T13" fmla="*/ 17 h 34"/>
                    <a:gd name="T14" fmla="*/ 17 w 34"/>
                    <a:gd name="T15" fmla="*/ 30 h 34"/>
                    <a:gd name="T16" fmla="*/ 4 w 34"/>
                    <a:gd name="T17" fmla="*/ 17 h 34"/>
                    <a:gd name="T18" fmla="*/ 17 w 3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6" y="34"/>
                        <a:pt x="34" y="27"/>
                        <a:pt x="34" y="17"/>
                      </a:cubicBezTo>
                      <a:cubicBezTo>
                        <a:pt x="34" y="8"/>
                        <a:pt x="26" y="0"/>
                        <a:pt x="17" y="0"/>
                      </a:cubicBezTo>
                      <a:cubicBezTo>
                        <a:pt x="8" y="0"/>
                        <a:pt x="0" y="8"/>
                        <a:pt x="0" y="17"/>
                      </a:cubicBezTo>
                      <a:cubicBezTo>
                        <a:pt x="0" y="27"/>
                        <a:pt x="8" y="34"/>
                        <a:pt x="17" y="34"/>
                      </a:cubicBezTo>
                      <a:close/>
                      <a:moveTo>
                        <a:pt x="17" y="5"/>
                      </a:moveTo>
                      <a:cubicBezTo>
                        <a:pt x="24" y="5"/>
                        <a:pt x="30" y="10"/>
                        <a:pt x="30" y="17"/>
                      </a:cubicBezTo>
                      <a:cubicBezTo>
                        <a:pt x="30" y="24"/>
                        <a:pt x="24" y="30"/>
                        <a:pt x="17" y="30"/>
                      </a:cubicBezTo>
                      <a:cubicBezTo>
                        <a:pt x="10" y="30"/>
                        <a:pt x="4" y="24"/>
                        <a:pt x="4" y="17"/>
                      </a:cubicBezTo>
                      <a:cubicBezTo>
                        <a:pt x="4" y="10"/>
                        <a:pt x="10" y="5"/>
                        <a:pt x="17"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6" name="组合 135"/>
            <p:cNvGrpSpPr/>
            <p:nvPr/>
          </p:nvGrpSpPr>
          <p:grpSpPr>
            <a:xfrm>
              <a:off x="6565561" y="4567401"/>
              <a:ext cx="291976" cy="296313"/>
              <a:chOff x="6565561" y="4567401"/>
              <a:chExt cx="291976" cy="296313"/>
            </a:xfrm>
          </p:grpSpPr>
          <p:sp>
            <p:nvSpPr>
              <p:cNvPr id="137" name="Oval 15"/>
              <p:cNvSpPr>
                <a:spLocks noChangeArrowheads="1"/>
              </p:cNvSpPr>
              <p:nvPr/>
            </p:nvSpPr>
            <p:spPr bwMode="auto">
              <a:xfrm>
                <a:off x="6565561" y="4567401"/>
                <a:ext cx="291976" cy="296313"/>
              </a:xfrm>
              <a:prstGeom prst="ellipse">
                <a:avLst/>
              </a:prstGeom>
              <a:solidFill>
                <a:schemeClr val="bg1">
                  <a:alpha val="25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206"/>
              <p:cNvSpPr>
                <a:spLocks/>
              </p:cNvSpPr>
              <p:nvPr/>
            </p:nvSpPr>
            <p:spPr bwMode="auto">
              <a:xfrm>
                <a:off x="6683670" y="4630231"/>
                <a:ext cx="55758" cy="170652"/>
              </a:xfrm>
              <a:custGeom>
                <a:avLst/>
                <a:gdLst>
                  <a:gd name="T0" fmla="*/ 42 w 42"/>
                  <a:gd name="T1" fmla="*/ 89 h 128"/>
                  <a:gd name="T2" fmla="*/ 37 w 42"/>
                  <a:gd name="T3" fmla="*/ 77 h 128"/>
                  <a:gd name="T4" fmla="*/ 8 w 42"/>
                  <a:gd name="T5" fmla="*/ 48 h 128"/>
                  <a:gd name="T6" fmla="*/ 4 w 42"/>
                  <a:gd name="T7" fmla="*/ 39 h 128"/>
                  <a:gd name="T8" fmla="*/ 17 w 42"/>
                  <a:gd name="T9" fmla="*/ 26 h 128"/>
                  <a:gd name="T10" fmla="*/ 40 w 42"/>
                  <a:gd name="T11" fmla="*/ 26 h 128"/>
                  <a:gd name="T12" fmla="*/ 42 w 42"/>
                  <a:gd name="T13" fmla="*/ 24 h 128"/>
                  <a:gd name="T14" fmla="*/ 40 w 42"/>
                  <a:gd name="T15" fmla="*/ 22 h 128"/>
                  <a:gd name="T16" fmla="*/ 23 w 42"/>
                  <a:gd name="T17" fmla="*/ 22 h 128"/>
                  <a:gd name="T18" fmla="*/ 23 w 42"/>
                  <a:gd name="T19" fmla="*/ 2 h 128"/>
                  <a:gd name="T20" fmla="*/ 21 w 42"/>
                  <a:gd name="T21" fmla="*/ 0 h 128"/>
                  <a:gd name="T22" fmla="*/ 19 w 42"/>
                  <a:gd name="T23" fmla="*/ 2 h 128"/>
                  <a:gd name="T24" fmla="*/ 19 w 42"/>
                  <a:gd name="T25" fmla="*/ 22 h 128"/>
                  <a:gd name="T26" fmla="*/ 17 w 42"/>
                  <a:gd name="T27" fmla="*/ 22 h 128"/>
                  <a:gd name="T28" fmla="*/ 0 w 42"/>
                  <a:gd name="T29" fmla="*/ 39 h 128"/>
                  <a:gd name="T30" fmla="*/ 5 w 42"/>
                  <a:gd name="T31" fmla="*/ 51 h 128"/>
                  <a:gd name="T32" fmla="*/ 34 w 42"/>
                  <a:gd name="T33" fmla="*/ 80 h 128"/>
                  <a:gd name="T34" fmla="*/ 38 w 42"/>
                  <a:gd name="T35" fmla="*/ 89 h 128"/>
                  <a:gd name="T36" fmla="*/ 25 w 42"/>
                  <a:gd name="T37" fmla="*/ 102 h 128"/>
                  <a:gd name="T38" fmla="*/ 2 w 42"/>
                  <a:gd name="T39" fmla="*/ 102 h 128"/>
                  <a:gd name="T40" fmla="*/ 0 w 42"/>
                  <a:gd name="T41" fmla="*/ 104 h 128"/>
                  <a:gd name="T42" fmla="*/ 2 w 42"/>
                  <a:gd name="T43" fmla="*/ 106 h 128"/>
                  <a:gd name="T44" fmla="*/ 19 w 42"/>
                  <a:gd name="T45" fmla="*/ 106 h 128"/>
                  <a:gd name="T46" fmla="*/ 19 w 42"/>
                  <a:gd name="T47" fmla="*/ 126 h 128"/>
                  <a:gd name="T48" fmla="*/ 21 w 42"/>
                  <a:gd name="T49" fmla="*/ 128 h 128"/>
                  <a:gd name="T50" fmla="*/ 23 w 42"/>
                  <a:gd name="T51" fmla="*/ 126 h 128"/>
                  <a:gd name="T52" fmla="*/ 23 w 42"/>
                  <a:gd name="T53" fmla="*/ 106 h 128"/>
                  <a:gd name="T54" fmla="*/ 25 w 42"/>
                  <a:gd name="T55" fmla="*/ 106 h 128"/>
                  <a:gd name="T56" fmla="*/ 42 w 42"/>
                  <a:gd name="T57" fmla="*/ 8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28">
                    <a:moveTo>
                      <a:pt x="42" y="89"/>
                    </a:moveTo>
                    <a:cubicBezTo>
                      <a:pt x="42" y="85"/>
                      <a:pt x="41" y="80"/>
                      <a:pt x="37" y="77"/>
                    </a:cubicBezTo>
                    <a:cubicBezTo>
                      <a:pt x="8" y="48"/>
                      <a:pt x="8" y="48"/>
                      <a:pt x="8" y="48"/>
                    </a:cubicBezTo>
                    <a:cubicBezTo>
                      <a:pt x="6" y="45"/>
                      <a:pt x="4" y="42"/>
                      <a:pt x="4" y="39"/>
                    </a:cubicBezTo>
                    <a:cubicBezTo>
                      <a:pt x="4" y="32"/>
                      <a:pt x="10" y="26"/>
                      <a:pt x="17" y="26"/>
                    </a:cubicBezTo>
                    <a:cubicBezTo>
                      <a:pt x="40" y="26"/>
                      <a:pt x="40" y="26"/>
                      <a:pt x="40" y="26"/>
                    </a:cubicBezTo>
                    <a:cubicBezTo>
                      <a:pt x="41" y="26"/>
                      <a:pt x="42" y="25"/>
                      <a:pt x="42" y="24"/>
                    </a:cubicBezTo>
                    <a:cubicBezTo>
                      <a:pt x="42" y="23"/>
                      <a:pt x="41" y="22"/>
                      <a:pt x="40" y="22"/>
                    </a:cubicBezTo>
                    <a:cubicBezTo>
                      <a:pt x="23" y="22"/>
                      <a:pt x="23" y="22"/>
                      <a:pt x="23" y="22"/>
                    </a:cubicBezTo>
                    <a:cubicBezTo>
                      <a:pt x="23" y="2"/>
                      <a:pt x="23" y="2"/>
                      <a:pt x="23" y="2"/>
                    </a:cubicBezTo>
                    <a:cubicBezTo>
                      <a:pt x="23" y="1"/>
                      <a:pt x="22" y="0"/>
                      <a:pt x="21" y="0"/>
                    </a:cubicBezTo>
                    <a:cubicBezTo>
                      <a:pt x="20" y="0"/>
                      <a:pt x="19" y="1"/>
                      <a:pt x="19" y="2"/>
                    </a:cubicBezTo>
                    <a:cubicBezTo>
                      <a:pt x="19" y="22"/>
                      <a:pt x="19" y="22"/>
                      <a:pt x="19" y="22"/>
                    </a:cubicBezTo>
                    <a:cubicBezTo>
                      <a:pt x="17" y="22"/>
                      <a:pt x="17" y="22"/>
                      <a:pt x="17" y="22"/>
                    </a:cubicBezTo>
                    <a:cubicBezTo>
                      <a:pt x="7" y="22"/>
                      <a:pt x="0" y="29"/>
                      <a:pt x="0" y="39"/>
                    </a:cubicBezTo>
                    <a:cubicBezTo>
                      <a:pt x="0" y="43"/>
                      <a:pt x="1" y="48"/>
                      <a:pt x="5" y="51"/>
                    </a:cubicBezTo>
                    <a:cubicBezTo>
                      <a:pt x="34" y="80"/>
                      <a:pt x="34" y="80"/>
                      <a:pt x="34" y="80"/>
                    </a:cubicBezTo>
                    <a:cubicBezTo>
                      <a:pt x="36" y="83"/>
                      <a:pt x="38" y="86"/>
                      <a:pt x="38" y="89"/>
                    </a:cubicBezTo>
                    <a:cubicBezTo>
                      <a:pt x="38" y="96"/>
                      <a:pt x="32" y="102"/>
                      <a:pt x="25" y="102"/>
                    </a:cubicBezTo>
                    <a:cubicBezTo>
                      <a:pt x="2" y="102"/>
                      <a:pt x="2" y="102"/>
                      <a:pt x="2" y="102"/>
                    </a:cubicBezTo>
                    <a:cubicBezTo>
                      <a:pt x="1" y="102"/>
                      <a:pt x="0" y="103"/>
                      <a:pt x="0" y="104"/>
                    </a:cubicBezTo>
                    <a:cubicBezTo>
                      <a:pt x="0" y="105"/>
                      <a:pt x="1" y="106"/>
                      <a:pt x="2" y="106"/>
                    </a:cubicBezTo>
                    <a:cubicBezTo>
                      <a:pt x="19" y="106"/>
                      <a:pt x="19" y="106"/>
                      <a:pt x="19" y="106"/>
                    </a:cubicBezTo>
                    <a:cubicBezTo>
                      <a:pt x="19" y="126"/>
                      <a:pt x="19" y="126"/>
                      <a:pt x="19" y="126"/>
                    </a:cubicBezTo>
                    <a:cubicBezTo>
                      <a:pt x="19" y="127"/>
                      <a:pt x="20" y="128"/>
                      <a:pt x="21" y="128"/>
                    </a:cubicBezTo>
                    <a:cubicBezTo>
                      <a:pt x="22" y="128"/>
                      <a:pt x="23" y="127"/>
                      <a:pt x="23" y="126"/>
                    </a:cubicBezTo>
                    <a:cubicBezTo>
                      <a:pt x="23" y="106"/>
                      <a:pt x="23" y="106"/>
                      <a:pt x="23" y="106"/>
                    </a:cubicBezTo>
                    <a:cubicBezTo>
                      <a:pt x="25" y="106"/>
                      <a:pt x="25" y="106"/>
                      <a:pt x="25" y="106"/>
                    </a:cubicBezTo>
                    <a:cubicBezTo>
                      <a:pt x="35" y="106"/>
                      <a:pt x="42" y="99"/>
                      <a:pt x="42" y="8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675038042"/>
      </p:ext>
    </p:extLst>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250"/>
                                  </p:stCondLst>
                                  <p:childTnLst>
                                    <p:set>
                                      <p:cBhvr>
                                        <p:cTn id="13" dur="1" fill="hold">
                                          <p:stCondLst>
                                            <p:cond delay="0"/>
                                          </p:stCondLst>
                                        </p:cTn>
                                        <p:tgtEl>
                                          <p:spTgt spid="25"/>
                                        </p:tgtEl>
                                        <p:attrNameLst>
                                          <p:attrName>style.visibility</p:attrName>
                                        </p:attrNameLst>
                                      </p:cBhvr>
                                      <p:to>
                                        <p:strVal val="visible"/>
                                      </p:to>
                                    </p:set>
                                    <p:anim calcmode="lin" valueType="num">
                                      <p:cBhvr>
                                        <p:cTn id="14" dur="1000" fill="hold"/>
                                        <p:tgtEl>
                                          <p:spTgt spid="25"/>
                                        </p:tgtEl>
                                        <p:attrNameLst>
                                          <p:attrName>ppt_w</p:attrName>
                                        </p:attrNameLst>
                                      </p:cBhvr>
                                      <p:tavLst>
                                        <p:tav tm="0">
                                          <p:val>
                                            <p:fltVal val="0"/>
                                          </p:val>
                                        </p:tav>
                                        <p:tav tm="100000">
                                          <p:val>
                                            <p:strVal val="#ppt_w"/>
                                          </p:val>
                                        </p:tav>
                                      </p:tavLst>
                                    </p:anim>
                                    <p:anim calcmode="lin" valueType="num">
                                      <p:cBhvr>
                                        <p:cTn id="15" dur="1000" fill="hold"/>
                                        <p:tgtEl>
                                          <p:spTgt spid="25"/>
                                        </p:tgtEl>
                                        <p:attrNameLst>
                                          <p:attrName>ppt_h</p:attrName>
                                        </p:attrNameLst>
                                      </p:cBhvr>
                                      <p:tavLst>
                                        <p:tav tm="0">
                                          <p:val>
                                            <p:fltVal val="0"/>
                                          </p:val>
                                        </p:tav>
                                        <p:tav tm="100000">
                                          <p:val>
                                            <p:strVal val="#ppt_h"/>
                                          </p:val>
                                        </p:tav>
                                      </p:tavLst>
                                    </p:anim>
                                    <p:animEffect transition="in" filter="fade">
                                      <p:cBhvr>
                                        <p:cTn id="16" dur="1000"/>
                                        <p:tgtEl>
                                          <p:spTgt spid="25"/>
                                        </p:tgtEl>
                                      </p:cBhvr>
                                    </p:animEffect>
                                  </p:childTnLst>
                                </p:cTn>
                              </p:par>
                              <p:par>
                                <p:cTn id="17" presetID="42" presetClass="path" presetSubtype="0" decel="30000" fill="hold" nodeType="withEffect">
                                  <p:stCondLst>
                                    <p:cond delay="1250"/>
                                  </p:stCondLst>
                                  <p:childTnLst>
                                    <p:animMotion origin="layout" path="M 0 -0.03981 L 0 0.14815 " pathEditMode="relative" rAng="0" ptsTypes="AA">
                                      <p:cBhvr>
                                        <p:cTn id="18" dur="750" spd="-100000" fill="hold"/>
                                        <p:tgtEl>
                                          <p:spTgt spid="25"/>
                                        </p:tgtEl>
                                        <p:attrNameLst>
                                          <p:attrName>ppt_x</p:attrName>
                                          <p:attrName>ppt_y</p:attrName>
                                        </p:attrNameLst>
                                      </p:cBhvr>
                                      <p:rCtr x="0" y="9398"/>
                                    </p:animMotion>
                                  </p:childTnLst>
                                </p:cTn>
                              </p:par>
                              <p:par>
                                <p:cTn id="19" presetID="42" presetClass="path" presetSubtype="0" accel="30000" decel="30000" fill="hold" nodeType="withEffect">
                                  <p:stCondLst>
                                    <p:cond delay="2000"/>
                                  </p:stCondLst>
                                  <p:childTnLst>
                                    <p:animMotion origin="layout" path="M 0 -0.03981 L 0 -4.07407E-6 " pathEditMode="relative" rAng="0" ptsTypes="AA">
                                      <p:cBhvr>
                                        <p:cTn id="20" dur="750" fill="hold"/>
                                        <p:tgtEl>
                                          <p:spTgt spid="25"/>
                                        </p:tgtEl>
                                        <p:attrNameLst>
                                          <p:attrName>ppt_x</p:attrName>
                                          <p:attrName>ppt_y</p:attrName>
                                        </p:attrNameLst>
                                      </p:cBhvr>
                                      <p:rCtr x="0" y="1991"/>
                                    </p:animMotion>
                                  </p:childTnLst>
                                </p:cTn>
                              </p:par>
                              <p:par>
                                <p:cTn id="21" presetID="10" presetClass="entr" presetSubtype="0" fill="hold" nodeType="withEffect">
                                  <p:stCondLst>
                                    <p:cond delay="2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63" presetClass="path" presetSubtype="0" decel="50000" fill="hold" nodeType="withEffect">
                                  <p:stCondLst>
                                    <p:cond delay="2000"/>
                                  </p:stCondLst>
                                  <p:childTnLst>
                                    <p:animMotion origin="layout" path="M 0.01524 -3.33333E-6 L -0.10885 -3.33333E-6 " pathEditMode="relative" rAng="0" ptsTypes="AA">
                                      <p:cBhvr>
                                        <p:cTn id="25" dur="750" spd="-100000" fill="hold"/>
                                        <p:tgtEl>
                                          <p:spTgt spid="19"/>
                                        </p:tgtEl>
                                        <p:attrNameLst>
                                          <p:attrName>ppt_x</p:attrName>
                                          <p:attrName>ppt_y</p:attrName>
                                        </p:attrNameLst>
                                      </p:cBhvr>
                                      <p:rCtr x="-6211" y="0"/>
                                    </p:animMotion>
                                  </p:childTnLst>
                                </p:cTn>
                              </p:par>
                              <p:par>
                                <p:cTn id="26" presetID="35" presetClass="path" presetSubtype="0" accel="50000" decel="50000" fill="hold" nodeType="withEffect">
                                  <p:stCondLst>
                                    <p:cond delay="2750"/>
                                  </p:stCondLst>
                                  <p:childTnLst>
                                    <p:animMotion origin="layout" path="M 0.01602 -3.33333E-6 L -2.91667E-6 -3.33333E-6 " pathEditMode="relative" rAng="0" ptsTypes="AA">
                                      <p:cBhvr>
                                        <p:cTn id="27" dur="750" fill="hold"/>
                                        <p:tgtEl>
                                          <p:spTgt spid="19"/>
                                        </p:tgtEl>
                                        <p:attrNameLst>
                                          <p:attrName>ppt_x</p:attrName>
                                          <p:attrName>ppt_y</p:attrName>
                                        </p:attrNameLst>
                                      </p:cBhvr>
                                      <p:rCtr x="-807" y="0"/>
                                    </p:animMotion>
                                  </p:childTnLst>
                                </p:cTn>
                              </p:par>
                              <p:par>
                                <p:cTn id="28" presetID="10" presetClass="entr" presetSubtype="0" fill="hold" nodeType="withEffect">
                                  <p:stCondLst>
                                    <p:cond delay="20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63" presetClass="path" presetSubtype="0" decel="50000" fill="hold" nodeType="withEffect">
                                  <p:stCondLst>
                                    <p:cond delay="2000"/>
                                  </p:stCondLst>
                                  <p:childTnLst>
                                    <p:animMotion origin="layout" path="M -0.02774 2.22222E-6 L 0.11081 2.22222E-6 " pathEditMode="relative" rAng="0" ptsTypes="AA">
                                      <p:cBhvr>
                                        <p:cTn id="32" dur="750" spd="-100000" fill="hold"/>
                                        <p:tgtEl>
                                          <p:spTgt spid="13"/>
                                        </p:tgtEl>
                                        <p:attrNameLst>
                                          <p:attrName>ppt_x</p:attrName>
                                          <p:attrName>ppt_y</p:attrName>
                                        </p:attrNameLst>
                                      </p:cBhvr>
                                      <p:rCtr x="6927" y="0"/>
                                    </p:animMotion>
                                  </p:childTnLst>
                                </p:cTn>
                              </p:par>
                              <p:par>
                                <p:cTn id="33" presetID="35" presetClass="path" presetSubtype="0" accel="50000" decel="50000" fill="hold" nodeType="withEffect">
                                  <p:stCondLst>
                                    <p:cond delay="2750"/>
                                  </p:stCondLst>
                                  <p:childTnLst>
                                    <p:animMotion origin="layout" path="M -0.028 2.22222E-6 L 8.33333E-7 2.22222E-6 " pathEditMode="relative" rAng="0" ptsTypes="AA">
                                      <p:cBhvr>
                                        <p:cTn id="34" dur="750" fill="hold"/>
                                        <p:tgtEl>
                                          <p:spTgt spid="13"/>
                                        </p:tgtEl>
                                        <p:attrNameLst>
                                          <p:attrName>ppt_x</p:attrName>
                                          <p:attrName>ppt_y</p:attrName>
                                        </p:attrNameLst>
                                      </p:cBhvr>
                                      <p:rCtr x="1393" y="0"/>
                                    </p:animMotion>
                                  </p:childTnLst>
                                </p:cTn>
                              </p:par>
                              <p:par>
                                <p:cTn id="35" presetID="10" presetClass="entr" presetSubtype="0" fill="hold" nodeType="withEffect">
                                  <p:stCondLst>
                                    <p:cond delay="20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63" presetClass="path" presetSubtype="0" decel="50000" fill="hold" nodeType="withEffect">
                                  <p:stCondLst>
                                    <p:cond delay="2000"/>
                                  </p:stCondLst>
                                  <p:childTnLst>
                                    <p:animMotion origin="layout" path="M 0.01524 7.40741E-7 L -0.10885 7.40741E-7 " pathEditMode="relative" rAng="0" ptsTypes="AA">
                                      <p:cBhvr>
                                        <p:cTn id="39" dur="750" spd="-100000" fill="hold"/>
                                        <p:tgtEl>
                                          <p:spTgt spid="22"/>
                                        </p:tgtEl>
                                        <p:attrNameLst>
                                          <p:attrName>ppt_x</p:attrName>
                                          <p:attrName>ppt_y</p:attrName>
                                        </p:attrNameLst>
                                      </p:cBhvr>
                                      <p:rCtr x="-6211" y="0"/>
                                    </p:animMotion>
                                  </p:childTnLst>
                                </p:cTn>
                              </p:par>
                              <p:par>
                                <p:cTn id="40" presetID="35" presetClass="path" presetSubtype="0" accel="50000" decel="50000" fill="hold" nodeType="withEffect">
                                  <p:stCondLst>
                                    <p:cond delay="2750"/>
                                  </p:stCondLst>
                                  <p:childTnLst>
                                    <p:animMotion origin="layout" path="M 0.01602 7.40741E-7 L -2.91667E-6 7.40741E-7 " pathEditMode="relative" rAng="0" ptsTypes="AA">
                                      <p:cBhvr>
                                        <p:cTn id="41" dur="750" fill="hold"/>
                                        <p:tgtEl>
                                          <p:spTgt spid="22"/>
                                        </p:tgtEl>
                                        <p:attrNameLst>
                                          <p:attrName>ppt_x</p:attrName>
                                          <p:attrName>ppt_y</p:attrName>
                                        </p:attrNameLst>
                                      </p:cBhvr>
                                      <p:rCtr x="-807" y="0"/>
                                    </p:animMotion>
                                  </p:childTnLst>
                                </p:cTn>
                              </p:par>
                              <p:par>
                                <p:cTn id="42" presetID="10" presetClass="entr" presetSubtype="0" fill="hold" nodeType="withEffect">
                                  <p:stCondLst>
                                    <p:cond delay="20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63" presetClass="path" presetSubtype="0" decel="50000" fill="hold" nodeType="withEffect">
                                  <p:stCondLst>
                                    <p:cond delay="2000"/>
                                  </p:stCondLst>
                                  <p:childTnLst>
                                    <p:animMotion origin="layout" path="M -0.02774 7.40741E-7 L 0.1108 7.40741E-7 " pathEditMode="relative" rAng="0" ptsTypes="AA">
                                      <p:cBhvr>
                                        <p:cTn id="46" dur="750" spd="-100000" fill="hold"/>
                                        <p:tgtEl>
                                          <p:spTgt spid="16"/>
                                        </p:tgtEl>
                                        <p:attrNameLst>
                                          <p:attrName>ppt_x</p:attrName>
                                          <p:attrName>ppt_y</p:attrName>
                                        </p:attrNameLst>
                                      </p:cBhvr>
                                      <p:rCtr x="6927" y="0"/>
                                    </p:animMotion>
                                  </p:childTnLst>
                                </p:cTn>
                              </p:par>
                              <p:par>
                                <p:cTn id="47" presetID="35" presetClass="path" presetSubtype="0" accel="50000" decel="50000" fill="hold" nodeType="withEffect">
                                  <p:stCondLst>
                                    <p:cond delay="2750"/>
                                  </p:stCondLst>
                                  <p:childTnLst>
                                    <p:animMotion origin="layout" path="M -0.028 7.40741E-7 L 4.375E-6 7.40741E-7 " pathEditMode="relative" rAng="0" ptsTypes="AA">
                                      <p:cBhvr>
                                        <p:cTn id="48" dur="750" fill="hold"/>
                                        <p:tgtEl>
                                          <p:spTgt spid="16"/>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2377089" y="3763977"/>
            <a:ext cx="113539" cy="1135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377090" y="3766294"/>
            <a:ext cx="113539" cy="1135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竞争对手分析</a:t>
            </a:r>
          </a:p>
        </p:txBody>
      </p:sp>
      <p:sp>
        <p:nvSpPr>
          <p:cNvPr id="3" name="空心弧 2"/>
          <p:cNvSpPr/>
          <p:nvPr/>
        </p:nvSpPr>
        <p:spPr>
          <a:xfrm rot="5400000">
            <a:off x="641702" y="1875805"/>
            <a:ext cx="4190637" cy="3899619"/>
          </a:xfrm>
          <a:prstGeom prst="blockArc">
            <a:avLst>
              <a:gd name="adj1" fmla="val 10897210"/>
              <a:gd name="adj2" fmla="val 21517311"/>
              <a:gd name="adj3" fmla="val 162"/>
            </a:avLst>
          </a:prstGeom>
          <a:solidFill>
            <a:schemeClr val="bg1">
              <a:lumMod val="50000"/>
            </a:schemeClr>
          </a:solidFill>
          <a:ln>
            <a:solidFill>
              <a:schemeClr val="bg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fontAlgn="auto">
              <a:spcBef>
                <a:spcPts val="0"/>
              </a:spcBef>
              <a:spcAft>
                <a:spcPts val="0"/>
              </a:spcAft>
              <a:defRPr/>
            </a:pPr>
            <a:endParaRPr lang="zh-CN" altLang="en-US" sz="3319" dirty="0">
              <a:solidFill>
                <a:schemeClr val="tx1"/>
              </a:solidFill>
              <a:latin typeface="Arial" panose="020B0604020202020204" pitchFamily="34" charset="0"/>
              <a:ea typeface="方正正黑简体" panose="02000000000000000000" pitchFamily="2" charset="-122"/>
              <a:cs typeface="Arial" panose="020B0604020202020204" pitchFamily="34" charset="0"/>
            </a:endParaRPr>
          </a:p>
        </p:txBody>
      </p:sp>
      <p:sp>
        <p:nvSpPr>
          <p:cNvPr id="4" name="矩形 3"/>
          <p:cNvSpPr/>
          <p:nvPr/>
        </p:nvSpPr>
        <p:spPr>
          <a:xfrm>
            <a:off x="3983084" y="1792823"/>
            <a:ext cx="1785080" cy="430877"/>
          </a:xfrm>
          <a:prstGeom prst="rect">
            <a:avLst/>
          </a:prstGeom>
        </p:spPr>
        <p:txBody>
          <a:bodyPr wrap="none" lIns="121908" tIns="60955" rIns="121908" bIns="60955">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处于起步阶段</a:t>
            </a:r>
          </a:p>
        </p:txBody>
      </p:sp>
      <p:sp>
        <p:nvSpPr>
          <p:cNvPr id="5" name="矩形 47"/>
          <p:cNvSpPr>
            <a:spLocks noChangeArrowheads="1"/>
          </p:cNvSpPr>
          <p:nvPr/>
        </p:nvSpPr>
        <p:spPr bwMode="auto">
          <a:xfrm>
            <a:off x="5838957" y="1677446"/>
            <a:ext cx="4704523" cy="641384"/>
          </a:xfrm>
          <a:prstGeom prst="rect">
            <a:avLst/>
          </a:prstGeom>
          <a:noFill/>
          <a:ln>
            <a:noFill/>
          </a:ln>
          <a:extLst/>
        </p:spPr>
        <p:txBody>
          <a:bodyPr wrap="square"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6" name="组合 5"/>
          <p:cNvGrpSpPr>
            <a:grpSpLocks/>
          </p:cNvGrpSpPr>
          <p:nvPr/>
        </p:nvGrpSpPr>
        <p:grpSpPr bwMode="auto">
          <a:xfrm>
            <a:off x="927432" y="2316636"/>
            <a:ext cx="3012857" cy="3012857"/>
            <a:chOff x="1103084" y="2155824"/>
            <a:chExt cx="3176815" cy="3176815"/>
          </a:xfrm>
          <a:effectLst/>
        </p:grpSpPr>
        <p:sp>
          <p:nvSpPr>
            <p:cNvPr id="7" name="椭圆 6"/>
            <p:cNvSpPr/>
            <p:nvPr/>
          </p:nvSpPr>
          <p:spPr>
            <a:xfrm>
              <a:off x="1103084" y="2155824"/>
              <a:ext cx="3176815" cy="3176815"/>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dirty="0">
                <a:latin typeface="Arial" panose="020B0604020202020204" pitchFamily="34" charset="0"/>
                <a:ea typeface="方正正黑简体" panose="02000000000000000000" pitchFamily="2" charset="-122"/>
                <a:cs typeface="Arial" panose="020B0604020202020204" pitchFamily="34" charset="0"/>
              </a:endParaRPr>
            </a:p>
          </p:txBody>
        </p:sp>
        <p:sp>
          <p:nvSpPr>
            <p:cNvPr id="8" name="椭圆 7"/>
            <p:cNvSpPr/>
            <p:nvPr/>
          </p:nvSpPr>
          <p:spPr>
            <a:xfrm>
              <a:off x="1281790" y="2334530"/>
              <a:ext cx="2819403" cy="2819403"/>
            </a:xfrm>
            <a:prstGeom prst="ellipse">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dirty="0">
                <a:latin typeface="Arial" panose="020B0604020202020204" pitchFamily="34" charset="0"/>
                <a:ea typeface="方正正黑简体" panose="02000000000000000000" pitchFamily="2" charset="-122"/>
                <a:cs typeface="Arial" panose="020B0604020202020204" pitchFamily="34" charset="0"/>
              </a:endParaRPr>
            </a:p>
          </p:txBody>
        </p:sp>
      </p:grpSp>
      <p:grpSp>
        <p:nvGrpSpPr>
          <p:cNvPr id="9" name="组合 8"/>
          <p:cNvGrpSpPr/>
          <p:nvPr/>
        </p:nvGrpSpPr>
        <p:grpSpPr>
          <a:xfrm>
            <a:off x="3242832" y="1697129"/>
            <a:ext cx="501584" cy="501426"/>
            <a:chOff x="3242832" y="1697129"/>
            <a:chExt cx="501584" cy="501426"/>
          </a:xfrm>
        </p:grpSpPr>
        <p:sp useBgFill="1">
          <p:nvSpPr>
            <p:cNvPr id="10" name="椭圆 9"/>
            <p:cNvSpPr/>
            <p:nvPr/>
          </p:nvSpPr>
          <p:spPr>
            <a:xfrm>
              <a:off x="3242832" y="1697129"/>
              <a:ext cx="497747" cy="497747"/>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Century Gothic" panose="020B0502020202020204" pitchFamily="34" charset="0"/>
                <a:ea typeface="方正正黑简体" panose="02000000000000000000" pitchFamily="2" charset="-122"/>
              </a:endParaRPr>
            </a:p>
          </p:txBody>
        </p:sp>
        <p:sp>
          <p:nvSpPr>
            <p:cNvPr id="11" name="椭圆 10"/>
            <p:cNvSpPr/>
            <p:nvPr/>
          </p:nvSpPr>
          <p:spPr>
            <a:xfrm>
              <a:off x="3246669" y="1700808"/>
              <a:ext cx="497747" cy="497747"/>
            </a:xfrm>
            <a:prstGeom prst="ellipse">
              <a:avLst/>
            </a:prstGeom>
            <a:gradFill>
              <a:gsLst>
                <a:gs pos="100000">
                  <a:schemeClr val="bg1">
                    <a:alpha val="80000"/>
                  </a:schemeClr>
                </a:gs>
                <a:gs pos="81000">
                  <a:srgbClr val="FFFFFF">
                    <a:alpha val="20000"/>
                  </a:srgbClr>
                </a:gs>
                <a:gs pos="0">
                  <a:schemeClr val="bg1">
                    <a:alpha val="21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Century Gothic" panose="020B0502020202020204" pitchFamily="34" charset="0"/>
                  <a:ea typeface="方正正黑简体" panose="02000000000000000000" pitchFamily="2" charset="-122"/>
                </a:rPr>
                <a:t>1</a:t>
              </a:r>
              <a:endParaRPr lang="zh-CN" altLang="en-US" sz="2000" dirty="0">
                <a:latin typeface="Century Gothic" panose="020B0502020202020204" pitchFamily="34" charset="0"/>
                <a:ea typeface="方正正黑简体" panose="02000000000000000000" pitchFamily="2" charset="-122"/>
              </a:endParaRPr>
            </a:p>
          </p:txBody>
        </p:sp>
      </p:grpSp>
      <p:sp>
        <p:nvSpPr>
          <p:cNvPr id="12" name="矩形 11"/>
          <p:cNvSpPr/>
          <p:nvPr/>
        </p:nvSpPr>
        <p:spPr>
          <a:xfrm>
            <a:off x="4925663" y="3048907"/>
            <a:ext cx="1785080" cy="430877"/>
          </a:xfrm>
          <a:prstGeom prst="rect">
            <a:avLst/>
          </a:prstGeom>
        </p:spPr>
        <p:txBody>
          <a:bodyPr wrap="none" lIns="121908" tIns="60955" rIns="121908" bIns="60955">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整体规模较小</a:t>
            </a:r>
          </a:p>
        </p:txBody>
      </p:sp>
      <p:sp>
        <p:nvSpPr>
          <p:cNvPr id="13" name="矩形 47"/>
          <p:cNvSpPr>
            <a:spLocks noChangeArrowheads="1"/>
          </p:cNvSpPr>
          <p:nvPr/>
        </p:nvSpPr>
        <p:spPr bwMode="auto">
          <a:xfrm>
            <a:off x="6763712" y="2929882"/>
            <a:ext cx="4704523" cy="641384"/>
          </a:xfrm>
          <a:prstGeom prst="rect">
            <a:avLst/>
          </a:prstGeom>
          <a:noFill/>
          <a:ln>
            <a:noFill/>
          </a:ln>
          <a:extLst/>
        </p:spPr>
        <p:txBody>
          <a:bodyPr wrap="square"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4" name="矩形 13"/>
          <p:cNvSpPr/>
          <p:nvPr/>
        </p:nvSpPr>
        <p:spPr>
          <a:xfrm>
            <a:off x="4892848" y="4360449"/>
            <a:ext cx="1785080" cy="430877"/>
          </a:xfrm>
          <a:prstGeom prst="rect">
            <a:avLst/>
          </a:prstGeom>
        </p:spPr>
        <p:txBody>
          <a:bodyPr wrap="none" lIns="121908" tIns="60955" rIns="121908" bIns="60955">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市场占有率低</a:t>
            </a:r>
          </a:p>
        </p:txBody>
      </p:sp>
      <p:sp>
        <p:nvSpPr>
          <p:cNvPr id="15" name="矩形 47"/>
          <p:cNvSpPr>
            <a:spLocks noChangeArrowheads="1"/>
          </p:cNvSpPr>
          <p:nvPr/>
        </p:nvSpPr>
        <p:spPr bwMode="auto">
          <a:xfrm>
            <a:off x="6763712" y="4244726"/>
            <a:ext cx="4704523" cy="641384"/>
          </a:xfrm>
          <a:prstGeom prst="rect">
            <a:avLst/>
          </a:prstGeom>
          <a:noFill/>
          <a:ln>
            <a:noFill/>
          </a:ln>
          <a:extLst/>
        </p:spPr>
        <p:txBody>
          <a:bodyPr wrap="square"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6" name="矩形 15"/>
          <p:cNvSpPr/>
          <p:nvPr/>
        </p:nvSpPr>
        <p:spPr>
          <a:xfrm>
            <a:off x="3966219" y="5519543"/>
            <a:ext cx="1785080" cy="430877"/>
          </a:xfrm>
          <a:prstGeom prst="rect">
            <a:avLst/>
          </a:prstGeom>
        </p:spPr>
        <p:txBody>
          <a:bodyPr wrap="none" lIns="121908" tIns="60955" rIns="121908" bIns="60955">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市场认知度低</a:t>
            </a:r>
          </a:p>
        </p:txBody>
      </p:sp>
      <p:sp>
        <p:nvSpPr>
          <p:cNvPr id="17" name="矩形 47"/>
          <p:cNvSpPr>
            <a:spLocks noChangeArrowheads="1"/>
          </p:cNvSpPr>
          <p:nvPr/>
        </p:nvSpPr>
        <p:spPr bwMode="auto">
          <a:xfrm>
            <a:off x="5838957" y="5387094"/>
            <a:ext cx="4704523" cy="641384"/>
          </a:xfrm>
          <a:prstGeom prst="rect">
            <a:avLst/>
          </a:prstGeom>
          <a:noFill/>
          <a:ln>
            <a:noFill/>
          </a:ln>
          <a:extLst/>
        </p:spPr>
        <p:txBody>
          <a:bodyPr wrap="square"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点击输入简要文字内容，文字内容需概括精炼，不用多余的文字修饰，言简意赅的说明该项内容。</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20" name="组合 19"/>
          <p:cNvGrpSpPr/>
          <p:nvPr/>
        </p:nvGrpSpPr>
        <p:grpSpPr>
          <a:xfrm>
            <a:off x="4343347" y="3034610"/>
            <a:ext cx="501584" cy="501426"/>
            <a:chOff x="3242832" y="1697129"/>
            <a:chExt cx="501584" cy="501426"/>
          </a:xfrm>
        </p:grpSpPr>
        <p:sp useBgFill="1">
          <p:nvSpPr>
            <p:cNvPr id="21" name="椭圆 20"/>
            <p:cNvSpPr/>
            <p:nvPr/>
          </p:nvSpPr>
          <p:spPr>
            <a:xfrm>
              <a:off x="3242832" y="1697129"/>
              <a:ext cx="497747" cy="497747"/>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Century Gothic" panose="020B0502020202020204" pitchFamily="34" charset="0"/>
                <a:ea typeface="方正正黑简体" panose="02000000000000000000" pitchFamily="2" charset="-122"/>
              </a:endParaRPr>
            </a:p>
          </p:txBody>
        </p:sp>
        <p:sp>
          <p:nvSpPr>
            <p:cNvPr id="22" name="椭圆 21"/>
            <p:cNvSpPr/>
            <p:nvPr/>
          </p:nvSpPr>
          <p:spPr>
            <a:xfrm>
              <a:off x="3246669" y="1700808"/>
              <a:ext cx="497747" cy="497747"/>
            </a:xfrm>
            <a:prstGeom prst="ellipse">
              <a:avLst/>
            </a:prstGeom>
            <a:gradFill>
              <a:gsLst>
                <a:gs pos="100000">
                  <a:schemeClr val="bg1">
                    <a:alpha val="80000"/>
                  </a:schemeClr>
                </a:gs>
                <a:gs pos="81000">
                  <a:srgbClr val="FFFFFF">
                    <a:alpha val="20000"/>
                  </a:srgbClr>
                </a:gs>
                <a:gs pos="0">
                  <a:schemeClr val="bg1">
                    <a:alpha val="21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Century Gothic" panose="020B0502020202020204" pitchFamily="34" charset="0"/>
                  <a:ea typeface="方正正黑简体" panose="02000000000000000000" pitchFamily="2" charset="-122"/>
                </a:rPr>
                <a:t>2</a:t>
              </a:r>
              <a:endParaRPr lang="zh-CN" altLang="en-US" sz="2000" dirty="0">
                <a:latin typeface="Century Gothic" panose="020B0502020202020204" pitchFamily="34" charset="0"/>
                <a:ea typeface="方正正黑简体" panose="02000000000000000000" pitchFamily="2" charset="-122"/>
              </a:endParaRPr>
            </a:p>
          </p:txBody>
        </p:sp>
      </p:grpSp>
      <p:grpSp>
        <p:nvGrpSpPr>
          <p:cNvPr id="23" name="组合 22"/>
          <p:cNvGrpSpPr/>
          <p:nvPr/>
        </p:nvGrpSpPr>
        <p:grpSpPr>
          <a:xfrm>
            <a:off x="4348372" y="4325174"/>
            <a:ext cx="501584" cy="501426"/>
            <a:chOff x="3242832" y="1697129"/>
            <a:chExt cx="501584" cy="501426"/>
          </a:xfrm>
        </p:grpSpPr>
        <p:sp useBgFill="1">
          <p:nvSpPr>
            <p:cNvPr id="24" name="椭圆 23"/>
            <p:cNvSpPr/>
            <p:nvPr/>
          </p:nvSpPr>
          <p:spPr>
            <a:xfrm>
              <a:off x="3242832" y="1697129"/>
              <a:ext cx="497747" cy="497747"/>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Century Gothic" panose="020B0502020202020204" pitchFamily="34" charset="0"/>
                <a:ea typeface="方正正黑简体" panose="02000000000000000000" pitchFamily="2" charset="-122"/>
              </a:endParaRPr>
            </a:p>
          </p:txBody>
        </p:sp>
        <p:sp>
          <p:nvSpPr>
            <p:cNvPr id="25" name="椭圆 24"/>
            <p:cNvSpPr/>
            <p:nvPr/>
          </p:nvSpPr>
          <p:spPr>
            <a:xfrm>
              <a:off x="3246669" y="1700808"/>
              <a:ext cx="497747" cy="497747"/>
            </a:xfrm>
            <a:prstGeom prst="ellipse">
              <a:avLst/>
            </a:prstGeom>
            <a:gradFill>
              <a:gsLst>
                <a:gs pos="100000">
                  <a:schemeClr val="bg1">
                    <a:alpha val="80000"/>
                  </a:schemeClr>
                </a:gs>
                <a:gs pos="81000">
                  <a:srgbClr val="FFFFFF">
                    <a:alpha val="20000"/>
                  </a:srgbClr>
                </a:gs>
                <a:gs pos="0">
                  <a:schemeClr val="bg1">
                    <a:alpha val="21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Century Gothic" panose="020B0502020202020204" pitchFamily="34" charset="0"/>
                  <a:ea typeface="方正正黑简体" panose="02000000000000000000" pitchFamily="2" charset="-122"/>
                </a:rPr>
                <a:t>3</a:t>
              </a:r>
              <a:endParaRPr lang="zh-CN" altLang="en-US" sz="2000" dirty="0">
                <a:latin typeface="Century Gothic" panose="020B0502020202020204" pitchFamily="34" charset="0"/>
                <a:ea typeface="方正正黑简体" panose="02000000000000000000" pitchFamily="2" charset="-122"/>
              </a:endParaRPr>
            </a:p>
          </p:txBody>
        </p:sp>
      </p:grpSp>
      <p:grpSp>
        <p:nvGrpSpPr>
          <p:cNvPr id="26" name="组合 25"/>
          <p:cNvGrpSpPr/>
          <p:nvPr/>
        </p:nvGrpSpPr>
        <p:grpSpPr>
          <a:xfrm>
            <a:off x="3242832" y="5457073"/>
            <a:ext cx="501584" cy="501426"/>
            <a:chOff x="3242832" y="1697129"/>
            <a:chExt cx="501584" cy="501426"/>
          </a:xfrm>
        </p:grpSpPr>
        <p:sp useBgFill="1">
          <p:nvSpPr>
            <p:cNvPr id="27" name="椭圆 26"/>
            <p:cNvSpPr/>
            <p:nvPr/>
          </p:nvSpPr>
          <p:spPr>
            <a:xfrm>
              <a:off x="3242832" y="1697129"/>
              <a:ext cx="497747" cy="497747"/>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latin typeface="Century Gothic" panose="020B0502020202020204" pitchFamily="34" charset="0"/>
                <a:ea typeface="方正正黑简体" panose="02000000000000000000" pitchFamily="2" charset="-122"/>
              </a:endParaRPr>
            </a:p>
          </p:txBody>
        </p:sp>
        <p:sp>
          <p:nvSpPr>
            <p:cNvPr id="28" name="椭圆 27"/>
            <p:cNvSpPr/>
            <p:nvPr/>
          </p:nvSpPr>
          <p:spPr>
            <a:xfrm>
              <a:off x="3246669" y="1700808"/>
              <a:ext cx="497747" cy="497747"/>
            </a:xfrm>
            <a:prstGeom prst="ellipse">
              <a:avLst/>
            </a:prstGeom>
            <a:gradFill>
              <a:gsLst>
                <a:gs pos="100000">
                  <a:schemeClr val="bg1">
                    <a:alpha val="80000"/>
                  </a:schemeClr>
                </a:gs>
                <a:gs pos="81000">
                  <a:srgbClr val="FFFFFF">
                    <a:alpha val="20000"/>
                  </a:srgbClr>
                </a:gs>
                <a:gs pos="0">
                  <a:schemeClr val="bg1">
                    <a:alpha val="2100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Century Gothic" panose="020B0502020202020204" pitchFamily="34" charset="0"/>
                  <a:ea typeface="方正正黑简体" panose="02000000000000000000" pitchFamily="2" charset="-122"/>
                </a:rPr>
                <a:t>4</a:t>
              </a:r>
              <a:endParaRPr lang="zh-CN" altLang="en-US" sz="2000" dirty="0">
                <a:latin typeface="Century Gothic" panose="020B0502020202020204" pitchFamily="34" charset="0"/>
                <a:ea typeface="方正正黑简体" panose="02000000000000000000" pitchFamily="2" charset="-122"/>
              </a:endParaRPr>
            </a:p>
          </p:txBody>
        </p:sp>
      </p:grpSp>
    </p:spTree>
    <p:extLst>
      <p:ext uri="{BB962C8B-B14F-4D97-AF65-F5344CB8AC3E}">
        <p14:creationId xmlns:p14="http://schemas.microsoft.com/office/powerpoint/2010/main" xmlns="" val="3527829054"/>
      </p:ext>
    </p:extLst>
  </p:cSld>
  <p:clrMapOvr>
    <a:masterClrMapping/>
  </p:clrMapOvr>
  <mc:AlternateContent xmlns:mc="http://schemas.openxmlformats.org/markup-compatibility/2006">
    <mc:Choice xmlns:p14="http://schemas.microsoft.com/office/powerpoint/2010/main" xmlns="" Requires="p14">
      <p:transition spd="slow" p14:dur="800" advTm="6000">
        <p:circle/>
      </p:transition>
    </mc:Choice>
    <mc:Fallback>
      <p:transition spd="slow" advTm="6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1" presetClass="entr" presetSubtype="0" fill="hold" grpId="0" nodeType="withEffect">
                                  <p:stCondLst>
                                    <p:cond delay="1250"/>
                                  </p:stCondLst>
                                  <p:childTnLst>
                                    <p:set>
                                      <p:cBhvr>
                                        <p:cTn id="13" dur="1" fill="hold">
                                          <p:stCondLst>
                                            <p:cond delay="0"/>
                                          </p:stCondLst>
                                        </p:cTn>
                                        <p:tgtEl>
                                          <p:spTgt spid="19"/>
                                        </p:tgtEl>
                                        <p:attrNameLst>
                                          <p:attrName>style.visibility</p:attrName>
                                        </p:attrNameLst>
                                      </p:cBhvr>
                                      <p:to>
                                        <p:strVal val="visible"/>
                                      </p:to>
                                    </p:set>
                                  </p:childTnLst>
                                </p:cTn>
                              </p:par>
                              <p:par>
                                <p:cTn id="14" presetID="1" presetClass="entr" presetSubtype="0" fill="hold" grpId="0" nodeType="withEffect">
                                  <p:stCondLst>
                                    <p:cond delay="1250"/>
                                  </p:stCondLst>
                                  <p:childTnLst>
                                    <p:set>
                                      <p:cBhvr>
                                        <p:cTn id="15" dur="1" fill="hold">
                                          <p:stCondLst>
                                            <p:cond delay="0"/>
                                          </p:stCondLst>
                                        </p:cTn>
                                        <p:tgtEl>
                                          <p:spTgt spid="18"/>
                                        </p:tgtEl>
                                        <p:attrNameLst>
                                          <p:attrName>style.visibility</p:attrName>
                                        </p:attrNameLst>
                                      </p:cBhvr>
                                      <p:to>
                                        <p:strVal val="visible"/>
                                      </p:to>
                                    </p:set>
                                  </p:childTnLst>
                                </p:cTn>
                              </p:par>
                              <p:par>
                                <p:cTn id="16" presetID="64" presetClass="path" presetSubtype="0" accel="50000" decel="50000" fill="hold" grpId="1" nodeType="withEffect">
                                  <p:stCondLst>
                                    <p:cond delay="1250"/>
                                  </p:stCondLst>
                                  <p:childTnLst>
                                    <p:animMotion origin="layout" path="M 6.25E-7 4.07407E-6 L 0.00039 -0.21945 " pathEditMode="relative" rAng="0" ptsTypes="AA">
                                      <p:cBhvr>
                                        <p:cTn id="17" dur="500" fill="hold"/>
                                        <p:tgtEl>
                                          <p:spTgt spid="19"/>
                                        </p:tgtEl>
                                        <p:attrNameLst>
                                          <p:attrName>ppt_x</p:attrName>
                                          <p:attrName>ppt_y</p:attrName>
                                        </p:attrNameLst>
                                      </p:cBhvr>
                                      <p:rCtr x="13" y="-10972"/>
                                    </p:animMotion>
                                  </p:childTnLst>
                                </p:cTn>
                              </p:par>
                              <p:par>
                                <p:cTn id="18" presetID="42" presetClass="path" presetSubtype="0" accel="50000" decel="50000" fill="hold" grpId="1" nodeType="withEffect">
                                  <p:stCondLst>
                                    <p:cond delay="1250"/>
                                  </p:stCondLst>
                                  <p:childTnLst>
                                    <p:animMotion origin="layout" path="M 6.25E-7 2.59259E-6 L -0.00026 0.21967 " pathEditMode="relative" rAng="0" ptsTypes="AA">
                                      <p:cBhvr>
                                        <p:cTn id="19" dur="500" fill="hold"/>
                                        <p:tgtEl>
                                          <p:spTgt spid="18"/>
                                        </p:tgtEl>
                                        <p:attrNameLst>
                                          <p:attrName>ppt_x</p:attrName>
                                          <p:attrName>ppt_y</p:attrName>
                                        </p:attrNameLst>
                                      </p:cBhvr>
                                      <p:rCtr x="-13" y="10972"/>
                                    </p:animMotion>
                                  </p:childTnLst>
                                </p:cTn>
                              </p:par>
                              <p:par>
                                <p:cTn id="20" presetID="1" presetClass="path" presetSubtype="0" accel="50000" decel="50000" fill="hold" grpId="2" nodeType="withEffect">
                                  <p:stCondLst>
                                    <p:cond delay="1750"/>
                                  </p:stCondLst>
                                  <p:childTnLst>
                                    <p:animMotion origin="layout" path="M 0.00039 -0.21945 C 0.0681 -0.21945 0.12357 -0.12107 0.12357 0.00023 C 0.12357 0.12083 0.0681 0.2199 0.00039 0.2199 " pathEditMode="relative" rAng="0" ptsTypes="AAA">
                                      <p:cBhvr>
                                        <p:cTn id="21" dur="750" fill="hold"/>
                                        <p:tgtEl>
                                          <p:spTgt spid="19"/>
                                        </p:tgtEl>
                                        <p:attrNameLst>
                                          <p:attrName>ppt_x</p:attrName>
                                          <p:attrName>ppt_y</p:attrName>
                                        </p:attrNameLst>
                                      </p:cBhvr>
                                      <p:rCtr x="6159" y="21968"/>
                                    </p:animMotion>
                                  </p:childTnLst>
                                </p:cTn>
                              </p:par>
                              <p:par>
                                <p:cTn id="22" presetID="1" presetClass="path" presetSubtype="0" accel="50000" decel="50000" fill="hold" grpId="2" nodeType="withEffect">
                                  <p:stCondLst>
                                    <p:cond delay="1750"/>
                                  </p:stCondLst>
                                  <p:childTnLst>
                                    <p:animMotion origin="layout" path="M 0.00039 -0.21968 C -0.06758 -0.21968 -0.12318 -0.12153 -0.12318 -0.00023 C -0.12318 0.1206 -0.06758 0.21967 0.00039 0.21967 " pathEditMode="relative" rAng="0" ptsTypes="AAA">
                                      <p:cBhvr>
                                        <p:cTn id="23" dur="750" spd="-100000" fill="hold"/>
                                        <p:tgtEl>
                                          <p:spTgt spid="18"/>
                                        </p:tgtEl>
                                        <p:attrNameLst>
                                          <p:attrName>ppt_x</p:attrName>
                                          <p:attrName>ppt_y</p:attrName>
                                        </p:attrNameLst>
                                      </p:cBhvr>
                                      <p:rCtr x="-6185" y="21968"/>
                                    </p:animMotion>
                                  </p:childTnLst>
                                </p:cTn>
                              </p:par>
                              <p:par>
                                <p:cTn id="24" presetID="10" presetClass="entr" presetSubtype="0" fill="hold" nodeType="withEffect">
                                  <p:stCondLst>
                                    <p:cond delay="2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22" presetClass="entr" presetSubtype="1" fill="hold" grpId="0" nodeType="withEffect">
                                  <p:stCondLst>
                                    <p:cond delay="22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par>
                                <p:cTn id="30" presetID="10" presetClass="entr" presetSubtype="0" fill="hold" nodeType="withEffect">
                                  <p:stCondLst>
                                    <p:cond delay="2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63" presetClass="path" presetSubtype="0" decel="50000" fill="hold" nodeType="withEffect">
                                  <p:stCondLst>
                                    <p:cond delay="2500"/>
                                  </p:stCondLst>
                                  <p:childTnLst>
                                    <p:animMotion origin="layout" path="M -0.02773 1.48148E-6 L 0.11081 1.48148E-6 " pathEditMode="relative" rAng="0" ptsTypes="AA">
                                      <p:cBhvr>
                                        <p:cTn id="34" dur="750" spd="-100000" fill="hold"/>
                                        <p:tgtEl>
                                          <p:spTgt spid="9"/>
                                        </p:tgtEl>
                                        <p:attrNameLst>
                                          <p:attrName>ppt_x</p:attrName>
                                          <p:attrName>ppt_y</p:attrName>
                                        </p:attrNameLst>
                                      </p:cBhvr>
                                      <p:rCtr x="6927" y="0"/>
                                    </p:animMotion>
                                  </p:childTnLst>
                                </p:cTn>
                              </p:par>
                              <p:par>
                                <p:cTn id="35" presetID="35" presetClass="path" presetSubtype="0" accel="50000" decel="50000" fill="hold" nodeType="withEffect">
                                  <p:stCondLst>
                                    <p:cond delay="3250"/>
                                  </p:stCondLst>
                                  <p:childTnLst>
                                    <p:animMotion origin="layout" path="M -0.02799 1.48148E-6 L -4.79167E-6 1.48148E-6 " pathEditMode="relative" rAng="0" ptsTypes="AA">
                                      <p:cBhvr>
                                        <p:cTn id="36" dur="750" fill="hold"/>
                                        <p:tgtEl>
                                          <p:spTgt spid="9"/>
                                        </p:tgtEl>
                                        <p:attrNameLst>
                                          <p:attrName>ppt_x</p:attrName>
                                          <p:attrName>ppt_y</p:attrName>
                                        </p:attrNameLst>
                                      </p:cBhvr>
                                      <p:rCtr x="1393" y="0"/>
                                    </p:animMotion>
                                  </p:childTnLst>
                                </p:cTn>
                              </p:par>
                              <p:par>
                                <p:cTn id="37" presetID="10" presetClass="entr" presetSubtype="0"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63" presetClass="path" presetSubtype="0" decel="50000" fill="hold" nodeType="withEffect">
                                  <p:stCondLst>
                                    <p:cond delay="2500"/>
                                  </p:stCondLst>
                                  <p:childTnLst>
                                    <p:animMotion origin="layout" path="M -0.02773 1.48148E-6 L 0.11081 1.48148E-6 " pathEditMode="relative" rAng="0" ptsTypes="AA">
                                      <p:cBhvr>
                                        <p:cTn id="41" dur="750" spd="-100000" fill="hold"/>
                                        <p:tgtEl>
                                          <p:spTgt spid="20"/>
                                        </p:tgtEl>
                                        <p:attrNameLst>
                                          <p:attrName>ppt_x</p:attrName>
                                          <p:attrName>ppt_y</p:attrName>
                                        </p:attrNameLst>
                                      </p:cBhvr>
                                      <p:rCtr x="6927" y="0"/>
                                    </p:animMotion>
                                  </p:childTnLst>
                                </p:cTn>
                              </p:par>
                              <p:par>
                                <p:cTn id="42" presetID="35" presetClass="path" presetSubtype="0" accel="50000" decel="50000" fill="hold" nodeType="withEffect">
                                  <p:stCondLst>
                                    <p:cond delay="3250"/>
                                  </p:stCondLst>
                                  <p:childTnLst>
                                    <p:animMotion origin="layout" path="M -0.02799 1.48148E-6 L -4.79167E-6 1.48148E-6 " pathEditMode="relative" rAng="0" ptsTypes="AA">
                                      <p:cBhvr>
                                        <p:cTn id="43" dur="750" fill="hold"/>
                                        <p:tgtEl>
                                          <p:spTgt spid="20"/>
                                        </p:tgtEl>
                                        <p:attrNameLst>
                                          <p:attrName>ppt_x</p:attrName>
                                          <p:attrName>ppt_y</p:attrName>
                                        </p:attrNameLst>
                                      </p:cBhvr>
                                      <p:rCtr x="1393" y="0"/>
                                    </p:animMotion>
                                  </p:childTnLst>
                                </p:cTn>
                              </p:par>
                              <p:par>
                                <p:cTn id="44" presetID="10" presetClass="entr" presetSubtype="0" fill="hold" nodeType="withEffect">
                                  <p:stCondLst>
                                    <p:cond delay="2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63" presetClass="path" presetSubtype="0" decel="50000" fill="hold" nodeType="withEffect">
                                  <p:stCondLst>
                                    <p:cond delay="2500"/>
                                  </p:stCondLst>
                                  <p:childTnLst>
                                    <p:animMotion origin="layout" path="M -0.02773 1.48148E-6 L 0.11081 1.48148E-6 " pathEditMode="relative" rAng="0" ptsTypes="AA">
                                      <p:cBhvr>
                                        <p:cTn id="48" dur="750" spd="-100000" fill="hold"/>
                                        <p:tgtEl>
                                          <p:spTgt spid="23"/>
                                        </p:tgtEl>
                                        <p:attrNameLst>
                                          <p:attrName>ppt_x</p:attrName>
                                          <p:attrName>ppt_y</p:attrName>
                                        </p:attrNameLst>
                                      </p:cBhvr>
                                      <p:rCtr x="6927" y="0"/>
                                    </p:animMotion>
                                  </p:childTnLst>
                                </p:cTn>
                              </p:par>
                              <p:par>
                                <p:cTn id="49" presetID="35" presetClass="path" presetSubtype="0" accel="50000" decel="50000" fill="hold" nodeType="withEffect">
                                  <p:stCondLst>
                                    <p:cond delay="3250"/>
                                  </p:stCondLst>
                                  <p:childTnLst>
                                    <p:animMotion origin="layout" path="M -0.02799 1.48148E-6 L -4.79167E-6 1.48148E-6 " pathEditMode="relative" rAng="0" ptsTypes="AA">
                                      <p:cBhvr>
                                        <p:cTn id="50" dur="750" fill="hold"/>
                                        <p:tgtEl>
                                          <p:spTgt spid="23"/>
                                        </p:tgtEl>
                                        <p:attrNameLst>
                                          <p:attrName>ppt_x</p:attrName>
                                          <p:attrName>ppt_y</p:attrName>
                                        </p:attrNameLst>
                                      </p:cBhvr>
                                      <p:rCtr x="1393" y="0"/>
                                    </p:animMotion>
                                  </p:childTnLst>
                                </p:cTn>
                              </p:par>
                              <p:par>
                                <p:cTn id="51" presetID="10" presetClass="entr" presetSubtype="0" fill="hold" nodeType="withEffect">
                                  <p:stCondLst>
                                    <p:cond delay="25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63" presetClass="path" presetSubtype="0" decel="50000" fill="hold" nodeType="withEffect">
                                  <p:stCondLst>
                                    <p:cond delay="2500"/>
                                  </p:stCondLst>
                                  <p:childTnLst>
                                    <p:animMotion origin="layout" path="M -0.02773 1.48148E-6 L 0.11081 1.48148E-6 " pathEditMode="relative" rAng="0" ptsTypes="AA">
                                      <p:cBhvr>
                                        <p:cTn id="55" dur="750" spd="-100000" fill="hold"/>
                                        <p:tgtEl>
                                          <p:spTgt spid="26"/>
                                        </p:tgtEl>
                                        <p:attrNameLst>
                                          <p:attrName>ppt_x</p:attrName>
                                          <p:attrName>ppt_y</p:attrName>
                                        </p:attrNameLst>
                                      </p:cBhvr>
                                      <p:rCtr x="6927" y="0"/>
                                    </p:animMotion>
                                  </p:childTnLst>
                                </p:cTn>
                              </p:par>
                              <p:par>
                                <p:cTn id="56" presetID="35" presetClass="path" presetSubtype="0" accel="50000" decel="50000" fill="hold" nodeType="withEffect">
                                  <p:stCondLst>
                                    <p:cond delay="3250"/>
                                  </p:stCondLst>
                                  <p:childTnLst>
                                    <p:animMotion origin="layout" path="M -0.02799 1.48148E-6 L -4.79167E-6 1.48148E-6 " pathEditMode="relative" rAng="0" ptsTypes="AA">
                                      <p:cBhvr>
                                        <p:cTn id="57" dur="750" fill="hold"/>
                                        <p:tgtEl>
                                          <p:spTgt spid="26"/>
                                        </p:tgtEl>
                                        <p:attrNameLst>
                                          <p:attrName>ppt_x</p:attrName>
                                          <p:attrName>ppt_y</p:attrName>
                                        </p:attrNameLst>
                                      </p:cBhvr>
                                      <p:rCtr x="1393" y="0"/>
                                    </p:animMotion>
                                  </p:childTnLst>
                                </p:cTn>
                              </p:par>
                              <p:par>
                                <p:cTn id="58" presetID="12" presetClass="entr" presetSubtype="8" fill="hold" grpId="0" nodeType="withEffect">
                                  <p:stCondLst>
                                    <p:cond delay="375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p:tgtEl>
                                          <p:spTgt spid="4"/>
                                        </p:tgtEl>
                                        <p:attrNameLst>
                                          <p:attrName>ppt_x</p:attrName>
                                        </p:attrNameLst>
                                      </p:cBhvr>
                                      <p:tavLst>
                                        <p:tav tm="0">
                                          <p:val>
                                            <p:strVal val="#ppt_x-#ppt_w*1.125000"/>
                                          </p:val>
                                        </p:tav>
                                        <p:tav tm="100000">
                                          <p:val>
                                            <p:strVal val="#ppt_x"/>
                                          </p:val>
                                        </p:tav>
                                      </p:tavLst>
                                    </p:anim>
                                    <p:animEffect transition="in" filter="wipe(right)">
                                      <p:cBhvr>
                                        <p:cTn id="61" dur="500"/>
                                        <p:tgtEl>
                                          <p:spTgt spid="4"/>
                                        </p:tgtEl>
                                      </p:cBhvr>
                                    </p:animEffect>
                                  </p:childTnLst>
                                </p:cTn>
                              </p:par>
                              <p:par>
                                <p:cTn id="62" presetID="12" presetClass="entr" presetSubtype="8" fill="hold" grpId="0" nodeType="withEffect">
                                  <p:stCondLst>
                                    <p:cond delay="375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p:tgtEl>
                                          <p:spTgt spid="12"/>
                                        </p:tgtEl>
                                        <p:attrNameLst>
                                          <p:attrName>ppt_x</p:attrName>
                                        </p:attrNameLst>
                                      </p:cBhvr>
                                      <p:tavLst>
                                        <p:tav tm="0">
                                          <p:val>
                                            <p:strVal val="#ppt_x-#ppt_w*1.125000"/>
                                          </p:val>
                                        </p:tav>
                                        <p:tav tm="100000">
                                          <p:val>
                                            <p:strVal val="#ppt_x"/>
                                          </p:val>
                                        </p:tav>
                                      </p:tavLst>
                                    </p:anim>
                                    <p:animEffect transition="in" filter="wipe(right)">
                                      <p:cBhvr>
                                        <p:cTn id="65" dur="500"/>
                                        <p:tgtEl>
                                          <p:spTgt spid="12"/>
                                        </p:tgtEl>
                                      </p:cBhvr>
                                    </p:animEffect>
                                  </p:childTnLst>
                                </p:cTn>
                              </p:par>
                              <p:par>
                                <p:cTn id="66" presetID="12" presetClass="entr" presetSubtype="8" fill="hold" grpId="0" nodeType="withEffect">
                                  <p:stCondLst>
                                    <p:cond delay="37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p:tgtEl>
                                          <p:spTgt spid="14"/>
                                        </p:tgtEl>
                                        <p:attrNameLst>
                                          <p:attrName>ppt_x</p:attrName>
                                        </p:attrNameLst>
                                      </p:cBhvr>
                                      <p:tavLst>
                                        <p:tav tm="0">
                                          <p:val>
                                            <p:strVal val="#ppt_x-#ppt_w*1.125000"/>
                                          </p:val>
                                        </p:tav>
                                        <p:tav tm="100000">
                                          <p:val>
                                            <p:strVal val="#ppt_x"/>
                                          </p:val>
                                        </p:tav>
                                      </p:tavLst>
                                    </p:anim>
                                    <p:animEffect transition="in" filter="wipe(right)">
                                      <p:cBhvr>
                                        <p:cTn id="69" dur="500"/>
                                        <p:tgtEl>
                                          <p:spTgt spid="14"/>
                                        </p:tgtEl>
                                      </p:cBhvr>
                                    </p:animEffect>
                                  </p:childTnLst>
                                </p:cTn>
                              </p:par>
                              <p:par>
                                <p:cTn id="70" presetID="12" presetClass="entr" presetSubtype="8" fill="hold" grpId="0" nodeType="withEffect">
                                  <p:stCondLst>
                                    <p:cond delay="375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0" presetClass="entr" presetSubtype="0" fill="hold" grpId="0" nodeType="withEffect">
                                  <p:stCondLst>
                                    <p:cond delay="425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500"/>
                                        <p:tgtEl>
                                          <p:spTgt spid="5"/>
                                        </p:tgtEl>
                                      </p:cBhvr>
                                    </p:animEffect>
                                  </p:childTnLst>
                                </p:cTn>
                              </p:par>
                              <p:par>
                                <p:cTn id="77" presetID="10" presetClass="entr" presetSubtype="0" fill="hold" grpId="0" nodeType="withEffect">
                                  <p:stCondLst>
                                    <p:cond delay="425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par>
                                <p:cTn id="80" presetID="10" presetClass="entr" presetSubtype="0" fill="hold" grpId="0" nodeType="withEffect">
                                  <p:stCondLst>
                                    <p:cond delay="425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500"/>
                                        <p:tgtEl>
                                          <p:spTgt spid="15"/>
                                        </p:tgtEl>
                                      </p:cBhvr>
                                    </p:animEffect>
                                  </p:childTnLst>
                                </p:cTn>
                              </p:par>
                              <p:par>
                                <p:cTn id="83" presetID="10" presetClass="entr" presetSubtype="0" fill="hold" grpId="0" nodeType="withEffect">
                                  <p:stCondLst>
                                    <p:cond delay="425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8" grpId="0" animBg="1"/>
      <p:bldP spid="18" grpId="1" animBg="1"/>
      <p:bldP spid="18" grpId="2" animBg="1"/>
      <p:bldP spid="2" grpId="0"/>
      <p:bldP spid="2" grpId="1"/>
      <p:bldP spid="2" grpId="2"/>
      <p:bldP spid="3" grpId="0" animBg="1"/>
      <p:bldP spid="4" grpId="0"/>
      <p:bldP spid="5" grpId="0"/>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032737" y="2707881"/>
            <a:ext cx="4777829"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产品服务介绍</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4787085" y="3650343"/>
            <a:ext cx="52798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Introduce products and services</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2561481"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04</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772086030"/>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08333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产品特性</a:t>
            </a:r>
          </a:p>
        </p:txBody>
      </p:sp>
      <p:sp>
        <p:nvSpPr>
          <p:cNvPr id="3" name="Freeform 7"/>
          <p:cNvSpPr>
            <a:spLocks/>
          </p:cNvSpPr>
          <p:nvPr/>
        </p:nvSpPr>
        <p:spPr bwMode="auto">
          <a:xfrm rot="2598298">
            <a:off x="2549909" y="3709912"/>
            <a:ext cx="695599" cy="695598"/>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4" name="Freeform 7"/>
          <p:cNvSpPr>
            <a:spLocks/>
          </p:cNvSpPr>
          <p:nvPr/>
        </p:nvSpPr>
        <p:spPr bwMode="auto">
          <a:xfrm rot="20676794">
            <a:off x="1422150" y="3727616"/>
            <a:ext cx="366736" cy="363781"/>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5" name="Oval 1"/>
          <p:cNvSpPr/>
          <p:nvPr/>
        </p:nvSpPr>
        <p:spPr>
          <a:xfrm>
            <a:off x="5781701" y="1554034"/>
            <a:ext cx="648000" cy="648000"/>
          </a:xfrm>
          <a:prstGeom prst="ellipse">
            <a:avLst/>
          </a:pr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Century Gothic" panose="020B0502020202020204" pitchFamily="34" charset="0"/>
                <a:ea typeface="张海山锐线体简" panose="02000000000000000000" pitchFamily="2" charset="-122"/>
              </a:rPr>
              <a:t>01</a:t>
            </a:r>
          </a:p>
        </p:txBody>
      </p:sp>
      <p:sp>
        <p:nvSpPr>
          <p:cNvPr id="6" name="Oval 7"/>
          <p:cNvSpPr/>
          <p:nvPr/>
        </p:nvSpPr>
        <p:spPr>
          <a:xfrm>
            <a:off x="5781701" y="2667614"/>
            <a:ext cx="648000" cy="648000"/>
          </a:xfrm>
          <a:prstGeom prst="ellipse">
            <a:avLst/>
          </a:pr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Century Gothic" panose="020B0502020202020204" pitchFamily="34" charset="0"/>
                <a:ea typeface="张海山锐线体简" panose="02000000000000000000" pitchFamily="2" charset="-122"/>
              </a:rPr>
              <a:t>02</a:t>
            </a:r>
          </a:p>
        </p:txBody>
      </p:sp>
      <p:sp>
        <p:nvSpPr>
          <p:cNvPr id="7" name="Oval 9"/>
          <p:cNvSpPr/>
          <p:nvPr/>
        </p:nvSpPr>
        <p:spPr>
          <a:xfrm>
            <a:off x="5781701" y="3781194"/>
            <a:ext cx="648000" cy="648000"/>
          </a:xfrm>
          <a:prstGeom prst="ellipse">
            <a:avLst/>
          </a:pr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Century Gothic" panose="020B0502020202020204" pitchFamily="34" charset="0"/>
                <a:ea typeface="张海山锐线体简" panose="02000000000000000000" pitchFamily="2" charset="-122"/>
              </a:rPr>
              <a:t>03</a:t>
            </a:r>
          </a:p>
        </p:txBody>
      </p:sp>
      <p:grpSp>
        <p:nvGrpSpPr>
          <p:cNvPr id="8" name="组合 7"/>
          <p:cNvGrpSpPr/>
          <p:nvPr/>
        </p:nvGrpSpPr>
        <p:grpSpPr>
          <a:xfrm>
            <a:off x="6721530" y="1353969"/>
            <a:ext cx="3667070" cy="976130"/>
            <a:chOff x="8548025" y="1437056"/>
            <a:chExt cx="2486420" cy="976130"/>
          </a:xfrm>
        </p:grpSpPr>
        <p:sp>
          <p:nvSpPr>
            <p:cNvPr id="9" name="矩形 8"/>
            <p:cNvSpPr/>
            <p:nvPr/>
          </p:nvSpPr>
          <p:spPr>
            <a:xfrm>
              <a:off x="8548025" y="1766855"/>
              <a:ext cx="2486420" cy="646331"/>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itchFamily="34" charset="-122"/>
                </a:rPr>
                <a:t>在此录入上述图表的综合描述说明，在此录入上述图表的描述说明</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10" name="矩形 9"/>
            <p:cNvSpPr/>
            <p:nvPr/>
          </p:nvSpPr>
          <p:spPr>
            <a:xfrm>
              <a:off x="8548025" y="1437056"/>
              <a:ext cx="1356208" cy="461665"/>
            </a:xfrm>
            <a:prstGeom prst="rect">
              <a:avLst/>
            </a:prstGeom>
          </p:spPr>
          <p:txBody>
            <a:bodyPr wrap="square">
              <a:spAutoFit/>
            </a:bodyPr>
            <a:lstStyle/>
            <a:p>
              <a:pPr>
                <a:lnSpc>
                  <a:spcPct val="150000"/>
                </a:lnSpc>
              </a:pPr>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产品特点一</a:t>
              </a:r>
            </a:p>
          </p:txBody>
        </p:sp>
      </p:grpSp>
      <p:grpSp>
        <p:nvGrpSpPr>
          <p:cNvPr id="11" name="组合 10"/>
          <p:cNvGrpSpPr/>
          <p:nvPr/>
        </p:nvGrpSpPr>
        <p:grpSpPr>
          <a:xfrm>
            <a:off x="6721530" y="2463337"/>
            <a:ext cx="3667070" cy="977752"/>
            <a:chOff x="8548025" y="1459078"/>
            <a:chExt cx="2486420" cy="977752"/>
          </a:xfrm>
        </p:grpSpPr>
        <p:sp>
          <p:nvSpPr>
            <p:cNvPr id="12" name="矩形 11"/>
            <p:cNvSpPr/>
            <p:nvPr/>
          </p:nvSpPr>
          <p:spPr>
            <a:xfrm>
              <a:off x="8548025" y="1790499"/>
              <a:ext cx="2486420" cy="646331"/>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itchFamily="34" charset="-122"/>
                </a:rPr>
                <a:t>在此录入上述图表的综合描述说明，在此录入上述图表的描述说明</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13" name="矩形 12"/>
            <p:cNvSpPr/>
            <p:nvPr/>
          </p:nvSpPr>
          <p:spPr>
            <a:xfrm>
              <a:off x="8548025" y="1459078"/>
              <a:ext cx="1356208" cy="461665"/>
            </a:xfrm>
            <a:prstGeom prst="rect">
              <a:avLst/>
            </a:prstGeom>
          </p:spPr>
          <p:txBody>
            <a:bodyPr wrap="square">
              <a:spAutoFit/>
            </a:bodyPr>
            <a:lstStyle/>
            <a:p>
              <a:pPr>
                <a:lnSpc>
                  <a:spcPct val="150000"/>
                </a:lnSpc>
              </a:pPr>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产品特点二</a:t>
              </a:r>
            </a:p>
          </p:txBody>
        </p:sp>
      </p:grpSp>
      <p:grpSp>
        <p:nvGrpSpPr>
          <p:cNvPr id="14" name="组合 13"/>
          <p:cNvGrpSpPr/>
          <p:nvPr/>
        </p:nvGrpSpPr>
        <p:grpSpPr>
          <a:xfrm>
            <a:off x="6721530" y="3586525"/>
            <a:ext cx="3667070" cy="979133"/>
            <a:chOff x="8548025" y="1459078"/>
            <a:chExt cx="2486420" cy="979133"/>
          </a:xfrm>
        </p:grpSpPr>
        <p:sp>
          <p:nvSpPr>
            <p:cNvPr id="15" name="矩形 14"/>
            <p:cNvSpPr/>
            <p:nvPr/>
          </p:nvSpPr>
          <p:spPr>
            <a:xfrm>
              <a:off x="8548025" y="1791880"/>
              <a:ext cx="2486420" cy="646331"/>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itchFamily="34" charset="-122"/>
                </a:rPr>
                <a:t>在此录入上述图表的综合描述说明，在此录入上述图表的描述说明</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16" name="矩形 15"/>
            <p:cNvSpPr/>
            <p:nvPr/>
          </p:nvSpPr>
          <p:spPr>
            <a:xfrm>
              <a:off x="8548025" y="1459078"/>
              <a:ext cx="1356208" cy="461665"/>
            </a:xfrm>
            <a:prstGeom prst="rect">
              <a:avLst/>
            </a:prstGeom>
          </p:spPr>
          <p:txBody>
            <a:bodyPr wrap="square">
              <a:spAutoFit/>
            </a:bodyPr>
            <a:lstStyle/>
            <a:p>
              <a:pPr>
                <a:lnSpc>
                  <a:spcPct val="150000"/>
                </a:lnSpc>
              </a:pPr>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产品特点三</a:t>
              </a:r>
            </a:p>
          </p:txBody>
        </p:sp>
      </p:grpSp>
      <p:grpSp>
        <p:nvGrpSpPr>
          <p:cNvPr id="17" name="组合 16"/>
          <p:cNvGrpSpPr/>
          <p:nvPr/>
        </p:nvGrpSpPr>
        <p:grpSpPr>
          <a:xfrm>
            <a:off x="1756936" y="1768737"/>
            <a:ext cx="1643630" cy="1643631"/>
            <a:chOff x="1756936" y="2010037"/>
            <a:chExt cx="1643630" cy="1643631"/>
          </a:xfrm>
        </p:grpSpPr>
        <p:sp>
          <p:nvSpPr>
            <p:cNvPr id="18" name="Freeform 7"/>
            <p:cNvSpPr>
              <a:spLocks/>
            </p:cNvSpPr>
            <p:nvPr/>
          </p:nvSpPr>
          <p:spPr bwMode="auto">
            <a:xfrm rot="2707862">
              <a:off x="1756935" y="2010038"/>
              <a:ext cx="1643631" cy="1643630"/>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9" name="Freeform 46"/>
            <p:cNvSpPr/>
            <p:nvPr/>
          </p:nvSpPr>
          <p:spPr>
            <a:xfrm>
              <a:off x="2272799" y="2660073"/>
              <a:ext cx="340654" cy="340654"/>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20" name="组合 19"/>
          <p:cNvGrpSpPr/>
          <p:nvPr/>
        </p:nvGrpSpPr>
        <p:grpSpPr>
          <a:xfrm>
            <a:off x="3522135" y="3167519"/>
            <a:ext cx="1643631" cy="1643629"/>
            <a:chOff x="3522135" y="3408819"/>
            <a:chExt cx="1643631" cy="1643629"/>
          </a:xfrm>
        </p:grpSpPr>
        <p:sp>
          <p:nvSpPr>
            <p:cNvPr id="21" name="Freeform 7"/>
            <p:cNvSpPr>
              <a:spLocks/>
            </p:cNvSpPr>
            <p:nvPr/>
          </p:nvSpPr>
          <p:spPr bwMode="auto">
            <a:xfrm rot="20889290">
              <a:off x="3522135" y="3408819"/>
              <a:ext cx="1643631" cy="164362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22" name="Freeform 48"/>
            <p:cNvSpPr/>
            <p:nvPr/>
          </p:nvSpPr>
          <p:spPr>
            <a:xfrm>
              <a:off x="4121744" y="4136628"/>
              <a:ext cx="339369" cy="340653"/>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23" name="组合 22"/>
          <p:cNvGrpSpPr/>
          <p:nvPr/>
        </p:nvGrpSpPr>
        <p:grpSpPr>
          <a:xfrm>
            <a:off x="1828883" y="4566329"/>
            <a:ext cx="1129707" cy="1129706"/>
            <a:chOff x="1726455" y="4638789"/>
            <a:chExt cx="1129707" cy="1129706"/>
          </a:xfrm>
        </p:grpSpPr>
        <p:sp>
          <p:nvSpPr>
            <p:cNvPr id="24" name="Freeform 7"/>
            <p:cNvSpPr>
              <a:spLocks/>
            </p:cNvSpPr>
            <p:nvPr/>
          </p:nvSpPr>
          <p:spPr bwMode="auto">
            <a:xfrm rot="1460867">
              <a:off x="1726455" y="4638789"/>
              <a:ext cx="1129707" cy="112970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25" name="Freeform 50"/>
            <p:cNvSpPr/>
            <p:nvPr/>
          </p:nvSpPr>
          <p:spPr>
            <a:xfrm>
              <a:off x="2072240" y="5033940"/>
              <a:ext cx="255323" cy="252007"/>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sp>
        <p:nvSpPr>
          <p:cNvPr id="26" name="Freeform 7"/>
          <p:cNvSpPr>
            <a:spLocks/>
          </p:cNvSpPr>
          <p:nvPr/>
        </p:nvSpPr>
        <p:spPr bwMode="auto">
          <a:xfrm rot="20032093">
            <a:off x="3470891" y="1977809"/>
            <a:ext cx="904058" cy="881928"/>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27" name="Oval 9"/>
          <p:cNvSpPr/>
          <p:nvPr/>
        </p:nvSpPr>
        <p:spPr>
          <a:xfrm>
            <a:off x="5781701" y="4890562"/>
            <a:ext cx="648000" cy="648000"/>
          </a:xfrm>
          <a:prstGeom prst="ellipse">
            <a:avLst/>
          </a:prstGeom>
          <a:solidFill>
            <a:schemeClr val="bg1">
              <a:alpha val="20000"/>
            </a:schemeClr>
          </a:soli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Century Gothic" panose="020B0502020202020204" pitchFamily="34" charset="0"/>
                <a:ea typeface="张海山锐线体简" panose="02000000000000000000" pitchFamily="2" charset="-122"/>
              </a:rPr>
              <a:t>04</a:t>
            </a:r>
          </a:p>
        </p:txBody>
      </p:sp>
      <p:grpSp>
        <p:nvGrpSpPr>
          <p:cNvPr id="28" name="组合 27"/>
          <p:cNvGrpSpPr/>
          <p:nvPr/>
        </p:nvGrpSpPr>
        <p:grpSpPr>
          <a:xfrm>
            <a:off x="6721530" y="4695263"/>
            <a:ext cx="3667070" cy="966598"/>
            <a:chOff x="8548025" y="1459078"/>
            <a:chExt cx="2486420" cy="966598"/>
          </a:xfrm>
        </p:grpSpPr>
        <p:sp>
          <p:nvSpPr>
            <p:cNvPr id="29" name="矩形 28"/>
            <p:cNvSpPr/>
            <p:nvPr/>
          </p:nvSpPr>
          <p:spPr>
            <a:xfrm>
              <a:off x="8548025" y="1779345"/>
              <a:ext cx="2486420" cy="646331"/>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itchFamily="34" charset="-122"/>
                </a:rPr>
                <a:t>在此录入上述图表的综合描述说明，在此录入上述图表的描述说明</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30" name="矩形 29"/>
            <p:cNvSpPr/>
            <p:nvPr/>
          </p:nvSpPr>
          <p:spPr>
            <a:xfrm>
              <a:off x="8548025" y="1459078"/>
              <a:ext cx="1356208" cy="461665"/>
            </a:xfrm>
            <a:prstGeom prst="rect">
              <a:avLst/>
            </a:prstGeom>
          </p:spPr>
          <p:txBody>
            <a:bodyPr wrap="square">
              <a:spAutoFit/>
            </a:bodyPr>
            <a:lstStyle/>
            <a:p>
              <a:pPr>
                <a:lnSpc>
                  <a:spcPct val="150000"/>
                </a:lnSpc>
              </a:pPr>
              <a:r>
                <a:rPr lang="zh-CN" altLang="en-US" sz="16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rPr>
                <a:t>产品特点四</a:t>
              </a:r>
            </a:p>
          </p:txBody>
        </p:sp>
      </p:grpSp>
    </p:spTree>
    <p:extLst>
      <p:ext uri="{BB962C8B-B14F-4D97-AF65-F5344CB8AC3E}">
        <p14:creationId xmlns:p14="http://schemas.microsoft.com/office/powerpoint/2010/main" xmlns="" val="2811408956"/>
      </p:ext>
    </p:extLst>
  </p:cSld>
  <p:clrMapOvr>
    <a:masterClrMapping/>
  </p:clrMapOvr>
  <mc:AlternateContent xmlns:mc="http://schemas.openxmlformats.org/markup-compatibility/2006">
    <mc:Choice xmlns:p14="http://schemas.microsoft.com/office/powerpoint/2010/main" xmlns="" Requires="p14">
      <p:transition spd="slow" p14:dur="800" advTm="5000">
        <p14:flythrough dir="out"/>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500"/>
                                  </p:stCondLst>
                                  <p:childTnLst>
                                    <p:set>
                                      <p:cBhvr>
                                        <p:cTn id="13" dur="1" fill="hold">
                                          <p:stCondLst>
                                            <p:cond delay="0"/>
                                          </p:stCondLst>
                                        </p:cTn>
                                        <p:tgtEl>
                                          <p:spTgt spid="17"/>
                                        </p:tgtEl>
                                        <p:attrNameLst>
                                          <p:attrName>style.visibility</p:attrName>
                                        </p:attrNameLst>
                                      </p:cBhvr>
                                      <p:to>
                                        <p:strVal val="visible"/>
                                      </p:to>
                                    </p:set>
                                    <p:anim calcmode="lin" valueType="num">
                                      <p:cBhvr>
                                        <p:cTn id="14" dur="300" fill="hold"/>
                                        <p:tgtEl>
                                          <p:spTgt spid="17"/>
                                        </p:tgtEl>
                                        <p:attrNameLst>
                                          <p:attrName>ppt_w</p:attrName>
                                        </p:attrNameLst>
                                      </p:cBhvr>
                                      <p:tavLst>
                                        <p:tav tm="0">
                                          <p:val>
                                            <p:fltVal val="0"/>
                                          </p:val>
                                        </p:tav>
                                        <p:tav tm="100000">
                                          <p:val>
                                            <p:strVal val="#ppt_w"/>
                                          </p:val>
                                        </p:tav>
                                      </p:tavLst>
                                    </p:anim>
                                    <p:anim calcmode="lin" valueType="num">
                                      <p:cBhvr>
                                        <p:cTn id="15" dur="300" fill="hold"/>
                                        <p:tgtEl>
                                          <p:spTgt spid="17"/>
                                        </p:tgtEl>
                                        <p:attrNameLst>
                                          <p:attrName>ppt_h</p:attrName>
                                        </p:attrNameLst>
                                      </p:cBhvr>
                                      <p:tavLst>
                                        <p:tav tm="0">
                                          <p:val>
                                            <p:fltVal val="0"/>
                                          </p:val>
                                        </p:tav>
                                        <p:tav tm="100000">
                                          <p:val>
                                            <p:strVal val="#ppt_h"/>
                                          </p:val>
                                        </p:tav>
                                      </p:tavLst>
                                    </p:anim>
                                    <p:animEffect transition="in" filter="fade">
                                      <p:cBhvr>
                                        <p:cTn id="16" dur="300"/>
                                        <p:tgtEl>
                                          <p:spTgt spid="17"/>
                                        </p:tgtEl>
                                      </p:cBhvr>
                                    </p:animEffect>
                                  </p:childTnLst>
                                </p:cTn>
                              </p:par>
                              <p:par>
                                <p:cTn id="17" presetID="6" presetClass="emph" presetSubtype="0" autoRev="1" fill="hold" nodeType="withEffect">
                                  <p:stCondLst>
                                    <p:cond delay="1800"/>
                                  </p:stCondLst>
                                  <p:childTnLst>
                                    <p:animScale>
                                      <p:cBhvr>
                                        <p:cTn id="18" dur="150" fill="hold"/>
                                        <p:tgtEl>
                                          <p:spTgt spid="17"/>
                                        </p:tgtEl>
                                      </p:cBhvr>
                                      <p:by x="110000" y="110000"/>
                                    </p:animScale>
                                  </p:childTnLst>
                                </p:cTn>
                              </p:par>
                              <p:par>
                                <p:cTn id="19" presetID="53" presetClass="entr" presetSubtype="16" fill="hold" nodeType="withEffect">
                                  <p:stCondLst>
                                    <p:cond delay="18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300" fill="hold"/>
                                        <p:tgtEl>
                                          <p:spTgt spid="20"/>
                                        </p:tgtEl>
                                        <p:attrNameLst>
                                          <p:attrName>ppt_w</p:attrName>
                                        </p:attrNameLst>
                                      </p:cBhvr>
                                      <p:tavLst>
                                        <p:tav tm="0">
                                          <p:val>
                                            <p:fltVal val="0"/>
                                          </p:val>
                                        </p:tav>
                                        <p:tav tm="100000">
                                          <p:val>
                                            <p:strVal val="#ppt_w"/>
                                          </p:val>
                                        </p:tav>
                                      </p:tavLst>
                                    </p:anim>
                                    <p:anim calcmode="lin" valueType="num">
                                      <p:cBhvr>
                                        <p:cTn id="22" dur="300" fill="hold"/>
                                        <p:tgtEl>
                                          <p:spTgt spid="20"/>
                                        </p:tgtEl>
                                        <p:attrNameLst>
                                          <p:attrName>ppt_h</p:attrName>
                                        </p:attrNameLst>
                                      </p:cBhvr>
                                      <p:tavLst>
                                        <p:tav tm="0">
                                          <p:val>
                                            <p:fltVal val="0"/>
                                          </p:val>
                                        </p:tav>
                                        <p:tav tm="100000">
                                          <p:val>
                                            <p:strVal val="#ppt_h"/>
                                          </p:val>
                                        </p:tav>
                                      </p:tavLst>
                                    </p:anim>
                                    <p:animEffect transition="in" filter="fade">
                                      <p:cBhvr>
                                        <p:cTn id="23" dur="300"/>
                                        <p:tgtEl>
                                          <p:spTgt spid="20"/>
                                        </p:tgtEl>
                                      </p:cBhvr>
                                    </p:animEffect>
                                  </p:childTnLst>
                                </p:cTn>
                              </p:par>
                              <p:par>
                                <p:cTn id="24" presetID="6" presetClass="emph" presetSubtype="0" autoRev="1" fill="hold" nodeType="withEffect">
                                  <p:stCondLst>
                                    <p:cond delay="2100"/>
                                  </p:stCondLst>
                                  <p:childTnLst>
                                    <p:animScale>
                                      <p:cBhvr>
                                        <p:cTn id="25" dur="150" fill="hold"/>
                                        <p:tgtEl>
                                          <p:spTgt spid="20"/>
                                        </p:tgtEl>
                                      </p:cBhvr>
                                      <p:by x="110000" y="110000"/>
                                    </p:animScale>
                                  </p:childTnLst>
                                </p:cTn>
                              </p:par>
                              <p:par>
                                <p:cTn id="26" presetID="53" presetClass="entr" presetSubtype="16" fill="hold" nodeType="withEffect">
                                  <p:stCondLst>
                                    <p:cond delay="16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300" fill="hold"/>
                                        <p:tgtEl>
                                          <p:spTgt spid="23"/>
                                        </p:tgtEl>
                                        <p:attrNameLst>
                                          <p:attrName>ppt_w</p:attrName>
                                        </p:attrNameLst>
                                      </p:cBhvr>
                                      <p:tavLst>
                                        <p:tav tm="0">
                                          <p:val>
                                            <p:fltVal val="0"/>
                                          </p:val>
                                        </p:tav>
                                        <p:tav tm="100000">
                                          <p:val>
                                            <p:strVal val="#ppt_w"/>
                                          </p:val>
                                        </p:tav>
                                      </p:tavLst>
                                    </p:anim>
                                    <p:anim calcmode="lin" valueType="num">
                                      <p:cBhvr>
                                        <p:cTn id="29" dur="300" fill="hold"/>
                                        <p:tgtEl>
                                          <p:spTgt spid="23"/>
                                        </p:tgtEl>
                                        <p:attrNameLst>
                                          <p:attrName>ppt_h</p:attrName>
                                        </p:attrNameLst>
                                      </p:cBhvr>
                                      <p:tavLst>
                                        <p:tav tm="0">
                                          <p:val>
                                            <p:fltVal val="0"/>
                                          </p:val>
                                        </p:tav>
                                        <p:tav tm="100000">
                                          <p:val>
                                            <p:strVal val="#ppt_h"/>
                                          </p:val>
                                        </p:tav>
                                      </p:tavLst>
                                    </p:anim>
                                    <p:animEffect transition="in" filter="fade">
                                      <p:cBhvr>
                                        <p:cTn id="30" dur="300"/>
                                        <p:tgtEl>
                                          <p:spTgt spid="23"/>
                                        </p:tgtEl>
                                      </p:cBhvr>
                                    </p:animEffect>
                                  </p:childTnLst>
                                </p:cTn>
                              </p:par>
                              <p:par>
                                <p:cTn id="31" presetID="6" presetClass="emph" presetSubtype="0" autoRev="1" fill="hold" nodeType="withEffect">
                                  <p:stCondLst>
                                    <p:cond delay="1900"/>
                                  </p:stCondLst>
                                  <p:childTnLst>
                                    <p:animScale>
                                      <p:cBhvr>
                                        <p:cTn id="32" dur="150" fill="hold"/>
                                        <p:tgtEl>
                                          <p:spTgt spid="23"/>
                                        </p:tgtEl>
                                      </p:cBhvr>
                                      <p:by x="110000" y="110000"/>
                                    </p:animScale>
                                  </p:childTnLst>
                                </p:cTn>
                              </p:par>
                              <p:par>
                                <p:cTn id="33" presetID="53" presetClass="entr" presetSubtype="16" fill="hold" grpId="0" nodeType="withEffect">
                                  <p:stCondLst>
                                    <p:cond delay="1700"/>
                                  </p:stCondLst>
                                  <p:childTnLst>
                                    <p:set>
                                      <p:cBhvr>
                                        <p:cTn id="34" dur="1" fill="hold">
                                          <p:stCondLst>
                                            <p:cond delay="0"/>
                                          </p:stCondLst>
                                        </p:cTn>
                                        <p:tgtEl>
                                          <p:spTgt spid="3"/>
                                        </p:tgtEl>
                                        <p:attrNameLst>
                                          <p:attrName>style.visibility</p:attrName>
                                        </p:attrNameLst>
                                      </p:cBhvr>
                                      <p:to>
                                        <p:strVal val="visible"/>
                                      </p:to>
                                    </p:set>
                                    <p:anim calcmode="lin" valueType="num">
                                      <p:cBhvr>
                                        <p:cTn id="35" dur="300" fill="hold"/>
                                        <p:tgtEl>
                                          <p:spTgt spid="3"/>
                                        </p:tgtEl>
                                        <p:attrNameLst>
                                          <p:attrName>ppt_w</p:attrName>
                                        </p:attrNameLst>
                                      </p:cBhvr>
                                      <p:tavLst>
                                        <p:tav tm="0">
                                          <p:val>
                                            <p:fltVal val="0"/>
                                          </p:val>
                                        </p:tav>
                                        <p:tav tm="100000">
                                          <p:val>
                                            <p:strVal val="#ppt_w"/>
                                          </p:val>
                                        </p:tav>
                                      </p:tavLst>
                                    </p:anim>
                                    <p:anim calcmode="lin" valueType="num">
                                      <p:cBhvr>
                                        <p:cTn id="36" dur="300" fill="hold"/>
                                        <p:tgtEl>
                                          <p:spTgt spid="3"/>
                                        </p:tgtEl>
                                        <p:attrNameLst>
                                          <p:attrName>ppt_h</p:attrName>
                                        </p:attrNameLst>
                                      </p:cBhvr>
                                      <p:tavLst>
                                        <p:tav tm="0">
                                          <p:val>
                                            <p:fltVal val="0"/>
                                          </p:val>
                                        </p:tav>
                                        <p:tav tm="100000">
                                          <p:val>
                                            <p:strVal val="#ppt_h"/>
                                          </p:val>
                                        </p:tav>
                                      </p:tavLst>
                                    </p:anim>
                                    <p:animEffect transition="in" filter="fade">
                                      <p:cBhvr>
                                        <p:cTn id="37" dur="300"/>
                                        <p:tgtEl>
                                          <p:spTgt spid="3"/>
                                        </p:tgtEl>
                                      </p:cBhvr>
                                    </p:animEffect>
                                  </p:childTnLst>
                                </p:cTn>
                              </p:par>
                              <p:par>
                                <p:cTn id="38" presetID="6" presetClass="emph" presetSubtype="0" autoRev="1" fill="hold" grpId="1" nodeType="withEffect">
                                  <p:stCondLst>
                                    <p:cond delay="2000"/>
                                  </p:stCondLst>
                                  <p:childTnLst>
                                    <p:animScale>
                                      <p:cBhvr>
                                        <p:cTn id="39" dur="150" fill="hold"/>
                                        <p:tgtEl>
                                          <p:spTgt spid="3"/>
                                        </p:tgtEl>
                                      </p:cBhvr>
                                      <p:by x="110000" y="110000"/>
                                    </p:animScale>
                                  </p:childTnLst>
                                </p:cTn>
                              </p:par>
                              <p:par>
                                <p:cTn id="40" presetID="53" presetClass="entr" presetSubtype="16" fill="hold" grpId="0" nodeType="withEffect">
                                  <p:stCondLst>
                                    <p:cond delay="18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Effect transition="in" filter="fade">
                                      <p:cBhvr>
                                        <p:cTn id="44" dur="300"/>
                                        <p:tgtEl>
                                          <p:spTgt spid="4"/>
                                        </p:tgtEl>
                                      </p:cBhvr>
                                    </p:animEffect>
                                  </p:childTnLst>
                                </p:cTn>
                              </p:par>
                              <p:par>
                                <p:cTn id="45" presetID="6" presetClass="emph" presetSubtype="0" autoRev="1" fill="hold" grpId="1" nodeType="withEffect">
                                  <p:stCondLst>
                                    <p:cond delay="2100"/>
                                  </p:stCondLst>
                                  <p:childTnLst>
                                    <p:animScale>
                                      <p:cBhvr>
                                        <p:cTn id="46" dur="150" fill="hold"/>
                                        <p:tgtEl>
                                          <p:spTgt spid="4"/>
                                        </p:tgtEl>
                                      </p:cBhvr>
                                      <p:by x="110000" y="110000"/>
                                    </p:animScale>
                                  </p:childTnLst>
                                </p:cTn>
                              </p:par>
                              <p:par>
                                <p:cTn id="47" presetID="53" presetClass="entr" presetSubtype="16" fill="hold" grpId="0" nodeType="withEffect">
                                  <p:stCondLst>
                                    <p:cond delay="21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2400"/>
                                  </p:stCondLst>
                                  <p:childTnLst>
                                    <p:animScale>
                                      <p:cBhvr>
                                        <p:cTn id="53" dur="150" fill="hold"/>
                                        <p:tgtEl>
                                          <p:spTgt spid="26"/>
                                        </p:tgtEl>
                                      </p:cBhvr>
                                      <p:by x="110000" y="110000"/>
                                    </p:animScale>
                                  </p:childTnLst>
                                </p:cTn>
                              </p:par>
                              <p:par>
                                <p:cTn id="54" presetID="49" presetClass="entr" presetSubtype="0" decel="100000" fill="hold" grpId="0" nodeType="withEffect">
                                  <p:stCondLst>
                                    <p:cond delay="245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par>
                                <p:cTn id="60" presetID="22" presetClass="entr" presetSubtype="8" fill="hold" nodeType="withEffect">
                                  <p:stCondLst>
                                    <p:cond delay="270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49" presetClass="entr" presetSubtype="0" decel="100000" fill="hold" grpId="0" nodeType="withEffect">
                                  <p:stCondLst>
                                    <p:cond delay="270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 calcmode="lin" valueType="num">
                                      <p:cBhvr>
                                        <p:cTn id="67" dur="500" fill="hold"/>
                                        <p:tgtEl>
                                          <p:spTgt spid="6"/>
                                        </p:tgtEl>
                                        <p:attrNameLst>
                                          <p:attrName>style.rotation</p:attrName>
                                        </p:attrNameLst>
                                      </p:cBhvr>
                                      <p:tavLst>
                                        <p:tav tm="0">
                                          <p:val>
                                            <p:fltVal val="360"/>
                                          </p:val>
                                        </p:tav>
                                        <p:tav tm="100000">
                                          <p:val>
                                            <p:fltVal val="0"/>
                                          </p:val>
                                        </p:tav>
                                      </p:tavLst>
                                    </p:anim>
                                    <p:animEffect transition="in" filter="fade">
                                      <p:cBhvr>
                                        <p:cTn id="68" dur="500"/>
                                        <p:tgtEl>
                                          <p:spTgt spid="6"/>
                                        </p:tgtEl>
                                      </p:cBhvr>
                                    </p:animEffect>
                                  </p:childTnLst>
                                </p:cTn>
                              </p:par>
                              <p:par>
                                <p:cTn id="69" presetID="49" presetClass="entr" presetSubtype="0" decel="100000" fill="hold" grpId="0" nodeType="withEffect">
                                  <p:stCondLst>
                                    <p:cond delay="295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 calcmode="lin" valueType="num">
                                      <p:cBhvr>
                                        <p:cTn id="73" dur="500" fill="hold"/>
                                        <p:tgtEl>
                                          <p:spTgt spid="7"/>
                                        </p:tgtEl>
                                        <p:attrNameLst>
                                          <p:attrName>style.rotation</p:attrName>
                                        </p:attrNameLst>
                                      </p:cBhvr>
                                      <p:tavLst>
                                        <p:tav tm="0">
                                          <p:val>
                                            <p:fltVal val="360"/>
                                          </p:val>
                                        </p:tav>
                                        <p:tav tm="100000">
                                          <p:val>
                                            <p:fltVal val="0"/>
                                          </p:val>
                                        </p:tav>
                                      </p:tavLst>
                                    </p:anim>
                                    <p:animEffect transition="in" filter="fade">
                                      <p:cBhvr>
                                        <p:cTn id="74" dur="500"/>
                                        <p:tgtEl>
                                          <p:spTgt spid="7"/>
                                        </p:tgtEl>
                                      </p:cBhvr>
                                    </p:animEffect>
                                  </p:childTnLst>
                                </p:cTn>
                              </p:par>
                              <p:par>
                                <p:cTn id="75" presetID="22" presetClass="entr" presetSubtype="8" fill="hold" nodeType="withEffect">
                                  <p:stCondLst>
                                    <p:cond delay="295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500"/>
                                        <p:tgtEl>
                                          <p:spTgt spid="11"/>
                                        </p:tgtEl>
                                      </p:cBhvr>
                                    </p:animEffect>
                                  </p:childTnLst>
                                </p:cTn>
                              </p:par>
                              <p:par>
                                <p:cTn id="78" presetID="22" presetClass="entr" presetSubtype="8" fill="hold" nodeType="withEffect">
                                  <p:stCondLst>
                                    <p:cond delay="320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cTn>
                              </p:par>
                              <p:par>
                                <p:cTn id="81" presetID="49" presetClass="entr" presetSubtype="0" decel="100000" fill="hold" grpId="0" nodeType="withEffect">
                                  <p:stCondLst>
                                    <p:cond delay="3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 calcmode="lin" valueType="num">
                                      <p:cBhvr>
                                        <p:cTn id="85" dur="500" fill="hold"/>
                                        <p:tgtEl>
                                          <p:spTgt spid="27"/>
                                        </p:tgtEl>
                                        <p:attrNameLst>
                                          <p:attrName>style.rotation</p:attrName>
                                        </p:attrNameLst>
                                      </p:cBhvr>
                                      <p:tavLst>
                                        <p:tav tm="0">
                                          <p:val>
                                            <p:fltVal val="360"/>
                                          </p:val>
                                        </p:tav>
                                        <p:tav tm="100000">
                                          <p:val>
                                            <p:fltVal val="0"/>
                                          </p:val>
                                        </p:tav>
                                      </p:tavLst>
                                    </p:anim>
                                    <p:animEffect transition="in" filter="fade">
                                      <p:cBhvr>
                                        <p:cTn id="86" dur="500"/>
                                        <p:tgtEl>
                                          <p:spTgt spid="27"/>
                                        </p:tgtEl>
                                      </p:cBhvr>
                                    </p:animEffect>
                                  </p:childTnLst>
                                </p:cTn>
                              </p:par>
                              <p:par>
                                <p:cTn id="87" presetID="22" presetClass="entr" presetSubtype="8" fill="hold" nodeType="withEffect">
                                  <p:stCondLst>
                                    <p:cond delay="3450"/>
                                  </p:stCondLst>
                                  <p:childTnLst>
                                    <p:set>
                                      <p:cBhvr>
                                        <p:cTn id="88" dur="1" fill="hold">
                                          <p:stCondLst>
                                            <p:cond delay="0"/>
                                          </p:stCondLst>
                                        </p:cTn>
                                        <p:tgtEl>
                                          <p:spTgt spid="28"/>
                                        </p:tgtEl>
                                        <p:attrNameLst>
                                          <p:attrName>style.visibility</p:attrName>
                                        </p:attrNameLst>
                                      </p:cBhvr>
                                      <p:to>
                                        <p:strVal val="visible"/>
                                      </p:to>
                                    </p:set>
                                    <p:animEffect transition="in" filter="wipe(left)">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animBg="1"/>
      <p:bldP spid="3" grpId="1" animBg="1"/>
      <p:bldP spid="4" grpId="0" animBg="1"/>
      <p:bldP spid="4" grpId="1" animBg="1"/>
      <p:bldP spid="5" grpId="0" animBg="1"/>
      <p:bldP spid="6" grpId="0" animBg="1"/>
      <p:bldP spid="7" grpId="0" animBg="1"/>
      <p:bldP spid="26" grpId="0" animBg="1"/>
      <p:bldP spid="26" grpId="1"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3962325" y="1479828"/>
            <a:ext cx="1757212" cy="461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2400" dirty="0">
                <a:solidFill>
                  <a:schemeClr val="bg1"/>
                </a:solidFill>
                <a:latin typeface="冬青黑体简体中文 W3" panose="020B0300000000000000" pitchFamily="34" charset="-122"/>
                <a:ea typeface="冬青黑体简体中文 W3" panose="020B0300000000000000" pitchFamily="34" charset="-122"/>
              </a:rPr>
              <a:t>团队介绍</a:t>
            </a:r>
            <a:endParaRPr lang="zh-CN" altLang="zh-CN" sz="2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0" name="文本框 69"/>
          <p:cNvSpPr txBox="1">
            <a:spLocks noChangeArrowheads="1"/>
          </p:cNvSpPr>
          <p:nvPr/>
        </p:nvSpPr>
        <p:spPr bwMode="auto">
          <a:xfrm>
            <a:off x="6533583" y="2230913"/>
            <a:ext cx="1757212" cy="462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dirty="0">
                <a:solidFill>
                  <a:schemeClr val="bg1"/>
                </a:solidFill>
                <a:latin typeface="冬青黑体简体中文 W3" panose="020B0300000000000000" pitchFamily="34" charset="-122"/>
                <a:ea typeface="冬青黑体简体中文 W3" panose="020B0300000000000000" pitchFamily="34" charset="-122"/>
              </a:rPr>
              <a:t>项目描述</a:t>
            </a:r>
            <a:endParaRPr lang="zh-CN" altLang="zh-CN" sz="2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5" name="文本框 69"/>
          <p:cNvSpPr txBox="1">
            <a:spLocks noChangeArrowheads="1"/>
          </p:cNvSpPr>
          <p:nvPr/>
        </p:nvSpPr>
        <p:spPr bwMode="auto">
          <a:xfrm>
            <a:off x="3962325" y="2983280"/>
            <a:ext cx="1757212" cy="461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zh-CN" sz="2400" dirty="0">
                <a:solidFill>
                  <a:schemeClr val="bg1"/>
                </a:solidFill>
                <a:latin typeface="冬青黑体简体中文 W3" panose="020B0300000000000000" pitchFamily="34" charset="-122"/>
                <a:ea typeface="冬青黑体简体中文 W3" panose="020B0300000000000000" pitchFamily="34" charset="-122"/>
              </a:rPr>
              <a:t>行业分析</a:t>
            </a:r>
          </a:p>
        </p:txBody>
      </p:sp>
      <p:sp>
        <p:nvSpPr>
          <p:cNvPr id="20" name="文本框 69"/>
          <p:cNvSpPr txBox="1">
            <a:spLocks noChangeArrowheads="1"/>
          </p:cNvSpPr>
          <p:nvPr/>
        </p:nvSpPr>
        <p:spPr bwMode="auto">
          <a:xfrm>
            <a:off x="6533583" y="3723498"/>
            <a:ext cx="1757212" cy="462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dirty="0">
                <a:solidFill>
                  <a:schemeClr val="bg1"/>
                </a:solidFill>
                <a:latin typeface="冬青黑体简体中文 W3" panose="020B0300000000000000" pitchFamily="34" charset="-122"/>
                <a:ea typeface="冬青黑体简体中文 W3" panose="020B0300000000000000" pitchFamily="34" charset="-122"/>
              </a:rPr>
              <a:t>营销策略</a:t>
            </a:r>
          </a:p>
        </p:txBody>
      </p:sp>
      <p:sp>
        <p:nvSpPr>
          <p:cNvPr id="25" name="文本框 69"/>
          <p:cNvSpPr txBox="1">
            <a:spLocks noChangeArrowheads="1"/>
          </p:cNvSpPr>
          <p:nvPr/>
        </p:nvSpPr>
        <p:spPr bwMode="auto">
          <a:xfrm>
            <a:off x="3387302" y="4476505"/>
            <a:ext cx="2332235" cy="461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zh-CN" sz="2400" dirty="0">
                <a:solidFill>
                  <a:schemeClr val="bg1"/>
                </a:solidFill>
                <a:latin typeface="冬青黑体简体中文 W3" panose="020B0300000000000000" pitchFamily="34" charset="-122"/>
                <a:ea typeface="冬青黑体简体中文 W3" panose="020B0300000000000000" pitchFamily="34" charset="-122"/>
              </a:rPr>
              <a:t>产品服务介绍</a:t>
            </a:r>
          </a:p>
        </p:txBody>
      </p:sp>
      <p:sp>
        <p:nvSpPr>
          <p:cNvPr id="30" name="文本框 69"/>
          <p:cNvSpPr txBox="1">
            <a:spLocks noChangeArrowheads="1"/>
          </p:cNvSpPr>
          <p:nvPr/>
        </p:nvSpPr>
        <p:spPr bwMode="auto">
          <a:xfrm>
            <a:off x="6533583" y="5222477"/>
            <a:ext cx="2332235" cy="461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2400" dirty="0">
                <a:solidFill>
                  <a:schemeClr val="bg1"/>
                </a:solidFill>
                <a:latin typeface="冬青黑体简体中文 W3" panose="020B0300000000000000" pitchFamily="34" charset="-122"/>
                <a:ea typeface="冬青黑体简体中文 W3" panose="020B0300000000000000" pitchFamily="34" charset="-122"/>
              </a:rPr>
              <a:t>财务计划</a:t>
            </a:r>
          </a:p>
        </p:txBody>
      </p:sp>
      <p:sp>
        <p:nvSpPr>
          <p:cNvPr id="35" name="文本框 69"/>
          <p:cNvSpPr txBox="1">
            <a:spLocks noChangeArrowheads="1"/>
          </p:cNvSpPr>
          <p:nvPr/>
        </p:nvSpPr>
        <p:spPr bwMode="auto">
          <a:xfrm>
            <a:off x="2968353" y="5969730"/>
            <a:ext cx="2751184" cy="461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zh-CN" sz="2400" dirty="0">
                <a:solidFill>
                  <a:schemeClr val="bg1"/>
                </a:solidFill>
                <a:latin typeface="冬青黑体简体中文 W3" panose="020B0300000000000000" pitchFamily="34" charset="-122"/>
                <a:ea typeface="冬青黑体简体中文 W3" panose="020B0300000000000000" pitchFamily="34" charset="-122"/>
              </a:rPr>
              <a:t>风险与风险管理</a:t>
            </a:r>
          </a:p>
        </p:txBody>
      </p:sp>
      <p:sp>
        <p:nvSpPr>
          <p:cNvPr id="37" name="矩形: 圆角 36"/>
          <p:cNvSpPr/>
          <p:nvPr/>
        </p:nvSpPr>
        <p:spPr>
          <a:xfrm>
            <a:off x="4316507" y="375871"/>
            <a:ext cx="3563470" cy="644548"/>
          </a:xfrm>
          <a:prstGeom prst="round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Segoe UI" panose="020B0502040204020203" pitchFamily="34" charset="0"/>
                <a:ea typeface="Segoe UI" panose="020B0502040204020203" pitchFamily="34" charset="0"/>
                <a:cs typeface="Segoe UI" panose="020B0502040204020203" pitchFamily="34" charset="0"/>
              </a:rPr>
              <a:t>CONTENTS</a:t>
            </a:r>
            <a:endParaRPr lang="zh-CN" altLang="en-US" sz="3600" dirty="0">
              <a:latin typeface="Segoe UI" panose="020B0502040204020203" pitchFamily="34" charset="0"/>
              <a:cs typeface="Segoe UI" panose="020B0502040204020203" pitchFamily="34" charset="0"/>
            </a:endParaRPr>
          </a:p>
        </p:txBody>
      </p:sp>
      <p:cxnSp>
        <p:nvCxnSpPr>
          <p:cNvPr id="39" name="直接连接符 38"/>
          <p:cNvCxnSpPr/>
          <p:nvPr/>
        </p:nvCxnSpPr>
        <p:spPr>
          <a:xfrm>
            <a:off x="6096000" y="1121789"/>
            <a:ext cx="0" cy="5689076"/>
          </a:xfrm>
          <a:prstGeom prst="line">
            <a:avLst/>
          </a:prstGeom>
          <a:ln w="38100" cap="rnd">
            <a:gradFill>
              <a:gsLst>
                <a:gs pos="0">
                  <a:schemeClr val="bg1">
                    <a:alpha val="5000"/>
                  </a:schemeClr>
                </a:gs>
                <a:gs pos="50000">
                  <a:schemeClr val="bg1">
                    <a:alpha val="75000"/>
                  </a:schemeClr>
                </a:gs>
                <a:gs pos="100000">
                  <a:schemeClr val="bg1">
                    <a:alpha val="5000"/>
                  </a:schemeClr>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6041825" y="160245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044954" y="2354181"/>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044954" y="310590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044954" y="384676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044954" y="4599132"/>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044954" y="5345104"/>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044954" y="609235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69"/>
          <p:cNvSpPr txBox="1">
            <a:spLocks noChangeArrowheads="1"/>
          </p:cNvSpPr>
          <p:nvPr/>
        </p:nvSpPr>
        <p:spPr bwMode="auto">
          <a:xfrm>
            <a:off x="6482663" y="1418067"/>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01</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55" name="文本框 69"/>
          <p:cNvSpPr txBox="1">
            <a:spLocks noChangeArrowheads="1"/>
          </p:cNvSpPr>
          <p:nvPr/>
        </p:nvSpPr>
        <p:spPr bwMode="auto">
          <a:xfrm>
            <a:off x="5015733" y="2165416"/>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02</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62" name="椭圆 61"/>
          <p:cNvSpPr/>
          <p:nvPr/>
        </p:nvSpPr>
        <p:spPr>
          <a:xfrm>
            <a:off x="1246749" y="-1422359"/>
            <a:ext cx="9720000" cy="9720000"/>
          </a:xfrm>
          <a:prstGeom prst="ellipse">
            <a:avLst/>
          </a:prstGeom>
          <a:noFill/>
          <a:ln>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椭圆 62"/>
          <p:cNvSpPr/>
          <p:nvPr/>
        </p:nvSpPr>
        <p:spPr>
          <a:xfrm>
            <a:off x="530583" y="-2147693"/>
            <a:ext cx="11160000" cy="11160000"/>
          </a:xfrm>
          <a:prstGeom prst="ellipse">
            <a:avLst/>
          </a:prstGeom>
          <a:noFill/>
          <a:ln>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文本框 69"/>
          <p:cNvSpPr txBox="1">
            <a:spLocks noChangeArrowheads="1"/>
          </p:cNvSpPr>
          <p:nvPr/>
        </p:nvSpPr>
        <p:spPr bwMode="auto">
          <a:xfrm>
            <a:off x="6482663" y="2920948"/>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03</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66" name="文本框 69"/>
          <p:cNvSpPr txBox="1">
            <a:spLocks noChangeArrowheads="1"/>
          </p:cNvSpPr>
          <p:nvPr/>
        </p:nvSpPr>
        <p:spPr bwMode="auto">
          <a:xfrm>
            <a:off x="5015733" y="3659569"/>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04</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67" name="文本框 69"/>
          <p:cNvSpPr txBox="1">
            <a:spLocks noChangeArrowheads="1"/>
          </p:cNvSpPr>
          <p:nvPr/>
        </p:nvSpPr>
        <p:spPr bwMode="auto">
          <a:xfrm>
            <a:off x="6482663" y="4410271"/>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05</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68" name="文本框 69"/>
          <p:cNvSpPr txBox="1">
            <a:spLocks noChangeArrowheads="1"/>
          </p:cNvSpPr>
          <p:nvPr/>
        </p:nvSpPr>
        <p:spPr bwMode="auto">
          <a:xfrm>
            <a:off x="5006818" y="5161357"/>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06</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
        <p:nvSpPr>
          <p:cNvPr id="69" name="文本框 69"/>
          <p:cNvSpPr txBox="1">
            <a:spLocks noChangeArrowheads="1"/>
          </p:cNvSpPr>
          <p:nvPr/>
        </p:nvSpPr>
        <p:spPr bwMode="auto">
          <a:xfrm>
            <a:off x="6482663" y="5911163"/>
            <a:ext cx="7038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dirty="0">
                <a:gradFill>
                  <a:gsLst>
                    <a:gs pos="0">
                      <a:schemeClr val="bg1"/>
                    </a:gs>
                    <a:gs pos="100000">
                      <a:schemeClr val="bg1">
                        <a:alpha val="50000"/>
                      </a:schemeClr>
                    </a:gs>
                  </a:gsLst>
                  <a:lin ang="5400000" scaled="1"/>
                </a:gradFill>
                <a:latin typeface="Century Gothic" panose="020B0502020202020204" pitchFamily="34" charset="0"/>
                <a:ea typeface="Segoe UI" panose="020B0502040204020203" pitchFamily="34" charset="0"/>
                <a:cs typeface="Segoe UI" panose="020B0502040204020203" pitchFamily="34" charset="0"/>
              </a:rPr>
              <a:t>07</a:t>
            </a:r>
            <a:endParaRPr lang="zh-CN" altLang="zh-CN" sz="3200" dirty="0">
              <a:gradFill>
                <a:gsLst>
                  <a:gs pos="0">
                    <a:schemeClr val="bg1"/>
                  </a:gs>
                  <a:gs pos="100000">
                    <a:schemeClr val="bg1">
                      <a:alpha val="50000"/>
                    </a:schemeClr>
                  </a:gs>
                </a:gsLst>
                <a:lin ang="5400000" scaled="1"/>
              </a:gradFill>
              <a:latin typeface="Century Gothic" panose="020B0502020202020204"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xmlns="" val="1221226086"/>
      </p:ext>
    </p:extLst>
  </p:cSld>
  <p:clrMapOvr>
    <a:masterClrMapping/>
  </p:clrMapOvr>
  <mc:AlternateContent xmlns:mc="http://schemas.openxmlformats.org/markup-compatibility/2006">
    <mc:Choice xmlns:p14="http://schemas.microsoft.com/office/powerpoint/2010/main" xmlns="" Requires="p14">
      <p:transition spd="slow" p14:dur="2000" advTm="6000">
        <p14:ripple/>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1000"/>
                                        <p:tgtEl>
                                          <p:spTgt spid="62"/>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1000"/>
                                        <p:tgtEl>
                                          <p:spTgt spid="39"/>
                                        </p:tgtEl>
                                      </p:cBhvr>
                                    </p:animEffect>
                                  </p:childTnLst>
                                </p:cTn>
                              </p:par>
                              <p:par>
                                <p:cTn id="18" presetID="23" presetClass="entr" presetSubtype="16" fill="hold" grpId="0" nodeType="withEffect">
                                  <p:stCondLst>
                                    <p:cond delay="500"/>
                                  </p:stCondLst>
                                  <p:childTnLst>
                                    <p:set>
                                      <p:cBhvr>
                                        <p:cTn id="19" dur="1" fill="hold">
                                          <p:stCondLst>
                                            <p:cond delay="0"/>
                                          </p:stCondLst>
                                        </p:cTn>
                                        <p:tgtEl>
                                          <p:spTgt spid="45"/>
                                        </p:tgtEl>
                                        <p:attrNameLst>
                                          <p:attrName>style.visibility</p:attrName>
                                        </p:attrNameLst>
                                      </p:cBhvr>
                                      <p:to>
                                        <p:strVal val="visible"/>
                                      </p:to>
                                    </p:set>
                                    <p:anim calcmode="lin" valueType="num">
                                      <p:cBhvr>
                                        <p:cTn id="20" dur="500" fill="hold"/>
                                        <p:tgtEl>
                                          <p:spTgt spid="45"/>
                                        </p:tgtEl>
                                        <p:attrNameLst>
                                          <p:attrName>ppt_w</p:attrName>
                                        </p:attrNameLst>
                                      </p:cBhvr>
                                      <p:tavLst>
                                        <p:tav tm="0">
                                          <p:val>
                                            <p:fltVal val="0"/>
                                          </p:val>
                                        </p:tav>
                                        <p:tav tm="100000">
                                          <p:val>
                                            <p:strVal val="#ppt_w"/>
                                          </p:val>
                                        </p:tav>
                                      </p:tavLst>
                                    </p:anim>
                                    <p:anim calcmode="lin" valueType="num">
                                      <p:cBhvr>
                                        <p:cTn id="21" dur="500" fill="hold"/>
                                        <p:tgtEl>
                                          <p:spTgt spid="45"/>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 calcmode="lin" valueType="num">
                                      <p:cBhvr>
                                        <p:cTn id="24" dur="500" fill="hold"/>
                                        <p:tgtEl>
                                          <p:spTgt spid="46"/>
                                        </p:tgtEl>
                                        <p:attrNameLst>
                                          <p:attrName>ppt_w</p:attrName>
                                        </p:attrNameLst>
                                      </p:cBhvr>
                                      <p:tavLst>
                                        <p:tav tm="0">
                                          <p:val>
                                            <p:fltVal val="0"/>
                                          </p:val>
                                        </p:tav>
                                        <p:tav tm="100000">
                                          <p:val>
                                            <p:strVal val="#ppt_w"/>
                                          </p:val>
                                        </p:tav>
                                      </p:tavLst>
                                    </p:anim>
                                    <p:anim calcmode="lin" valueType="num">
                                      <p:cBhvr>
                                        <p:cTn id="25" dur="500" fill="hold"/>
                                        <p:tgtEl>
                                          <p:spTgt spid="46"/>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50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50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5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50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childTnLst>
                                </p:cTn>
                              </p:par>
                              <p:par>
                                <p:cTn id="46" presetID="10" presetClass="entr" presetSubtype="0" fill="hold" grpId="0" nodeType="withEffect">
                                  <p:stCondLst>
                                    <p:cond delay="100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63" presetClass="path" presetSubtype="0" decel="50000" fill="hold" grpId="1" nodeType="withEffect">
                                  <p:stCondLst>
                                    <p:cond delay="1000"/>
                                  </p:stCondLst>
                                  <p:childTnLst>
                                    <p:animMotion origin="layout" path="M -0.02774 2.22222E-6 L 0.10039 0.00278 " pathEditMode="relative" rAng="0" ptsTypes="AA">
                                      <p:cBhvr>
                                        <p:cTn id="50" dur="750" spd="-100000" fill="hold"/>
                                        <p:tgtEl>
                                          <p:spTgt spid="53"/>
                                        </p:tgtEl>
                                        <p:attrNameLst>
                                          <p:attrName>ppt_x</p:attrName>
                                          <p:attrName>ppt_y</p:attrName>
                                        </p:attrNameLst>
                                      </p:cBhvr>
                                      <p:rCtr x="6406" y="139"/>
                                    </p:animMotion>
                                  </p:childTnLst>
                                </p:cTn>
                              </p:par>
                              <p:par>
                                <p:cTn id="51" presetID="35" presetClass="path" presetSubtype="0" accel="50000" decel="50000" fill="hold" grpId="2" nodeType="withEffect">
                                  <p:stCondLst>
                                    <p:cond delay="1750"/>
                                  </p:stCondLst>
                                  <p:childTnLst>
                                    <p:animMotion origin="layout" path="M -0.028 2.22222E-6 L 1.04167E-6 2.22222E-6 " pathEditMode="relative" rAng="0" ptsTypes="AA">
                                      <p:cBhvr>
                                        <p:cTn id="52" dur="750" fill="hold"/>
                                        <p:tgtEl>
                                          <p:spTgt spid="53"/>
                                        </p:tgtEl>
                                        <p:attrNameLst>
                                          <p:attrName>ppt_x</p:attrName>
                                          <p:attrName>ppt_y</p:attrName>
                                        </p:attrNameLst>
                                      </p:cBhvr>
                                      <p:rCtr x="1393" y="0"/>
                                    </p:animMotion>
                                  </p:childTnLst>
                                </p:cTn>
                              </p:par>
                              <p:par>
                                <p:cTn id="53" presetID="10" presetClass="entr" presetSubtype="0" fill="hold" grpId="0" nodeType="withEffect">
                                  <p:stCondLst>
                                    <p:cond delay="125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63" presetClass="path" presetSubtype="0" decel="50000" fill="hold" grpId="1" nodeType="withEffect">
                                  <p:stCondLst>
                                    <p:cond delay="1250"/>
                                  </p:stCondLst>
                                  <p:childTnLst>
                                    <p:animMotion origin="layout" path="M 0.01523 1.48148E-6 L -0.10886 1.48148E-6 " pathEditMode="relative" rAng="0" ptsTypes="AA">
                                      <p:cBhvr>
                                        <p:cTn id="57" dur="750" spd="-100000" fill="hold"/>
                                        <p:tgtEl>
                                          <p:spTgt spid="55"/>
                                        </p:tgtEl>
                                        <p:attrNameLst>
                                          <p:attrName>ppt_x</p:attrName>
                                          <p:attrName>ppt_y</p:attrName>
                                        </p:attrNameLst>
                                      </p:cBhvr>
                                      <p:rCtr x="-6211" y="0"/>
                                    </p:animMotion>
                                  </p:childTnLst>
                                </p:cTn>
                              </p:par>
                              <p:par>
                                <p:cTn id="58" presetID="35" presetClass="path" presetSubtype="0" accel="50000" decel="50000" fill="hold" grpId="2" nodeType="withEffect">
                                  <p:stCondLst>
                                    <p:cond delay="2000"/>
                                  </p:stCondLst>
                                  <p:childTnLst>
                                    <p:animMotion origin="layout" path="M 0.01601 1.48148E-6 L 1.45833E-6 1.48148E-6 " pathEditMode="relative" rAng="0" ptsTypes="AA">
                                      <p:cBhvr>
                                        <p:cTn id="59" dur="750" fill="hold"/>
                                        <p:tgtEl>
                                          <p:spTgt spid="55"/>
                                        </p:tgtEl>
                                        <p:attrNameLst>
                                          <p:attrName>ppt_x</p:attrName>
                                          <p:attrName>ppt_y</p:attrName>
                                        </p:attrNameLst>
                                      </p:cBhvr>
                                      <p:rCtr x="-807" y="0"/>
                                    </p:animMotion>
                                  </p:childTnLst>
                                </p:cTn>
                              </p:par>
                              <p:par>
                                <p:cTn id="60" presetID="10" presetClass="entr" presetSubtype="0" fill="hold" grpId="0" nodeType="withEffect">
                                  <p:stCondLst>
                                    <p:cond delay="1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63" presetClass="path" presetSubtype="0" decel="50000" fill="hold" grpId="1" nodeType="withEffect">
                                  <p:stCondLst>
                                    <p:cond delay="1500"/>
                                  </p:stCondLst>
                                  <p:childTnLst>
                                    <p:animMotion origin="layout" path="M -0.02774 2.22222E-6 L 0.10039 0.00278 " pathEditMode="relative" rAng="0" ptsTypes="AA">
                                      <p:cBhvr>
                                        <p:cTn id="64" dur="750" spd="-100000" fill="hold"/>
                                        <p:tgtEl>
                                          <p:spTgt spid="65"/>
                                        </p:tgtEl>
                                        <p:attrNameLst>
                                          <p:attrName>ppt_x</p:attrName>
                                          <p:attrName>ppt_y</p:attrName>
                                        </p:attrNameLst>
                                      </p:cBhvr>
                                      <p:rCtr x="6406" y="139"/>
                                    </p:animMotion>
                                  </p:childTnLst>
                                </p:cTn>
                              </p:par>
                              <p:par>
                                <p:cTn id="65" presetID="35" presetClass="path" presetSubtype="0" accel="50000" decel="50000" fill="hold" grpId="2" nodeType="withEffect">
                                  <p:stCondLst>
                                    <p:cond delay="2250"/>
                                  </p:stCondLst>
                                  <p:childTnLst>
                                    <p:animMotion origin="layout" path="M -0.028 2.22222E-6 L 1.04167E-6 2.22222E-6 " pathEditMode="relative" rAng="0" ptsTypes="AA">
                                      <p:cBhvr>
                                        <p:cTn id="66" dur="750" fill="hold"/>
                                        <p:tgtEl>
                                          <p:spTgt spid="65"/>
                                        </p:tgtEl>
                                        <p:attrNameLst>
                                          <p:attrName>ppt_x</p:attrName>
                                          <p:attrName>ppt_y</p:attrName>
                                        </p:attrNameLst>
                                      </p:cBhvr>
                                      <p:rCtr x="1393" y="0"/>
                                    </p:animMotion>
                                  </p:childTnLst>
                                </p:cTn>
                              </p:par>
                              <p:par>
                                <p:cTn id="67" presetID="10" presetClass="entr" presetSubtype="0" fill="hold" grpId="0" nodeType="withEffect">
                                  <p:stCondLst>
                                    <p:cond delay="175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par>
                                <p:cTn id="70" presetID="63" presetClass="path" presetSubtype="0" decel="50000" fill="hold" grpId="1" nodeType="withEffect">
                                  <p:stCondLst>
                                    <p:cond delay="1750"/>
                                  </p:stCondLst>
                                  <p:childTnLst>
                                    <p:animMotion origin="layout" path="M 0.01523 1.48148E-6 L -0.10886 1.48148E-6 " pathEditMode="relative" rAng="0" ptsTypes="AA">
                                      <p:cBhvr>
                                        <p:cTn id="71" dur="750" spd="-100000" fill="hold"/>
                                        <p:tgtEl>
                                          <p:spTgt spid="66"/>
                                        </p:tgtEl>
                                        <p:attrNameLst>
                                          <p:attrName>ppt_x</p:attrName>
                                          <p:attrName>ppt_y</p:attrName>
                                        </p:attrNameLst>
                                      </p:cBhvr>
                                      <p:rCtr x="-6211" y="0"/>
                                    </p:animMotion>
                                  </p:childTnLst>
                                </p:cTn>
                              </p:par>
                              <p:par>
                                <p:cTn id="72" presetID="35" presetClass="path" presetSubtype="0" accel="50000" decel="50000" fill="hold" grpId="2" nodeType="withEffect">
                                  <p:stCondLst>
                                    <p:cond delay="2500"/>
                                  </p:stCondLst>
                                  <p:childTnLst>
                                    <p:animMotion origin="layout" path="M 0.01601 1.48148E-6 L 1.45833E-6 1.48148E-6 " pathEditMode="relative" rAng="0" ptsTypes="AA">
                                      <p:cBhvr>
                                        <p:cTn id="73" dur="750" fill="hold"/>
                                        <p:tgtEl>
                                          <p:spTgt spid="66"/>
                                        </p:tgtEl>
                                        <p:attrNameLst>
                                          <p:attrName>ppt_x</p:attrName>
                                          <p:attrName>ppt_y</p:attrName>
                                        </p:attrNameLst>
                                      </p:cBhvr>
                                      <p:rCtr x="-807" y="0"/>
                                    </p:animMotion>
                                  </p:childTnLst>
                                </p:cTn>
                              </p:par>
                              <p:par>
                                <p:cTn id="74" presetID="10" presetClass="entr" presetSubtype="0" fill="hold" grpId="0" nodeType="withEffect">
                                  <p:stCondLst>
                                    <p:cond delay="20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63" presetClass="path" presetSubtype="0" decel="50000" fill="hold" grpId="1" nodeType="withEffect">
                                  <p:stCondLst>
                                    <p:cond delay="2000"/>
                                  </p:stCondLst>
                                  <p:childTnLst>
                                    <p:animMotion origin="layout" path="M -0.02774 2.22222E-6 L 0.10039 0.00278 " pathEditMode="relative" rAng="0" ptsTypes="AA">
                                      <p:cBhvr>
                                        <p:cTn id="78" dur="750" spd="-100000" fill="hold"/>
                                        <p:tgtEl>
                                          <p:spTgt spid="67"/>
                                        </p:tgtEl>
                                        <p:attrNameLst>
                                          <p:attrName>ppt_x</p:attrName>
                                          <p:attrName>ppt_y</p:attrName>
                                        </p:attrNameLst>
                                      </p:cBhvr>
                                      <p:rCtr x="6406" y="139"/>
                                    </p:animMotion>
                                  </p:childTnLst>
                                </p:cTn>
                              </p:par>
                              <p:par>
                                <p:cTn id="79" presetID="35" presetClass="path" presetSubtype="0" accel="50000" decel="50000" fill="hold" grpId="2" nodeType="withEffect">
                                  <p:stCondLst>
                                    <p:cond delay="2750"/>
                                  </p:stCondLst>
                                  <p:childTnLst>
                                    <p:animMotion origin="layout" path="M -0.028 2.22222E-6 L 1.04167E-6 2.22222E-6 " pathEditMode="relative" rAng="0" ptsTypes="AA">
                                      <p:cBhvr>
                                        <p:cTn id="80" dur="750" fill="hold"/>
                                        <p:tgtEl>
                                          <p:spTgt spid="67"/>
                                        </p:tgtEl>
                                        <p:attrNameLst>
                                          <p:attrName>ppt_x</p:attrName>
                                          <p:attrName>ppt_y</p:attrName>
                                        </p:attrNameLst>
                                      </p:cBhvr>
                                      <p:rCtr x="1393" y="0"/>
                                    </p:animMotion>
                                  </p:childTnLst>
                                </p:cTn>
                              </p:par>
                              <p:par>
                                <p:cTn id="81" presetID="10" presetClass="entr" presetSubtype="0" fill="hold" grpId="0" nodeType="withEffect">
                                  <p:stCondLst>
                                    <p:cond delay="225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500"/>
                                        <p:tgtEl>
                                          <p:spTgt spid="68"/>
                                        </p:tgtEl>
                                      </p:cBhvr>
                                    </p:animEffect>
                                  </p:childTnLst>
                                </p:cTn>
                              </p:par>
                              <p:par>
                                <p:cTn id="84" presetID="63" presetClass="path" presetSubtype="0" decel="50000" fill="hold" grpId="1" nodeType="withEffect">
                                  <p:stCondLst>
                                    <p:cond delay="2250"/>
                                  </p:stCondLst>
                                  <p:childTnLst>
                                    <p:animMotion origin="layout" path="M 0.01523 1.48148E-6 L -0.10886 1.48148E-6 " pathEditMode="relative" rAng="0" ptsTypes="AA">
                                      <p:cBhvr>
                                        <p:cTn id="85" dur="750" spd="-100000" fill="hold"/>
                                        <p:tgtEl>
                                          <p:spTgt spid="68"/>
                                        </p:tgtEl>
                                        <p:attrNameLst>
                                          <p:attrName>ppt_x</p:attrName>
                                          <p:attrName>ppt_y</p:attrName>
                                        </p:attrNameLst>
                                      </p:cBhvr>
                                      <p:rCtr x="-6211" y="0"/>
                                    </p:animMotion>
                                  </p:childTnLst>
                                </p:cTn>
                              </p:par>
                              <p:par>
                                <p:cTn id="86" presetID="35" presetClass="path" presetSubtype="0" accel="50000" decel="50000" fill="hold" grpId="2" nodeType="withEffect">
                                  <p:stCondLst>
                                    <p:cond delay="3000"/>
                                  </p:stCondLst>
                                  <p:childTnLst>
                                    <p:animMotion origin="layout" path="M 0.01601 1.48148E-6 L 1.45833E-6 1.48148E-6 " pathEditMode="relative" rAng="0" ptsTypes="AA">
                                      <p:cBhvr>
                                        <p:cTn id="87" dur="750" fill="hold"/>
                                        <p:tgtEl>
                                          <p:spTgt spid="68"/>
                                        </p:tgtEl>
                                        <p:attrNameLst>
                                          <p:attrName>ppt_x</p:attrName>
                                          <p:attrName>ppt_y</p:attrName>
                                        </p:attrNameLst>
                                      </p:cBhvr>
                                      <p:rCtr x="-807" y="0"/>
                                    </p:animMotion>
                                  </p:childTnLst>
                                </p:cTn>
                              </p:par>
                              <p:par>
                                <p:cTn id="88" presetID="10" presetClass="entr" presetSubtype="0" fill="hold" grpId="0" nodeType="withEffect">
                                  <p:stCondLst>
                                    <p:cond delay="250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500"/>
                                        <p:tgtEl>
                                          <p:spTgt spid="69"/>
                                        </p:tgtEl>
                                      </p:cBhvr>
                                    </p:animEffect>
                                  </p:childTnLst>
                                </p:cTn>
                              </p:par>
                              <p:par>
                                <p:cTn id="91" presetID="63" presetClass="path" presetSubtype="0" decel="50000" fill="hold" grpId="1" nodeType="withEffect">
                                  <p:stCondLst>
                                    <p:cond delay="2500"/>
                                  </p:stCondLst>
                                  <p:childTnLst>
                                    <p:animMotion origin="layout" path="M -0.02774 2.22222E-6 L 0.10039 0.00278 " pathEditMode="relative" rAng="0" ptsTypes="AA">
                                      <p:cBhvr>
                                        <p:cTn id="92" dur="750" spd="-100000" fill="hold"/>
                                        <p:tgtEl>
                                          <p:spTgt spid="69"/>
                                        </p:tgtEl>
                                        <p:attrNameLst>
                                          <p:attrName>ppt_x</p:attrName>
                                          <p:attrName>ppt_y</p:attrName>
                                        </p:attrNameLst>
                                      </p:cBhvr>
                                      <p:rCtr x="6406" y="139"/>
                                    </p:animMotion>
                                  </p:childTnLst>
                                </p:cTn>
                              </p:par>
                              <p:par>
                                <p:cTn id="93" presetID="35" presetClass="path" presetSubtype="0" accel="50000" decel="50000" fill="hold" grpId="2" nodeType="withEffect">
                                  <p:stCondLst>
                                    <p:cond delay="3250"/>
                                  </p:stCondLst>
                                  <p:childTnLst>
                                    <p:animMotion origin="layout" path="M -0.028 2.22222E-6 L 1.04167E-6 2.22222E-6 " pathEditMode="relative" rAng="0" ptsTypes="AA">
                                      <p:cBhvr>
                                        <p:cTn id="94" dur="750" fill="hold"/>
                                        <p:tgtEl>
                                          <p:spTgt spid="69"/>
                                        </p:tgtEl>
                                        <p:attrNameLst>
                                          <p:attrName>ppt_x</p:attrName>
                                          <p:attrName>ppt_y</p:attrName>
                                        </p:attrNameLst>
                                      </p:cBhvr>
                                      <p:rCtr x="1393" y="0"/>
                                    </p:animMotion>
                                  </p:childTnLst>
                                </p:cTn>
                              </p:par>
                              <p:par>
                                <p:cTn id="95" presetID="12" presetClass="entr" presetSubtype="2" fill="hold" grpId="0" nodeType="withEffect">
                                  <p:stCondLst>
                                    <p:cond delay="3250"/>
                                  </p:stCondLst>
                                  <p:childTnLst>
                                    <p:set>
                                      <p:cBhvr>
                                        <p:cTn id="96" dur="1" fill="hold">
                                          <p:stCondLst>
                                            <p:cond delay="0"/>
                                          </p:stCondLst>
                                        </p:cTn>
                                        <p:tgtEl>
                                          <p:spTgt spid="5"/>
                                        </p:tgtEl>
                                        <p:attrNameLst>
                                          <p:attrName>style.visibility</p:attrName>
                                        </p:attrNameLst>
                                      </p:cBhvr>
                                      <p:to>
                                        <p:strVal val="visible"/>
                                      </p:to>
                                    </p:set>
                                    <p:anim calcmode="lin" valueType="num">
                                      <p:cBhvr additive="base">
                                        <p:cTn id="97" dur="1000"/>
                                        <p:tgtEl>
                                          <p:spTgt spid="5"/>
                                        </p:tgtEl>
                                        <p:attrNameLst>
                                          <p:attrName>ppt_x</p:attrName>
                                        </p:attrNameLst>
                                      </p:cBhvr>
                                      <p:tavLst>
                                        <p:tav tm="0">
                                          <p:val>
                                            <p:strVal val="#ppt_x+#ppt_w*1.125000"/>
                                          </p:val>
                                        </p:tav>
                                        <p:tav tm="100000">
                                          <p:val>
                                            <p:strVal val="#ppt_x"/>
                                          </p:val>
                                        </p:tav>
                                      </p:tavLst>
                                    </p:anim>
                                    <p:animEffect transition="in" filter="wipe(left)">
                                      <p:cBhvr>
                                        <p:cTn id="98" dur="1000"/>
                                        <p:tgtEl>
                                          <p:spTgt spid="5"/>
                                        </p:tgtEl>
                                      </p:cBhvr>
                                    </p:animEffect>
                                  </p:childTnLst>
                                </p:cTn>
                              </p:par>
                              <p:par>
                                <p:cTn id="99" presetID="12" presetClass="entr" presetSubtype="8" fill="hold" grpId="0" nodeType="withEffect">
                                  <p:stCondLst>
                                    <p:cond delay="3350"/>
                                  </p:stCondLst>
                                  <p:childTnLst>
                                    <p:set>
                                      <p:cBhvr>
                                        <p:cTn id="100" dur="1" fill="hold">
                                          <p:stCondLst>
                                            <p:cond delay="0"/>
                                          </p:stCondLst>
                                        </p:cTn>
                                        <p:tgtEl>
                                          <p:spTgt spid="10"/>
                                        </p:tgtEl>
                                        <p:attrNameLst>
                                          <p:attrName>style.visibility</p:attrName>
                                        </p:attrNameLst>
                                      </p:cBhvr>
                                      <p:to>
                                        <p:strVal val="visible"/>
                                      </p:to>
                                    </p:set>
                                    <p:anim calcmode="lin" valueType="num">
                                      <p:cBhvr additive="base">
                                        <p:cTn id="101" dur="1000"/>
                                        <p:tgtEl>
                                          <p:spTgt spid="10"/>
                                        </p:tgtEl>
                                        <p:attrNameLst>
                                          <p:attrName>ppt_x</p:attrName>
                                        </p:attrNameLst>
                                      </p:cBhvr>
                                      <p:tavLst>
                                        <p:tav tm="0">
                                          <p:val>
                                            <p:strVal val="#ppt_x-#ppt_w*1.125000"/>
                                          </p:val>
                                        </p:tav>
                                        <p:tav tm="100000">
                                          <p:val>
                                            <p:strVal val="#ppt_x"/>
                                          </p:val>
                                        </p:tav>
                                      </p:tavLst>
                                    </p:anim>
                                    <p:animEffect transition="in" filter="wipe(right)">
                                      <p:cBhvr>
                                        <p:cTn id="102" dur="1000"/>
                                        <p:tgtEl>
                                          <p:spTgt spid="10"/>
                                        </p:tgtEl>
                                      </p:cBhvr>
                                    </p:animEffect>
                                  </p:childTnLst>
                                </p:cTn>
                              </p:par>
                              <p:par>
                                <p:cTn id="103" presetID="12" presetClass="entr" presetSubtype="2" fill="hold" grpId="0" nodeType="withEffect">
                                  <p:stCondLst>
                                    <p:cond delay="3450"/>
                                  </p:stCondLst>
                                  <p:childTnLst>
                                    <p:set>
                                      <p:cBhvr>
                                        <p:cTn id="104" dur="1" fill="hold">
                                          <p:stCondLst>
                                            <p:cond delay="0"/>
                                          </p:stCondLst>
                                        </p:cTn>
                                        <p:tgtEl>
                                          <p:spTgt spid="15"/>
                                        </p:tgtEl>
                                        <p:attrNameLst>
                                          <p:attrName>style.visibility</p:attrName>
                                        </p:attrNameLst>
                                      </p:cBhvr>
                                      <p:to>
                                        <p:strVal val="visible"/>
                                      </p:to>
                                    </p:set>
                                    <p:anim calcmode="lin" valueType="num">
                                      <p:cBhvr additive="base">
                                        <p:cTn id="105" dur="1000"/>
                                        <p:tgtEl>
                                          <p:spTgt spid="15"/>
                                        </p:tgtEl>
                                        <p:attrNameLst>
                                          <p:attrName>ppt_x</p:attrName>
                                        </p:attrNameLst>
                                      </p:cBhvr>
                                      <p:tavLst>
                                        <p:tav tm="0">
                                          <p:val>
                                            <p:strVal val="#ppt_x+#ppt_w*1.125000"/>
                                          </p:val>
                                        </p:tav>
                                        <p:tav tm="100000">
                                          <p:val>
                                            <p:strVal val="#ppt_x"/>
                                          </p:val>
                                        </p:tav>
                                      </p:tavLst>
                                    </p:anim>
                                    <p:animEffect transition="in" filter="wipe(left)">
                                      <p:cBhvr>
                                        <p:cTn id="106" dur="1000"/>
                                        <p:tgtEl>
                                          <p:spTgt spid="15"/>
                                        </p:tgtEl>
                                      </p:cBhvr>
                                    </p:animEffect>
                                  </p:childTnLst>
                                </p:cTn>
                              </p:par>
                              <p:par>
                                <p:cTn id="107" presetID="12" presetClass="entr" presetSubtype="8" fill="hold" grpId="0" nodeType="withEffect">
                                  <p:stCondLst>
                                    <p:cond delay="355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1000"/>
                                        <p:tgtEl>
                                          <p:spTgt spid="20"/>
                                        </p:tgtEl>
                                        <p:attrNameLst>
                                          <p:attrName>ppt_x</p:attrName>
                                        </p:attrNameLst>
                                      </p:cBhvr>
                                      <p:tavLst>
                                        <p:tav tm="0">
                                          <p:val>
                                            <p:strVal val="#ppt_x-#ppt_w*1.125000"/>
                                          </p:val>
                                        </p:tav>
                                        <p:tav tm="100000">
                                          <p:val>
                                            <p:strVal val="#ppt_x"/>
                                          </p:val>
                                        </p:tav>
                                      </p:tavLst>
                                    </p:anim>
                                    <p:animEffect transition="in" filter="wipe(right)">
                                      <p:cBhvr>
                                        <p:cTn id="110" dur="1000"/>
                                        <p:tgtEl>
                                          <p:spTgt spid="20"/>
                                        </p:tgtEl>
                                      </p:cBhvr>
                                    </p:animEffect>
                                  </p:childTnLst>
                                </p:cTn>
                              </p:par>
                              <p:par>
                                <p:cTn id="111" presetID="12" presetClass="entr" presetSubtype="2" fill="hold" grpId="0" nodeType="withEffect">
                                  <p:stCondLst>
                                    <p:cond delay="365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1000"/>
                                        <p:tgtEl>
                                          <p:spTgt spid="25"/>
                                        </p:tgtEl>
                                        <p:attrNameLst>
                                          <p:attrName>ppt_x</p:attrName>
                                        </p:attrNameLst>
                                      </p:cBhvr>
                                      <p:tavLst>
                                        <p:tav tm="0">
                                          <p:val>
                                            <p:strVal val="#ppt_x+#ppt_w*1.125000"/>
                                          </p:val>
                                        </p:tav>
                                        <p:tav tm="100000">
                                          <p:val>
                                            <p:strVal val="#ppt_x"/>
                                          </p:val>
                                        </p:tav>
                                      </p:tavLst>
                                    </p:anim>
                                    <p:animEffect transition="in" filter="wipe(left)">
                                      <p:cBhvr>
                                        <p:cTn id="114" dur="1000"/>
                                        <p:tgtEl>
                                          <p:spTgt spid="25"/>
                                        </p:tgtEl>
                                      </p:cBhvr>
                                    </p:animEffect>
                                  </p:childTnLst>
                                </p:cTn>
                              </p:par>
                              <p:par>
                                <p:cTn id="115" presetID="12" presetClass="entr" presetSubtype="8" fill="hold" grpId="0" nodeType="withEffect">
                                  <p:stCondLst>
                                    <p:cond delay="375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1000"/>
                                        <p:tgtEl>
                                          <p:spTgt spid="30"/>
                                        </p:tgtEl>
                                        <p:attrNameLst>
                                          <p:attrName>ppt_x</p:attrName>
                                        </p:attrNameLst>
                                      </p:cBhvr>
                                      <p:tavLst>
                                        <p:tav tm="0">
                                          <p:val>
                                            <p:strVal val="#ppt_x-#ppt_w*1.125000"/>
                                          </p:val>
                                        </p:tav>
                                        <p:tav tm="100000">
                                          <p:val>
                                            <p:strVal val="#ppt_x"/>
                                          </p:val>
                                        </p:tav>
                                      </p:tavLst>
                                    </p:anim>
                                    <p:animEffect transition="in" filter="wipe(right)">
                                      <p:cBhvr>
                                        <p:cTn id="118" dur="1000"/>
                                        <p:tgtEl>
                                          <p:spTgt spid="30"/>
                                        </p:tgtEl>
                                      </p:cBhvr>
                                    </p:animEffect>
                                  </p:childTnLst>
                                </p:cTn>
                              </p:par>
                              <p:par>
                                <p:cTn id="119" presetID="12" presetClass="entr" presetSubtype="2" fill="hold" grpId="0" nodeType="withEffect">
                                  <p:stCondLst>
                                    <p:cond delay="3850"/>
                                  </p:stCondLst>
                                  <p:childTnLst>
                                    <p:set>
                                      <p:cBhvr>
                                        <p:cTn id="120" dur="1" fill="hold">
                                          <p:stCondLst>
                                            <p:cond delay="0"/>
                                          </p:stCondLst>
                                        </p:cTn>
                                        <p:tgtEl>
                                          <p:spTgt spid="35"/>
                                        </p:tgtEl>
                                        <p:attrNameLst>
                                          <p:attrName>style.visibility</p:attrName>
                                        </p:attrNameLst>
                                      </p:cBhvr>
                                      <p:to>
                                        <p:strVal val="visible"/>
                                      </p:to>
                                    </p:set>
                                    <p:anim calcmode="lin" valueType="num">
                                      <p:cBhvr additive="base">
                                        <p:cTn id="121" dur="1000"/>
                                        <p:tgtEl>
                                          <p:spTgt spid="35"/>
                                        </p:tgtEl>
                                        <p:attrNameLst>
                                          <p:attrName>ppt_x</p:attrName>
                                        </p:attrNameLst>
                                      </p:cBhvr>
                                      <p:tavLst>
                                        <p:tav tm="0">
                                          <p:val>
                                            <p:strVal val="#ppt_x+#ppt_w*1.125000"/>
                                          </p:val>
                                        </p:tav>
                                        <p:tav tm="100000">
                                          <p:val>
                                            <p:strVal val="#ppt_x"/>
                                          </p:val>
                                        </p:tav>
                                      </p:tavLst>
                                    </p:anim>
                                    <p:animEffect transition="in" filter="wipe(left)">
                                      <p:cBhvr>
                                        <p:cTn id="12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5" grpId="0"/>
      <p:bldP spid="20" grpId="0"/>
      <p:bldP spid="25" grpId="0"/>
      <p:bldP spid="30" grpId="0"/>
      <p:bldP spid="35" grpId="0"/>
      <p:bldP spid="37" grpId="0" animBg="1"/>
      <p:bldP spid="45" grpId="0" animBg="1"/>
      <p:bldP spid="46" grpId="0" animBg="1"/>
      <p:bldP spid="47" grpId="0" animBg="1"/>
      <p:bldP spid="48" grpId="0" animBg="1"/>
      <p:bldP spid="49" grpId="0" animBg="1"/>
      <p:bldP spid="50" grpId="0" animBg="1"/>
      <p:bldP spid="51" grpId="0" animBg="1"/>
      <p:bldP spid="53" grpId="0"/>
      <p:bldP spid="53" grpId="1"/>
      <p:bldP spid="53" grpId="2"/>
      <p:bldP spid="55" grpId="0"/>
      <p:bldP spid="55" grpId="1"/>
      <p:bldP spid="55" grpId="2"/>
      <p:bldP spid="62" grpId="0" animBg="1"/>
      <p:bldP spid="63" grpId="0" animBg="1"/>
      <p:bldP spid="65" grpId="0"/>
      <p:bldP spid="65" grpId="1"/>
      <p:bldP spid="65" grpId="2"/>
      <p:bldP spid="66" grpId="0"/>
      <p:bldP spid="66" grpId="1"/>
      <p:bldP spid="66" grpId="2"/>
      <p:bldP spid="67" grpId="0"/>
      <p:bldP spid="67" grpId="1"/>
      <p:bldP spid="67" grpId="2"/>
      <p:bldP spid="68" grpId="0"/>
      <p:bldP spid="68" grpId="1"/>
      <p:bldP spid="68" grpId="2"/>
      <p:bldP spid="69" grpId="0"/>
      <p:bldP spid="69" grpId="1"/>
      <p:bldP spid="69"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主要产品</a:t>
            </a:r>
          </a:p>
        </p:txBody>
      </p:sp>
      <p:grpSp>
        <p:nvGrpSpPr>
          <p:cNvPr id="3" name="Group 33"/>
          <p:cNvGrpSpPr/>
          <p:nvPr/>
        </p:nvGrpSpPr>
        <p:grpSpPr>
          <a:xfrm rot="20533349">
            <a:off x="1720437" y="1629102"/>
            <a:ext cx="2916000" cy="2520000"/>
            <a:chOff x="7924800" y="3632200"/>
            <a:chExt cx="3149600" cy="2865221"/>
          </a:xfrm>
        </p:grpSpPr>
        <p:grpSp>
          <p:nvGrpSpPr>
            <p:cNvPr id="4" name="Group 34"/>
            <p:cNvGrpSpPr/>
            <p:nvPr/>
          </p:nvGrpSpPr>
          <p:grpSpPr>
            <a:xfrm>
              <a:off x="7924800" y="3632200"/>
              <a:ext cx="3149600" cy="2844800"/>
              <a:chOff x="914400" y="819150"/>
              <a:chExt cx="2362200" cy="2133600"/>
            </a:xfrm>
            <a:effectLst>
              <a:outerShdw blurRad="50800" dist="38100" dir="5400000" algn="t" rotWithShape="0">
                <a:prstClr val="black">
                  <a:alpha val="16000"/>
                </a:prstClr>
              </a:outerShdw>
            </a:effectLst>
          </p:grpSpPr>
          <p:sp>
            <p:nvSpPr>
              <p:cNvPr id="6" name="Rectangle 36"/>
              <p:cNvSpPr/>
              <p:nvPr/>
            </p:nvSpPr>
            <p:spPr>
              <a:xfrm>
                <a:off x="914400" y="2190750"/>
                <a:ext cx="2362200" cy="762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等线" panose="02010600030101010101" pitchFamily="2" charset="-122"/>
                  <a:ea typeface="等线" panose="02010600030101010101" pitchFamily="2" charset="-122"/>
                </a:endParaRPr>
              </a:p>
            </p:txBody>
          </p:sp>
          <p:sp>
            <p:nvSpPr>
              <p:cNvPr id="7" name="Rectangle 37"/>
              <p:cNvSpPr/>
              <p:nvPr/>
            </p:nvSpPr>
            <p:spPr>
              <a:xfrm>
                <a:off x="914400" y="819150"/>
                <a:ext cx="2362200" cy="1371600"/>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等线" panose="02010600030101010101" pitchFamily="2" charset="-122"/>
                  <a:ea typeface="等线" panose="02010600030101010101" pitchFamily="2" charset="-122"/>
                </a:endParaRPr>
              </a:p>
            </p:txBody>
          </p:sp>
        </p:grpSp>
        <p:sp>
          <p:nvSpPr>
            <p:cNvPr id="5" name="文本"/>
            <p:cNvSpPr txBox="1">
              <a:spLocks/>
            </p:cNvSpPr>
            <p:nvPr/>
          </p:nvSpPr>
          <p:spPr>
            <a:xfrm>
              <a:off x="8431078" y="5684621"/>
              <a:ext cx="2147575" cy="812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defTabSz="1219139">
                <a:buNone/>
                <a:defRPr/>
              </a:pPr>
              <a:r>
                <a:rPr lang="zh-CN" altLang="en-US" sz="2000" kern="0" dirty="0">
                  <a:solidFill>
                    <a:schemeClr val="bg1"/>
                  </a:solidFill>
                  <a:latin typeface="等线" panose="02010600030101010101" pitchFamily="2" charset="-122"/>
                  <a:ea typeface="等线" panose="02010600030101010101" pitchFamily="2" charset="-122"/>
                </a:rPr>
                <a:t>点击添加标题</a:t>
              </a:r>
            </a:p>
          </p:txBody>
        </p:sp>
      </p:grpSp>
      <p:grpSp>
        <p:nvGrpSpPr>
          <p:cNvPr id="8" name="Group 38"/>
          <p:cNvGrpSpPr/>
          <p:nvPr/>
        </p:nvGrpSpPr>
        <p:grpSpPr>
          <a:xfrm>
            <a:off x="4649827" y="1112335"/>
            <a:ext cx="2916000" cy="2556000"/>
            <a:chOff x="1016000" y="584200"/>
            <a:chExt cx="3149600" cy="2844800"/>
          </a:xfrm>
        </p:grpSpPr>
        <p:grpSp>
          <p:nvGrpSpPr>
            <p:cNvPr id="9" name="Group 39"/>
            <p:cNvGrpSpPr/>
            <p:nvPr/>
          </p:nvGrpSpPr>
          <p:grpSpPr>
            <a:xfrm>
              <a:off x="1016000" y="584200"/>
              <a:ext cx="3149600" cy="2844800"/>
              <a:chOff x="914400" y="819150"/>
              <a:chExt cx="2362200" cy="2133600"/>
            </a:xfrm>
            <a:effectLst>
              <a:outerShdw blurRad="50800" dist="38100" dir="5400000" algn="t" rotWithShape="0">
                <a:prstClr val="black">
                  <a:alpha val="16000"/>
                </a:prstClr>
              </a:outerShdw>
            </a:effectLst>
          </p:grpSpPr>
          <p:sp>
            <p:nvSpPr>
              <p:cNvPr id="11" name="Rectangle 41"/>
              <p:cNvSpPr/>
              <p:nvPr/>
            </p:nvSpPr>
            <p:spPr>
              <a:xfrm>
                <a:off x="914400" y="2190750"/>
                <a:ext cx="2362200" cy="762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冬青黑体简体中文 W3" panose="020B0300000000000000" pitchFamily="34" charset="-122"/>
                  <a:ea typeface="冬青黑体简体中文 W3" panose="020B0300000000000000" pitchFamily="34" charset="-122"/>
                </a:endParaRPr>
              </a:p>
            </p:txBody>
          </p:sp>
          <p:sp>
            <p:nvSpPr>
              <p:cNvPr id="12" name="Rectangle 42"/>
              <p:cNvSpPr/>
              <p:nvPr/>
            </p:nvSpPr>
            <p:spPr>
              <a:xfrm>
                <a:off x="914400" y="819150"/>
                <a:ext cx="2362200" cy="1371600"/>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冬青黑体简体中文 W3" panose="020B0300000000000000" pitchFamily="34" charset="-122"/>
                  <a:ea typeface="冬青黑体简体中文 W3" panose="020B0300000000000000" pitchFamily="34" charset="-122"/>
                </a:endParaRPr>
              </a:p>
            </p:txBody>
          </p:sp>
        </p:grpSp>
        <p:sp>
          <p:nvSpPr>
            <p:cNvPr id="10" name="文本"/>
            <p:cNvSpPr txBox="1">
              <a:spLocks/>
            </p:cNvSpPr>
            <p:nvPr/>
          </p:nvSpPr>
          <p:spPr>
            <a:xfrm>
              <a:off x="1687337" y="2603078"/>
              <a:ext cx="2034441" cy="812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defTabSz="1219139">
                <a:buNone/>
                <a:defRPr/>
              </a:pPr>
              <a:r>
                <a:rPr lang="zh-CN" altLang="en-US" sz="2000" kern="0" dirty="0">
                  <a:solidFill>
                    <a:schemeClr val="bg1"/>
                  </a:solidFill>
                  <a:latin typeface="冬青黑体简体中文 W3" panose="020B0300000000000000" pitchFamily="34" charset="-122"/>
                  <a:ea typeface="冬青黑体简体中文 W3" panose="020B0300000000000000" pitchFamily="34" charset="-122"/>
                </a:rPr>
                <a:t>点击添加标题</a:t>
              </a:r>
            </a:p>
          </p:txBody>
        </p:sp>
      </p:grpSp>
      <p:grpSp>
        <p:nvGrpSpPr>
          <p:cNvPr id="13" name="Group 43"/>
          <p:cNvGrpSpPr/>
          <p:nvPr/>
        </p:nvGrpSpPr>
        <p:grpSpPr>
          <a:xfrm rot="983456">
            <a:off x="7579320" y="1591956"/>
            <a:ext cx="2916000" cy="2520000"/>
            <a:chOff x="4470400" y="3632200"/>
            <a:chExt cx="3149600" cy="2885454"/>
          </a:xfrm>
        </p:grpSpPr>
        <p:grpSp>
          <p:nvGrpSpPr>
            <p:cNvPr id="14" name="Group 44"/>
            <p:cNvGrpSpPr/>
            <p:nvPr/>
          </p:nvGrpSpPr>
          <p:grpSpPr>
            <a:xfrm>
              <a:off x="4470400" y="3632200"/>
              <a:ext cx="3149600" cy="2844800"/>
              <a:chOff x="914400" y="819150"/>
              <a:chExt cx="2362200" cy="2133600"/>
            </a:xfrm>
            <a:effectLst>
              <a:outerShdw blurRad="50800" dist="38100" dir="5400000" algn="t" rotWithShape="0">
                <a:prstClr val="black">
                  <a:alpha val="16000"/>
                </a:prstClr>
              </a:outerShdw>
            </a:effectLst>
          </p:grpSpPr>
          <p:sp>
            <p:nvSpPr>
              <p:cNvPr id="16" name="Rectangle 46"/>
              <p:cNvSpPr/>
              <p:nvPr/>
            </p:nvSpPr>
            <p:spPr>
              <a:xfrm>
                <a:off x="914400" y="2190750"/>
                <a:ext cx="2362200" cy="762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冬青黑体简体中文 W3" panose="020B0300000000000000" pitchFamily="34" charset="-122"/>
                  <a:ea typeface="冬青黑体简体中文 W3" panose="020B0300000000000000" pitchFamily="34" charset="-122"/>
                </a:endParaRPr>
              </a:p>
            </p:txBody>
          </p:sp>
          <p:sp>
            <p:nvSpPr>
              <p:cNvPr id="17" name="Rectangle 47"/>
              <p:cNvSpPr/>
              <p:nvPr/>
            </p:nvSpPr>
            <p:spPr>
              <a:xfrm>
                <a:off x="914400" y="819150"/>
                <a:ext cx="2362200" cy="1371600"/>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4000">
                  <a:latin typeface="冬青黑体简体中文 W3" panose="020B0300000000000000" pitchFamily="34" charset="-122"/>
                  <a:ea typeface="冬青黑体简体中文 W3" panose="020B0300000000000000" pitchFamily="34" charset="-122"/>
                </a:endParaRPr>
              </a:p>
            </p:txBody>
          </p:sp>
        </p:grpSp>
        <p:sp>
          <p:nvSpPr>
            <p:cNvPr id="15" name="文本"/>
            <p:cNvSpPr txBox="1">
              <a:spLocks/>
            </p:cNvSpPr>
            <p:nvPr/>
          </p:nvSpPr>
          <p:spPr>
            <a:xfrm>
              <a:off x="4979859" y="5704854"/>
              <a:ext cx="2147575" cy="812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defTabSz="1219139">
                <a:buNone/>
                <a:defRPr/>
              </a:pPr>
              <a:r>
                <a:rPr lang="zh-CN" altLang="en-US" sz="2000" kern="0" dirty="0">
                  <a:solidFill>
                    <a:schemeClr val="bg1"/>
                  </a:solidFill>
                  <a:latin typeface="冬青黑体简体中文 W3" panose="020B0300000000000000" pitchFamily="34" charset="-122"/>
                  <a:ea typeface="冬青黑体简体中文 W3" panose="020B0300000000000000" pitchFamily="34" charset="-122"/>
                </a:rPr>
                <a:t>点击添加标题</a:t>
              </a:r>
              <a:endParaRPr lang="en-US" altLang="zh-CN" sz="2000" kern="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18" name="组合 17"/>
          <p:cNvGrpSpPr/>
          <p:nvPr/>
        </p:nvGrpSpPr>
        <p:grpSpPr>
          <a:xfrm>
            <a:off x="4801642" y="4508226"/>
            <a:ext cx="2590020" cy="1539197"/>
            <a:chOff x="4720921" y="4620123"/>
            <a:chExt cx="2590020" cy="1539197"/>
          </a:xfrm>
        </p:grpSpPr>
        <p:sp>
          <p:nvSpPr>
            <p:cNvPr id="19" name="矩形 18"/>
            <p:cNvSpPr/>
            <p:nvPr/>
          </p:nvSpPr>
          <p:spPr>
            <a:xfrm>
              <a:off x="5521948" y="4620123"/>
              <a:ext cx="1002197" cy="461665"/>
            </a:xfrm>
            <a:prstGeom prst="rect">
              <a:avLst/>
            </a:prstGeom>
            <a:solidFill>
              <a:schemeClr val="bg1">
                <a:alpha val="25000"/>
              </a:schemeClr>
            </a:solidFill>
          </p:spPr>
          <p:txBody>
            <a:bodyPr wrap="none">
              <a:spAutoFit/>
            </a:bodyPr>
            <a:lstStyle/>
            <a:p>
              <a:pPr lvl="0" algn="ctr"/>
              <a:r>
                <a:rPr lang="zh-CN" altLang="en-US" sz="2400" dirty="0">
                  <a:solidFill>
                    <a:schemeClr val="bg1"/>
                  </a:solidFill>
                  <a:latin typeface="Century Gothic" panose="020B0502020202020204" pitchFamily="34" charset="0"/>
                  <a:ea typeface="张海山锐线体简" panose="02000000000000000000" pitchFamily="2" charset="-122"/>
                </a:rPr>
                <a:t>￥</a:t>
              </a:r>
              <a:r>
                <a:rPr lang="en-US" altLang="zh-CN" sz="2400" dirty="0">
                  <a:solidFill>
                    <a:schemeClr val="bg1"/>
                  </a:solidFill>
                  <a:latin typeface="Century Gothic" panose="020B0502020202020204" pitchFamily="34" charset="0"/>
                  <a:ea typeface="张海山锐线体简" panose="02000000000000000000" pitchFamily="2" charset="-122"/>
                </a:rPr>
                <a:t>188</a:t>
              </a:r>
            </a:p>
          </p:txBody>
        </p:sp>
        <p:sp>
          <p:nvSpPr>
            <p:cNvPr id="20" name="文本"/>
            <p:cNvSpPr txBox="1">
              <a:spLocks/>
            </p:cNvSpPr>
            <p:nvPr/>
          </p:nvSpPr>
          <p:spPr>
            <a:xfrm>
              <a:off x="4720921" y="5249820"/>
              <a:ext cx="2590020" cy="9095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21" name="组合 20"/>
          <p:cNvGrpSpPr/>
          <p:nvPr/>
        </p:nvGrpSpPr>
        <p:grpSpPr>
          <a:xfrm>
            <a:off x="1930131" y="4508226"/>
            <a:ext cx="2543195" cy="1492697"/>
            <a:chOff x="2777863" y="4620123"/>
            <a:chExt cx="2543195" cy="1492697"/>
          </a:xfrm>
        </p:grpSpPr>
        <p:sp>
          <p:nvSpPr>
            <p:cNvPr id="22" name="矩形 21"/>
            <p:cNvSpPr/>
            <p:nvPr/>
          </p:nvSpPr>
          <p:spPr>
            <a:xfrm>
              <a:off x="3616182" y="4620123"/>
              <a:ext cx="832279" cy="461665"/>
            </a:xfrm>
            <a:prstGeom prst="rect">
              <a:avLst/>
            </a:prstGeom>
            <a:solidFill>
              <a:schemeClr val="bg1">
                <a:alpha val="25000"/>
              </a:schemeClr>
            </a:solidFill>
          </p:spPr>
          <p:txBody>
            <a:bodyPr wrap="none">
              <a:spAutoFit/>
            </a:bodyPr>
            <a:lstStyle/>
            <a:p>
              <a:pPr lvl="0" algn="ctr"/>
              <a:r>
                <a:rPr lang="zh-CN" altLang="en-US" sz="2400" dirty="0">
                  <a:solidFill>
                    <a:schemeClr val="bg1"/>
                  </a:solidFill>
                  <a:latin typeface="Century Gothic" panose="020B0502020202020204" pitchFamily="34" charset="0"/>
                  <a:ea typeface="张海山锐线体简" panose="02000000000000000000" pitchFamily="2" charset="-122"/>
                </a:rPr>
                <a:t>￥</a:t>
              </a:r>
              <a:r>
                <a:rPr lang="en-US" altLang="zh-CN" sz="2400" dirty="0">
                  <a:solidFill>
                    <a:schemeClr val="bg1"/>
                  </a:solidFill>
                  <a:latin typeface="Century Gothic" panose="020B0502020202020204" pitchFamily="34" charset="0"/>
                  <a:ea typeface="张海山锐线体简" panose="02000000000000000000" pitchFamily="2" charset="-122"/>
                </a:rPr>
                <a:t>98</a:t>
              </a:r>
            </a:p>
          </p:txBody>
        </p:sp>
        <p:sp>
          <p:nvSpPr>
            <p:cNvPr id="23" name="文本"/>
            <p:cNvSpPr txBox="1">
              <a:spLocks/>
            </p:cNvSpPr>
            <p:nvPr/>
          </p:nvSpPr>
          <p:spPr>
            <a:xfrm>
              <a:off x="2777863" y="5249820"/>
              <a:ext cx="2543195" cy="863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bg1"/>
                  </a:solidFill>
                  <a:latin typeface="等线" panose="02010600030101010101" pitchFamily="2" charset="-122"/>
                  <a:ea typeface="等线" panose="02010600030101010101" pitchFamily="2" charset="-122"/>
                </a:rPr>
                <a:t>您的内容打在这里，或者通过复制您的文本后，在此框中选择粘贴，并选择只保留文字；</a:t>
              </a:r>
              <a:endParaRPr lang="en-US" altLang="zh-CN" sz="1200" dirty="0">
                <a:solidFill>
                  <a:schemeClr val="bg1"/>
                </a:solidFill>
                <a:latin typeface="等线" panose="02010600030101010101" pitchFamily="2" charset="-122"/>
                <a:ea typeface="等线" panose="02010600030101010101" pitchFamily="2" charset="-122"/>
              </a:endParaRPr>
            </a:p>
          </p:txBody>
        </p:sp>
      </p:grpSp>
      <p:grpSp>
        <p:nvGrpSpPr>
          <p:cNvPr id="24" name="组合 23"/>
          <p:cNvGrpSpPr/>
          <p:nvPr/>
        </p:nvGrpSpPr>
        <p:grpSpPr>
          <a:xfrm>
            <a:off x="7862992" y="4508226"/>
            <a:ext cx="2609068" cy="1539914"/>
            <a:chOff x="7083739" y="4620123"/>
            <a:chExt cx="2609068" cy="1539914"/>
          </a:xfrm>
        </p:grpSpPr>
        <p:sp>
          <p:nvSpPr>
            <p:cNvPr id="25" name="矩形 24"/>
            <p:cNvSpPr/>
            <p:nvPr/>
          </p:nvSpPr>
          <p:spPr>
            <a:xfrm>
              <a:off x="7767835" y="4620123"/>
              <a:ext cx="1013419" cy="461665"/>
            </a:xfrm>
            <a:prstGeom prst="rect">
              <a:avLst/>
            </a:prstGeom>
            <a:solidFill>
              <a:schemeClr val="bg1">
                <a:alpha val="25000"/>
              </a:schemeClr>
            </a:solidFill>
          </p:spPr>
          <p:txBody>
            <a:bodyPr wrap="none">
              <a:spAutoFit/>
            </a:bodyPr>
            <a:lstStyle/>
            <a:p>
              <a:pPr lvl="0" algn="ctr"/>
              <a:r>
                <a:rPr lang="zh-CN" altLang="en-US" sz="2400" dirty="0">
                  <a:solidFill>
                    <a:schemeClr val="bg1"/>
                  </a:solidFill>
                  <a:latin typeface="Century Gothic" panose="020B0502020202020204" pitchFamily="34" charset="0"/>
                  <a:ea typeface="张海山锐线体简" panose="02000000000000000000" pitchFamily="2" charset="-122"/>
                </a:rPr>
                <a:t>￥</a:t>
              </a:r>
              <a:r>
                <a:rPr lang="en-US" altLang="zh-CN" sz="2400" dirty="0">
                  <a:solidFill>
                    <a:schemeClr val="bg1"/>
                  </a:solidFill>
                  <a:latin typeface="Century Gothic" panose="020B0502020202020204" pitchFamily="34" charset="0"/>
                  <a:ea typeface="张海山锐线体简" panose="02000000000000000000" pitchFamily="2" charset="-122"/>
                </a:rPr>
                <a:t>388</a:t>
              </a:r>
            </a:p>
          </p:txBody>
        </p:sp>
        <p:sp>
          <p:nvSpPr>
            <p:cNvPr id="26" name="文本"/>
            <p:cNvSpPr txBox="1">
              <a:spLocks/>
            </p:cNvSpPr>
            <p:nvPr/>
          </p:nvSpPr>
          <p:spPr>
            <a:xfrm>
              <a:off x="7083739" y="5250538"/>
              <a:ext cx="2609068" cy="9094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xmlns="" val="171608539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5000">
        <p15:prstTrans prst="fallOve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23" presetClass="entr" presetSubtype="528" decel="100000" fill="hold" nodeType="withEffect">
                                  <p:stCondLst>
                                    <p:cond delay="1750"/>
                                  </p:stCondLst>
                                  <p:iterate type="lt">
                                    <p:tmPct val="20000"/>
                                  </p:iterate>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ppt_x</p:attrName>
                                        </p:attrNameLst>
                                      </p:cBhvr>
                                      <p:tavLst>
                                        <p:tav tm="0">
                                          <p:val>
                                            <p:fltVal val="0.5"/>
                                          </p:val>
                                        </p:tav>
                                        <p:tav tm="100000">
                                          <p:val>
                                            <p:strVal val="#ppt_x"/>
                                          </p:val>
                                        </p:tav>
                                      </p:tavLst>
                                    </p:anim>
                                    <p:anim calcmode="lin" valueType="num">
                                      <p:cBhvr>
                                        <p:cTn id="17" dur="1000" fill="hold"/>
                                        <p:tgtEl>
                                          <p:spTgt spid="3"/>
                                        </p:tgtEl>
                                        <p:attrNameLst>
                                          <p:attrName>ppt_y</p:attrName>
                                        </p:attrNameLst>
                                      </p:cBhvr>
                                      <p:tavLst>
                                        <p:tav tm="0">
                                          <p:val>
                                            <p:fltVal val="0.5"/>
                                          </p:val>
                                        </p:tav>
                                        <p:tav tm="100000">
                                          <p:val>
                                            <p:strVal val="#ppt_y"/>
                                          </p:val>
                                        </p:tav>
                                      </p:tavLst>
                                    </p:anim>
                                  </p:childTnLst>
                                </p:cTn>
                              </p:par>
                              <p:par>
                                <p:cTn id="18" presetID="23" presetClass="entr" presetSubtype="528" decel="100000" fill="hold" nodeType="withEffect">
                                  <p:stCondLst>
                                    <p:cond delay="1850"/>
                                  </p:stCondLst>
                                  <p:iterate type="lt">
                                    <p:tmPct val="20000"/>
                                  </p:iterate>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ppt_x</p:attrName>
                                        </p:attrNameLst>
                                      </p:cBhvr>
                                      <p:tavLst>
                                        <p:tav tm="0">
                                          <p:val>
                                            <p:fltVal val="0.5"/>
                                          </p:val>
                                        </p:tav>
                                        <p:tav tm="100000">
                                          <p:val>
                                            <p:strVal val="#ppt_x"/>
                                          </p:val>
                                        </p:tav>
                                      </p:tavLst>
                                    </p:anim>
                                    <p:anim calcmode="lin" valueType="num">
                                      <p:cBhvr>
                                        <p:cTn id="23" dur="1000" fill="hold"/>
                                        <p:tgtEl>
                                          <p:spTgt spid="8"/>
                                        </p:tgtEl>
                                        <p:attrNameLst>
                                          <p:attrName>ppt_y</p:attrName>
                                        </p:attrNameLst>
                                      </p:cBhvr>
                                      <p:tavLst>
                                        <p:tav tm="0">
                                          <p:val>
                                            <p:fltVal val="0.5"/>
                                          </p:val>
                                        </p:tav>
                                        <p:tav tm="100000">
                                          <p:val>
                                            <p:strVal val="#ppt_y"/>
                                          </p:val>
                                        </p:tav>
                                      </p:tavLst>
                                    </p:anim>
                                  </p:childTnLst>
                                </p:cTn>
                              </p:par>
                              <p:par>
                                <p:cTn id="24" presetID="23" presetClass="entr" presetSubtype="528" decel="100000" fill="hold" nodeType="withEffect">
                                  <p:stCondLst>
                                    <p:cond delay="1950"/>
                                  </p:stCondLst>
                                  <p:iterate type="lt">
                                    <p:tmPct val="20000"/>
                                  </p:iterate>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anim calcmode="lin" valueType="num">
                                      <p:cBhvr>
                                        <p:cTn id="28" dur="1000" fill="hold"/>
                                        <p:tgtEl>
                                          <p:spTgt spid="13"/>
                                        </p:tgtEl>
                                        <p:attrNameLst>
                                          <p:attrName>ppt_x</p:attrName>
                                        </p:attrNameLst>
                                      </p:cBhvr>
                                      <p:tavLst>
                                        <p:tav tm="0">
                                          <p:val>
                                            <p:fltVal val="0.5"/>
                                          </p:val>
                                        </p:tav>
                                        <p:tav tm="100000">
                                          <p:val>
                                            <p:strVal val="#ppt_x"/>
                                          </p:val>
                                        </p:tav>
                                      </p:tavLst>
                                    </p:anim>
                                    <p:anim calcmode="lin" valueType="num">
                                      <p:cBhvr>
                                        <p:cTn id="29" dur="1000" fill="hold"/>
                                        <p:tgtEl>
                                          <p:spTgt spid="13"/>
                                        </p:tgtEl>
                                        <p:attrNameLst>
                                          <p:attrName>ppt_y</p:attrName>
                                        </p:attrNameLst>
                                      </p:cBhvr>
                                      <p:tavLst>
                                        <p:tav tm="0">
                                          <p:val>
                                            <p:fltVal val="0.5"/>
                                          </p:val>
                                        </p:tav>
                                        <p:tav tm="100000">
                                          <p:val>
                                            <p:strVal val="#ppt_y"/>
                                          </p:val>
                                        </p:tav>
                                      </p:tavLst>
                                    </p:anim>
                                  </p:childTnLst>
                                </p:cTn>
                              </p:par>
                              <p:par>
                                <p:cTn id="30" presetID="18" presetClass="entr" presetSubtype="12" fill="hold" nodeType="withEffect">
                                  <p:stCondLst>
                                    <p:cond delay="2750"/>
                                  </p:stCondLst>
                                  <p:childTnLst>
                                    <p:set>
                                      <p:cBhvr>
                                        <p:cTn id="31" dur="1" fill="hold">
                                          <p:stCondLst>
                                            <p:cond delay="0"/>
                                          </p:stCondLst>
                                        </p:cTn>
                                        <p:tgtEl>
                                          <p:spTgt spid="21"/>
                                        </p:tgtEl>
                                        <p:attrNameLst>
                                          <p:attrName>style.visibility</p:attrName>
                                        </p:attrNameLst>
                                      </p:cBhvr>
                                      <p:to>
                                        <p:strVal val="visible"/>
                                      </p:to>
                                    </p:set>
                                    <p:animEffect transition="in" filter="strips(downLeft)">
                                      <p:cBhvr>
                                        <p:cTn id="32" dur="750"/>
                                        <p:tgtEl>
                                          <p:spTgt spid="21"/>
                                        </p:tgtEl>
                                      </p:cBhvr>
                                    </p:animEffect>
                                  </p:childTnLst>
                                </p:cTn>
                              </p:par>
                              <p:par>
                                <p:cTn id="33" presetID="18" presetClass="entr" presetSubtype="12" fill="hold" nodeType="withEffect">
                                  <p:stCondLst>
                                    <p:cond delay="2850"/>
                                  </p:stCondLst>
                                  <p:childTnLst>
                                    <p:set>
                                      <p:cBhvr>
                                        <p:cTn id="34" dur="1" fill="hold">
                                          <p:stCondLst>
                                            <p:cond delay="0"/>
                                          </p:stCondLst>
                                        </p:cTn>
                                        <p:tgtEl>
                                          <p:spTgt spid="18"/>
                                        </p:tgtEl>
                                        <p:attrNameLst>
                                          <p:attrName>style.visibility</p:attrName>
                                        </p:attrNameLst>
                                      </p:cBhvr>
                                      <p:to>
                                        <p:strVal val="visible"/>
                                      </p:to>
                                    </p:set>
                                    <p:animEffect transition="in" filter="strips(downLeft)">
                                      <p:cBhvr>
                                        <p:cTn id="35" dur="750"/>
                                        <p:tgtEl>
                                          <p:spTgt spid="18"/>
                                        </p:tgtEl>
                                      </p:cBhvr>
                                    </p:animEffect>
                                  </p:childTnLst>
                                </p:cTn>
                              </p:par>
                              <p:par>
                                <p:cTn id="36" presetID="18" presetClass="entr" presetSubtype="12" fill="hold" nodeType="withEffect">
                                  <p:stCondLst>
                                    <p:cond delay="2950"/>
                                  </p:stCondLst>
                                  <p:childTnLst>
                                    <p:set>
                                      <p:cBhvr>
                                        <p:cTn id="37" dur="1" fill="hold">
                                          <p:stCondLst>
                                            <p:cond delay="0"/>
                                          </p:stCondLst>
                                        </p:cTn>
                                        <p:tgtEl>
                                          <p:spTgt spid="24"/>
                                        </p:tgtEl>
                                        <p:attrNameLst>
                                          <p:attrName>style.visibility</p:attrName>
                                        </p:attrNameLst>
                                      </p:cBhvr>
                                      <p:to>
                                        <p:strVal val="visible"/>
                                      </p:to>
                                    </p:set>
                                    <p:animEffect transition="in" filter="strips(downLeft)">
                                      <p:cBhvr>
                                        <p:cTn id="38"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市场竞争力</a:t>
            </a:r>
          </a:p>
        </p:txBody>
      </p:sp>
      <p:grpSp>
        <p:nvGrpSpPr>
          <p:cNvPr id="3" name="组合 2"/>
          <p:cNvGrpSpPr/>
          <p:nvPr/>
        </p:nvGrpSpPr>
        <p:grpSpPr>
          <a:xfrm>
            <a:off x="1876926" y="2378048"/>
            <a:ext cx="2611430" cy="1740954"/>
            <a:chOff x="960308" y="1935655"/>
            <a:chExt cx="2976085" cy="1984057"/>
          </a:xfrm>
        </p:grpSpPr>
        <p:grpSp>
          <p:nvGrpSpPr>
            <p:cNvPr id="4" name="组合 3"/>
            <p:cNvGrpSpPr/>
            <p:nvPr/>
          </p:nvGrpSpPr>
          <p:grpSpPr>
            <a:xfrm>
              <a:off x="1452921" y="1942621"/>
              <a:ext cx="1990858" cy="1970124"/>
              <a:chOff x="7507532" y="2111585"/>
              <a:chExt cx="3212479" cy="3179020"/>
            </a:xfrm>
          </p:grpSpPr>
          <p:sp>
            <p:nvSpPr>
              <p:cNvPr id="7"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6"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 name="椭圆 4"/>
            <p:cNvSpPr/>
            <p:nvPr/>
          </p:nvSpPr>
          <p:spPr>
            <a:xfrm>
              <a:off x="1667300" y="2146633"/>
              <a:ext cx="1562100" cy="1562100"/>
            </a:xfrm>
            <a:prstGeom prst="ellipse">
              <a:avLst/>
            </a:prstGeom>
            <a:noFill/>
            <a:ln w="2222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extLst/>
            </p:nvPr>
          </p:nvGraphicFramePr>
          <p:xfrm>
            <a:off x="960308" y="1935655"/>
            <a:ext cx="2976085" cy="1984057"/>
          </p:xfrm>
          <a:graphic>
            <a:graphicData uri="http://schemas.openxmlformats.org/drawingml/2006/chart">
              <c:chart xmlns:c="http://schemas.openxmlformats.org/drawingml/2006/chart" xmlns:r="http://schemas.openxmlformats.org/officeDocument/2006/relationships" r:id="rId3"/>
            </a:graphicData>
          </a:graphic>
        </p:graphicFrame>
      </p:grpSp>
      <p:sp>
        <p:nvSpPr>
          <p:cNvPr id="143" name="文本框 142"/>
          <p:cNvSpPr txBox="1"/>
          <p:nvPr/>
        </p:nvSpPr>
        <p:spPr>
          <a:xfrm>
            <a:off x="2711469" y="2986915"/>
            <a:ext cx="942344" cy="523220"/>
          </a:xfrm>
          <a:prstGeom prst="rect">
            <a:avLst/>
          </a:prstGeom>
          <a:noFill/>
        </p:spPr>
        <p:txBody>
          <a:bodyPr wrap="square" rtlCol="0">
            <a:spAutoFit/>
          </a:bodyPr>
          <a:lstStyle/>
          <a:p>
            <a:pPr algn="ctr"/>
            <a:r>
              <a:rPr lang="en-US" altLang="zh-CN" sz="2800" dirty="0">
                <a:solidFill>
                  <a:schemeClr val="bg1"/>
                </a:solidFill>
                <a:latin typeface="Century Gothic" panose="020B0502020202020204" pitchFamily="34" charset="0"/>
              </a:rPr>
              <a:t>40</a:t>
            </a:r>
            <a:r>
              <a:rPr lang="en-US" altLang="zh-CN" sz="2000" dirty="0">
                <a:solidFill>
                  <a:schemeClr val="bg1"/>
                </a:solidFill>
                <a:latin typeface="Century Gothic" panose="020B0502020202020204" pitchFamily="34" charset="0"/>
              </a:rPr>
              <a:t>%</a:t>
            </a:r>
            <a:endParaRPr lang="zh-CN" altLang="en-US" sz="2800" dirty="0">
              <a:solidFill>
                <a:schemeClr val="bg1"/>
              </a:solidFill>
              <a:latin typeface="Century Gothic" panose="020B0502020202020204" pitchFamily="34" charset="0"/>
            </a:endParaRPr>
          </a:p>
        </p:txBody>
      </p:sp>
      <p:grpSp>
        <p:nvGrpSpPr>
          <p:cNvPr id="144" name="组合 143"/>
          <p:cNvGrpSpPr/>
          <p:nvPr/>
        </p:nvGrpSpPr>
        <p:grpSpPr>
          <a:xfrm>
            <a:off x="4790285" y="2378048"/>
            <a:ext cx="2611430" cy="1740954"/>
            <a:chOff x="960308" y="1935655"/>
            <a:chExt cx="2976085" cy="1984057"/>
          </a:xfrm>
        </p:grpSpPr>
        <p:grpSp>
          <p:nvGrpSpPr>
            <p:cNvPr id="145" name="组合 144"/>
            <p:cNvGrpSpPr/>
            <p:nvPr/>
          </p:nvGrpSpPr>
          <p:grpSpPr>
            <a:xfrm>
              <a:off x="1452921" y="1942621"/>
              <a:ext cx="1990858" cy="1970124"/>
              <a:chOff x="7507532" y="2111585"/>
              <a:chExt cx="3212479" cy="3179020"/>
            </a:xfrm>
          </p:grpSpPr>
          <p:sp>
            <p:nvSpPr>
              <p:cNvPr id="148"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49"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1"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217"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46" name="椭圆 145"/>
            <p:cNvSpPr/>
            <p:nvPr/>
          </p:nvSpPr>
          <p:spPr>
            <a:xfrm>
              <a:off x="1667300" y="2146633"/>
              <a:ext cx="1562100" cy="1562100"/>
            </a:xfrm>
            <a:prstGeom prst="ellipse">
              <a:avLst/>
            </a:prstGeom>
            <a:noFill/>
            <a:ln w="2222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7" name="图表 146"/>
            <p:cNvGraphicFramePr/>
            <p:nvPr>
              <p:extLst/>
            </p:nvPr>
          </p:nvGraphicFramePr>
          <p:xfrm>
            <a:off x="960308" y="1935655"/>
            <a:ext cx="2976085" cy="1984057"/>
          </p:xfrm>
          <a:graphic>
            <a:graphicData uri="http://schemas.openxmlformats.org/drawingml/2006/chart">
              <c:chart xmlns:c="http://schemas.openxmlformats.org/drawingml/2006/chart" xmlns:r="http://schemas.openxmlformats.org/officeDocument/2006/relationships" r:id="rId4"/>
            </a:graphicData>
          </a:graphic>
        </p:graphicFrame>
      </p:grpSp>
      <p:sp>
        <p:nvSpPr>
          <p:cNvPr id="284" name="文本框 283"/>
          <p:cNvSpPr txBox="1"/>
          <p:nvPr/>
        </p:nvSpPr>
        <p:spPr>
          <a:xfrm>
            <a:off x="5624828" y="2986915"/>
            <a:ext cx="942344" cy="523220"/>
          </a:xfrm>
          <a:prstGeom prst="rect">
            <a:avLst/>
          </a:prstGeom>
          <a:noFill/>
        </p:spPr>
        <p:txBody>
          <a:bodyPr wrap="square" rtlCol="0">
            <a:spAutoFit/>
          </a:bodyPr>
          <a:lstStyle/>
          <a:p>
            <a:pPr algn="ctr"/>
            <a:r>
              <a:rPr lang="en-US" altLang="zh-CN" sz="2800" dirty="0">
                <a:solidFill>
                  <a:schemeClr val="bg1"/>
                </a:solidFill>
                <a:latin typeface="Century Gothic" panose="020B0502020202020204" pitchFamily="34" charset="0"/>
              </a:rPr>
              <a:t>60</a:t>
            </a:r>
            <a:r>
              <a:rPr lang="en-US" altLang="zh-CN" sz="2000" dirty="0">
                <a:solidFill>
                  <a:schemeClr val="bg1"/>
                </a:solidFill>
                <a:latin typeface="Century Gothic" panose="020B0502020202020204" pitchFamily="34" charset="0"/>
              </a:rPr>
              <a:t>%</a:t>
            </a:r>
            <a:endParaRPr lang="zh-CN" altLang="en-US" sz="2800" dirty="0">
              <a:solidFill>
                <a:schemeClr val="bg1"/>
              </a:solidFill>
              <a:latin typeface="Century Gothic" panose="020B0502020202020204" pitchFamily="34" charset="0"/>
            </a:endParaRPr>
          </a:p>
        </p:txBody>
      </p:sp>
      <p:grpSp>
        <p:nvGrpSpPr>
          <p:cNvPr id="285" name="组合 284"/>
          <p:cNvGrpSpPr/>
          <p:nvPr/>
        </p:nvGrpSpPr>
        <p:grpSpPr>
          <a:xfrm>
            <a:off x="7703644" y="2378048"/>
            <a:ext cx="2611430" cy="1740954"/>
            <a:chOff x="960308" y="1935655"/>
            <a:chExt cx="2976085" cy="1984057"/>
          </a:xfrm>
        </p:grpSpPr>
        <p:grpSp>
          <p:nvGrpSpPr>
            <p:cNvPr id="286" name="组合 285"/>
            <p:cNvGrpSpPr/>
            <p:nvPr/>
          </p:nvGrpSpPr>
          <p:grpSpPr>
            <a:xfrm>
              <a:off x="1452921" y="1942621"/>
              <a:ext cx="1990858" cy="1970124"/>
              <a:chOff x="7507532" y="2111585"/>
              <a:chExt cx="3212479" cy="3179020"/>
            </a:xfrm>
          </p:grpSpPr>
          <p:sp>
            <p:nvSpPr>
              <p:cNvPr id="289"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290"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5"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6"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358"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3"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4"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5"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8"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0"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1"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2"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3"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4"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87" name="椭圆 286"/>
            <p:cNvSpPr/>
            <p:nvPr/>
          </p:nvSpPr>
          <p:spPr>
            <a:xfrm>
              <a:off x="1667300" y="2146633"/>
              <a:ext cx="1562100" cy="1562100"/>
            </a:xfrm>
            <a:prstGeom prst="ellipse">
              <a:avLst/>
            </a:prstGeom>
            <a:noFill/>
            <a:ln w="2222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88" name="图表 287"/>
            <p:cNvGraphicFramePr/>
            <p:nvPr>
              <p:extLst/>
            </p:nvPr>
          </p:nvGraphicFramePr>
          <p:xfrm>
            <a:off x="960308" y="1935655"/>
            <a:ext cx="2976085" cy="1984057"/>
          </p:xfrm>
          <a:graphic>
            <a:graphicData uri="http://schemas.openxmlformats.org/drawingml/2006/chart">
              <c:chart xmlns:c="http://schemas.openxmlformats.org/drawingml/2006/chart" xmlns:r="http://schemas.openxmlformats.org/officeDocument/2006/relationships" r:id="rId5"/>
            </a:graphicData>
          </a:graphic>
        </p:graphicFrame>
      </p:grpSp>
      <p:sp>
        <p:nvSpPr>
          <p:cNvPr id="425" name="文本框 424"/>
          <p:cNvSpPr txBox="1"/>
          <p:nvPr/>
        </p:nvSpPr>
        <p:spPr>
          <a:xfrm>
            <a:off x="8538187" y="2986915"/>
            <a:ext cx="942344" cy="523220"/>
          </a:xfrm>
          <a:prstGeom prst="rect">
            <a:avLst/>
          </a:prstGeom>
          <a:noFill/>
        </p:spPr>
        <p:txBody>
          <a:bodyPr wrap="square" rtlCol="0">
            <a:spAutoFit/>
          </a:bodyPr>
          <a:lstStyle/>
          <a:p>
            <a:pPr algn="ctr"/>
            <a:r>
              <a:rPr lang="en-US" altLang="zh-CN" sz="2800" dirty="0">
                <a:solidFill>
                  <a:schemeClr val="bg1"/>
                </a:solidFill>
                <a:latin typeface="Century Gothic" panose="020B0502020202020204" pitchFamily="34" charset="0"/>
              </a:rPr>
              <a:t>80</a:t>
            </a:r>
            <a:r>
              <a:rPr lang="en-US" altLang="zh-CN" sz="2000" dirty="0">
                <a:solidFill>
                  <a:schemeClr val="bg1"/>
                </a:solidFill>
                <a:latin typeface="Century Gothic" panose="020B0502020202020204" pitchFamily="34" charset="0"/>
              </a:rPr>
              <a:t>%</a:t>
            </a:r>
            <a:endParaRPr lang="zh-CN" altLang="en-US" sz="2800" dirty="0">
              <a:solidFill>
                <a:schemeClr val="bg1"/>
              </a:solidFill>
              <a:latin typeface="Century Gothic" panose="020B0502020202020204" pitchFamily="34" charset="0"/>
            </a:endParaRPr>
          </a:p>
        </p:txBody>
      </p:sp>
      <p:grpSp>
        <p:nvGrpSpPr>
          <p:cNvPr id="426" name="组合 425"/>
          <p:cNvGrpSpPr/>
          <p:nvPr/>
        </p:nvGrpSpPr>
        <p:grpSpPr>
          <a:xfrm>
            <a:off x="1876926" y="4474974"/>
            <a:ext cx="2611430" cy="1188872"/>
            <a:chOff x="1876926" y="4474974"/>
            <a:chExt cx="2611430" cy="1188872"/>
          </a:xfrm>
        </p:grpSpPr>
        <p:sp>
          <p:nvSpPr>
            <p:cNvPr id="427" name="矩形 426"/>
            <p:cNvSpPr/>
            <p:nvPr/>
          </p:nvSpPr>
          <p:spPr>
            <a:xfrm>
              <a:off x="1876926" y="4851316"/>
              <a:ext cx="2611430" cy="812530"/>
            </a:xfrm>
            <a:prstGeom prst="rect">
              <a:avLst/>
            </a:prstGeom>
          </p:spPr>
          <p:txBody>
            <a:bodyPr wrap="square">
              <a:spAutoFit/>
            </a:bodyPr>
            <a:lstStyle/>
            <a:p>
              <a:pPr>
                <a:lnSpc>
                  <a:spcPct val="13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点击输入简要文字内容，不用多余的文字修饰，言简意赅的说明分项内容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p>
          </p:txBody>
        </p:sp>
        <p:sp>
          <p:nvSpPr>
            <p:cNvPr id="428" name="矩形 427"/>
            <p:cNvSpPr/>
            <p:nvPr/>
          </p:nvSpPr>
          <p:spPr>
            <a:xfrm>
              <a:off x="2744063" y="4474974"/>
              <a:ext cx="877164"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产品一</a:t>
              </a:r>
            </a:p>
          </p:txBody>
        </p:sp>
      </p:grpSp>
      <p:grpSp>
        <p:nvGrpSpPr>
          <p:cNvPr id="429" name="组合 428"/>
          <p:cNvGrpSpPr/>
          <p:nvPr/>
        </p:nvGrpSpPr>
        <p:grpSpPr>
          <a:xfrm>
            <a:off x="4790285" y="4474974"/>
            <a:ext cx="2611430" cy="1188872"/>
            <a:chOff x="4790285" y="4474974"/>
            <a:chExt cx="2611430" cy="1188872"/>
          </a:xfrm>
        </p:grpSpPr>
        <p:sp>
          <p:nvSpPr>
            <p:cNvPr id="430" name="矩形 429"/>
            <p:cNvSpPr/>
            <p:nvPr/>
          </p:nvSpPr>
          <p:spPr>
            <a:xfrm>
              <a:off x="5657418" y="4474974"/>
              <a:ext cx="877163"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产品二</a:t>
              </a:r>
            </a:p>
          </p:txBody>
        </p:sp>
        <p:sp>
          <p:nvSpPr>
            <p:cNvPr id="431" name="矩形 430"/>
            <p:cNvSpPr/>
            <p:nvPr/>
          </p:nvSpPr>
          <p:spPr>
            <a:xfrm>
              <a:off x="4790285" y="4851316"/>
              <a:ext cx="2611430" cy="812530"/>
            </a:xfrm>
            <a:prstGeom prst="rect">
              <a:avLst/>
            </a:prstGeom>
          </p:spPr>
          <p:txBody>
            <a:bodyPr wrap="square">
              <a:spAutoFit/>
            </a:bodyPr>
            <a:lstStyle/>
            <a:p>
              <a:pPr>
                <a:lnSpc>
                  <a:spcPct val="13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点击输入简要文字内容，不用多余的文字修饰，言简意赅的说明分项内容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p>
          </p:txBody>
        </p:sp>
      </p:grpSp>
      <p:grpSp>
        <p:nvGrpSpPr>
          <p:cNvPr id="432" name="组合 431"/>
          <p:cNvGrpSpPr/>
          <p:nvPr/>
        </p:nvGrpSpPr>
        <p:grpSpPr>
          <a:xfrm>
            <a:off x="7703644" y="4474974"/>
            <a:ext cx="2611430" cy="1188872"/>
            <a:chOff x="7703644" y="4474974"/>
            <a:chExt cx="2611430" cy="1188872"/>
          </a:xfrm>
        </p:grpSpPr>
        <p:sp>
          <p:nvSpPr>
            <p:cNvPr id="433" name="矩形 432"/>
            <p:cNvSpPr/>
            <p:nvPr/>
          </p:nvSpPr>
          <p:spPr>
            <a:xfrm>
              <a:off x="8570777" y="4474974"/>
              <a:ext cx="877163"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产品三</a:t>
              </a:r>
            </a:p>
          </p:txBody>
        </p:sp>
        <p:sp>
          <p:nvSpPr>
            <p:cNvPr id="434" name="矩形 433"/>
            <p:cNvSpPr/>
            <p:nvPr/>
          </p:nvSpPr>
          <p:spPr>
            <a:xfrm>
              <a:off x="7703644" y="4851316"/>
              <a:ext cx="2611430" cy="812530"/>
            </a:xfrm>
            <a:prstGeom prst="rect">
              <a:avLst/>
            </a:prstGeom>
          </p:spPr>
          <p:txBody>
            <a:bodyPr wrap="square">
              <a:spAutoFit/>
            </a:bodyPr>
            <a:lstStyle/>
            <a:p>
              <a:pPr>
                <a:lnSpc>
                  <a:spcPct val="13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点击输入简要文字内容，不用多余的文字修饰，言简意赅的说明分项内容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p>
          </p:txBody>
        </p:sp>
      </p:grpSp>
      <p:grpSp>
        <p:nvGrpSpPr>
          <p:cNvPr id="435" name="组合 434"/>
          <p:cNvGrpSpPr/>
          <p:nvPr/>
        </p:nvGrpSpPr>
        <p:grpSpPr>
          <a:xfrm>
            <a:off x="2369309" y="2435193"/>
            <a:ext cx="1626664" cy="1626664"/>
            <a:chOff x="239518" y="192254"/>
            <a:chExt cx="822340" cy="822340"/>
          </a:xfrm>
        </p:grpSpPr>
        <p:sp>
          <p:nvSpPr>
            <p:cNvPr id="436" name="弧形 435"/>
            <p:cNvSpPr/>
            <p:nvPr/>
          </p:nvSpPr>
          <p:spPr>
            <a:xfrm rot="10800000">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7" name="弧形 436"/>
            <p:cNvSpPr/>
            <p:nvPr/>
          </p:nvSpPr>
          <p:spPr>
            <a:xfrm>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38" name="组合 437"/>
          <p:cNvGrpSpPr/>
          <p:nvPr/>
        </p:nvGrpSpPr>
        <p:grpSpPr>
          <a:xfrm>
            <a:off x="5282668" y="2435193"/>
            <a:ext cx="1626664" cy="1626664"/>
            <a:chOff x="239518" y="192254"/>
            <a:chExt cx="822340" cy="822340"/>
          </a:xfrm>
        </p:grpSpPr>
        <p:sp>
          <p:nvSpPr>
            <p:cNvPr id="439" name="弧形 438"/>
            <p:cNvSpPr/>
            <p:nvPr/>
          </p:nvSpPr>
          <p:spPr>
            <a:xfrm rot="10800000">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0" name="弧形 439"/>
            <p:cNvSpPr/>
            <p:nvPr/>
          </p:nvSpPr>
          <p:spPr>
            <a:xfrm>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41" name="组合 440"/>
          <p:cNvGrpSpPr/>
          <p:nvPr/>
        </p:nvGrpSpPr>
        <p:grpSpPr>
          <a:xfrm>
            <a:off x="8156673" y="2435193"/>
            <a:ext cx="1626664" cy="1626664"/>
            <a:chOff x="239518" y="192254"/>
            <a:chExt cx="822340" cy="822340"/>
          </a:xfrm>
        </p:grpSpPr>
        <p:sp>
          <p:nvSpPr>
            <p:cNvPr id="442" name="弧形 441"/>
            <p:cNvSpPr/>
            <p:nvPr/>
          </p:nvSpPr>
          <p:spPr>
            <a:xfrm rot="10800000">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3" name="弧形 442"/>
            <p:cNvSpPr/>
            <p:nvPr/>
          </p:nvSpPr>
          <p:spPr>
            <a:xfrm>
              <a:off x="239518" y="192254"/>
              <a:ext cx="822340" cy="822340"/>
            </a:xfrm>
            <a:prstGeom prst="arc">
              <a:avLst/>
            </a:prstGeom>
            <a:ln w="12700">
              <a:solidFill>
                <a:schemeClr val="bg1">
                  <a:alpha val="8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xmlns="" val="3875740839"/>
      </p:ext>
    </p:extLst>
  </p:cSld>
  <p:clrMapOvr>
    <a:masterClrMapping/>
  </p:clrMapOvr>
  <mc:AlternateContent xmlns:mc="http://schemas.openxmlformats.org/markup-compatibility/2006">
    <mc:Choice xmlns:p14="http://schemas.microsoft.com/office/powerpoint/2010/main" xmlns="" Requires="p14">
      <p:transition spd="slow" p14:dur="2000" advTm="7000">
        <p14:prism isContent="1"/>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10" presetClass="entr" presetSubtype="0" fill="hold" nodeType="withEffect">
                                  <p:stCondLst>
                                    <p:cond delay="1250"/>
                                  </p:stCondLst>
                                  <p:childTnLst>
                                    <p:set>
                                      <p:cBhvr>
                                        <p:cTn id="13" dur="1" fill="hold">
                                          <p:stCondLst>
                                            <p:cond delay="0"/>
                                          </p:stCondLst>
                                        </p:cTn>
                                        <p:tgtEl>
                                          <p:spTgt spid="435"/>
                                        </p:tgtEl>
                                        <p:attrNameLst>
                                          <p:attrName>style.visibility</p:attrName>
                                        </p:attrNameLst>
                                      </p:cBhvr>
                                      <p:to>
                                        <p:strVal val="visible"/>
                                      </p:to>
                                    </p:set>
                                    <p:animEffect transition="in" filter="fade">
                                      <p:cBhvr>
                                        <p:cTn id="14" dur="10"/>
                                        <p:tgtEl>
                                          <p:spTgt spid="435"/>
                                        </p:tgtEl>
                                      </p:cBhvr>
                                    </p:animEffect>
                                  </p:childTnLst>
                                </p:cTn>
                              </p:par>
                              <p:par>
                                <p:cTn id="15" presetID="8" presetClass="emph" presetSubtype="0" fill="hold" nodeType="withEffect">
                                  <p:stCondLst>
                                    <p:cond delay="1250"/>
                                  </p:stCondLst>
                                  <p:childTnLst>
                                    <p:animRot by="21600000">
                                      <p:cBhvr>
                                        <p:cTn id="16" dur="750" fill="hold"/>
                                        <p:tgtEl>
                                          <p:spTgt spid="435"/>
                                        </p:tgtEl>
                                        <p:attrNameLst>
                                          <p:attrName>r</p:attrName>
                                        </p:attrNameLst>
                                      </p:cBhvr>
                                    </p:animRot>
                                  </p:childTnLst>
                                </p:cTn>
                              </p:par>
                              <p:par>
                                <p:cTn id="17" presetID="10" presetClass="entr" presetSubtype="0" fill="hold" nodeType="withEffect">
                                  <p:stCondLst>
                                    <p:cond delay="1250"/>
                                  </p:stCondLst>
                                  <p:childTnLst>
                                    <p:set>
                                      <p:cBhvr>
                                        <p:cTn id="18" dur="1" fill="hold">
                                          <p:stCondLst>
                                            <p:cond delay="0"/>
                                          </p:stCondLst>
                                        </p:cTn>
                                        <p:tgtEl>
                                          <p:spTgt spid="435"/>
                                        </p:tgtEl>
                                        <p:attrNameLst>
                                          <p:attrName>style.visibility</p:attrName>
                                        </p:attrNameLst>
                                      </p:cBhvr>
                                      <p:to>
                                        <p:strVal val="visible"/>
                                      </p:to>
                                    </p:set>
                                    <p:animEffect transition="in" filter="fade">
                                      <p:cBhvr>
                                        <p:cTn id="19" dur="750"/>
                                        <p:tgtEl>
                                          <p:spTgt spid="435"/>
                                        </p:tgtEl>
                                      </p:cBhvr>
                                    </p:animEffect>
                                  </p:childTnLst>
                                </p:cTn>
                              </p:par>
                              <p:par>
                                <p:cTn id="20" presetID="1" presetClass="exit" presetSubtype="0" fill="hold" nodeType="withEffect">
                                  <p:stCondLst>
                                    <p:cond delay="2000"/>
                                  </p:stCondLst>
                                  <p:childTnLst>
                                    <p:set>
                                      <p:cBhvr>
                                        <p:cTn id="21" dur="1" fill="hold">
                                          <p:stCondLst>
                                            <p:cond delay="0"/>
                                          </p:stCondLst>
                                        </p:cTn>
                                        <p:tgtEl>
                                          <p:spTgt spid="435"/>
                                        </p:tgtEl>
                                        <p:attrNameLst>
                                          <p:attrName>style.visibility</p:attrName>
                                        </p:attrNameLst>
                                      </p:cBhvr>
                                      <p:to>
                                        <p:strVal val="hidden"/>
                                      </p:to>
                                    </p:set>
                                  </p:childTnLst>
                                </p:cTn>
                              </p:par>
                              <p:par>
                                <p:cTn id="22" presetID="53" presetClass="entr" presetSubtype="16" fill="hold" nodeType="withEffect">
                                  <p:stCondLst>
                                    <p:cond delay="200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16" presetClass="entr" presetSubtype="37" fill="hold" nodeType="withEffect">
                                  <p:stCondLst>
                                    <p:cond delay="2250"/>
                                  </p:stCondLst>
                                  <p:childTnLst>
                                    <p:set>
                                      <p:cBhvr>
                                        <p:cTn id="28" dur="1" fill="hold">
                                          <p:stCondLst>
                                            <p:cond delay="0"/>
                                          </p:stCondLst>
                                        </p:cTn>
                                        <p:tgtEl>
                                          <p:spTgt spid="143">
                                            <p:txEl>
                                              <p:pRg st="0" end="0"/>
                                            </p:txEl>
                                          </p:spTgt>
                                        </p:tgtEl>
                                        <p:attrNameLst>
                                          <p:attrName>style.visibility</p:attrName>
                                        </p:attrNameLst>
                                      </p:cBhvr>
                                      <p:to>
                                        <p:strVal val="visible"/>
                                      </p:to>
                                    </p:set>
                                    <p:animEffect transition="in" filter="barn(outVertical)">
                                      <p:cBhvr>
                                        <p:cTn id="29" dur="500"/>
                                        <p:tgtEl>
                                          <p:spTgt spid="143">
                                            <p:txEl>
                                              <p:pRg st="0" end="0"/>
                                            </p:txEl>
                                          </p:spTgt>
                                        </p:tgtEl>
                                      </p:cBhvr>
                                    </p:animEffect>
                                  </p:childTnLst>
                                </p:cTn>
                              </p:par>
                              <p:par>
                                <p:cTn id="30" presetID="10" presetClass="entr" presetSubtype="0" fill="hold" nodeType="withEffect">
                                  <p:stCondLst>
                                    <p:cond delay="2250"/>
                                  </p:stCondLst>
                                  <p:childTnLst>
                                    <p:set>
                                      <p:cBhvr>
                                        <p:cTn id="31" dur="1" fill="hold">
                                          <p:stCondLst>
                                            <p:cond delay="0"/>
                                          </p:stCondLst>
                                        </p:cTn>
                                        <p:tgtEl>
                                          <p:spTgt spid="438"/>
                                        </p:tgtEl>
                                        <p:attrNameLst>
                                          <p:attrName>style.visibility</p:attrName>
                                        </p:attrNameLst>
                                      </p:cBhvr>
                                      <p:to>
                                        <p:strVal val="visible"/>
                                      </p:to>
                                    </p:set>
                                    <p:animEffect transition="in" filter="fade">
                                      <p:cBhvr>
                                        <p:cTn id="32" dur="10"/>
                                        <p:tgtEl>
                                          <p:spTgt spid="438"/>
                                        </p:tgtEl>
                                      </p:cBhvr>
                                    </p:animEffect>
                                  </p:childTnLst>
                                </p:cTn>
                              </p:par>
                              <p:par>
                                <p:cTn id="33" presetID="8" presetClass="emph" presetSubtype="0" fill="hold" nodeType="withEffect">
                                  <p:stCondLst>
                                    <p:cond delay="2250"/>
                                  </p:stCondLst>
                                  <p:childTnLst>
                                    <p:animRot by="21600000">
                                      <p:cBhvr>
                                        <p:cTn id="34" dur="750" fill="hold"/>
                                        <p:tgtEl>
                                          <p:spTgt spid="438"/>
                                        </p:tgtEl>
                                        <p:attrNameLst>
                                          <p:attrName>r</p:attrName>
                                        </p:attrNameLst>
                                      </p:cBhvr>
                                    </p:animRot>
                                  </p:childTnLst>
                                </p:cTn>
                              </p:par>
                              <p:par>
                                <p:cTn id="35" presetID="10" presetClass="entr" presetSubtype="0" fill="hold" nodeType="withEffect">
                                  <p:stCondLst>
                                    <p:cond delay="2250"/>
                                  </p:stCondLst>
                                  <p:childTnLst>
                                    <p:set>
                                      <p:cBhvr>
                                        <p:cTn id="36" dur="1" fill="hold">
                                          <p:stCondLst>
                                            <p:cond delay="0"/>
                                          </p:stCondLst>
                                        </p:cTn>
                                        <p:tgtEl>
                                          <p:spTgt spid="438"/>
                                        </p:tgtEl>
                                        <p:attrNameLst>
                                          <p:attrName>style.visibility</p:attrName>
                                        </p:attrNameLst>
                                      </p:cBhvr>
                                      <p:to>
                                        <p:strVal val="visible"/>
                                      </p:to>
                                    </p:set>
                                    <p:animEffect transition="in" filter="fade">
                                      <p:cBhvr>
                                        <p:cTn id="37" dur="750"/>
                                        <p:tgtEl>
                                          <p:spTgt spid="438"/>
                                        </p:tgtEl>
                                      </p:cBhvr>
                                    </p:animEffect>
                                  </p:childTnLst>
                                </p:cTn>
                              </p:par>
                              <p:par>
                                <p:cTn id="38" presetID="1" presetClass="exit" presetSubtype="0" fill="hold" nodeType="withEffect">
                                  <p:stCondLst>
                                    <p:cond delay="3000"/>
                                  </p:stCondLst>
                                  <p:childTnLst>
                                    <p:set>
                                      <p:cBhvr>
                                        <p:cTn id="39" dur="1" fill="hold">
                                          <p:stCondLst>
                                            <p:cond delay="0"/>
                                          </p:stCondLst>
                                        </p:cTn>
                                        <p:tgtEl>
                                          <p:spTgt spid="438"/>
                                        </p:tgtEl>
                                        <p:attrNameLst>
                                          <p:attrName>style.visibility</p:attrName>
                                        </p:attrNameLst>
                                      </p:cBhvr>
                                      <p:to>
                                        <p:strVal val="hidden"/>
                                      </p:to>
                                    </p:set>
                                  </p:childTnLst>
                                </p:cTn>
                              </p:par>
                              <p:par>
                                <p:cTn id="40" presetID="10" presetClass="entr" presetSubtype="0" fill="hold" nodeType="withEffect">
                                  <p:stCondLst>
                                    <p:cond delay="3250"/>
                                  </p:stCondLst>
                                  <p:childTnLst>
                                    <p:set>
                                      <p:cBhvr>
                                        <p:cTn id="41" dur="1" fill="hold">
                                          <p:stCondLst>
                                            <p:cond delay="0"/>
                                          </p:stCondLst>
                                        </p:cTn>
                                        <p:tgtEl>
                                          <p:spTgt spid="441"/>
                                        </p:tgtEl>
                                        <p:attrNameLst>
                                          <p:attrName>style.visibility</p:attrName>
                                        </p:attrNameLst>
                                      </p:cBhvr>
                                      <p:to>
                                        <p:strVal val="visible"/>
                                      </p:to>
                                    </p:set>
                                    <p:animEffect transition="in" filter="fade">
                                      <p:cBhvr>
                                        <p:cTn id="42" dur="10"/>
                                        <p:tgtEl>
                                          <p:spTgt spid="441"/>
                                        </p:tgtEl>
                                      </p:cBhvr>
                                    </p:animEffect>
                                  </p:childTnLst>
                                </p:cTn>
                              </p:par>
                              <p:par>
                                <p:cTn id="43" presetID="8" presetClass="emph" presetSubtype="0" fill="hold" nodeType="withEffect">
                                  <p:stCondLst>
                                    <p:cond delay="3250"/>
                                  </p:stCondLst>
                                  <p:childTnLst>
                                    <p:animRot by="21600000">
                                      <p:cBhvr>
                                        <p:cTn id="44" dur="750" fill="hold"/>
                                        <p:tgtEl>
                                          <p:spTgt spid="441"/>
                                        </p:tgtEl>
                                        <p:attrNameLst>
                                          <p:attrName>r</p:attrName>
                                        </p:attrNameLst>
                                      </p:cBhvr>
                                    </p:animRot>
                                  </p:childTnLst>
                                </p:cTn>
                              </p:par>
                              <p:par>
                                <p:cTn id="45" presetID="10" presetClass="entr" presetSubtype="0" fill="hold" nodeType="withEffect">
                                  <p:stCondLst>
                                    <p:cond delay="3250"/>
                                  </p:stCondLst>
                                  <p:childTnLst>
                                    <p:set>
                                      <p:cBhvr>
                                        <p:cTn id="46" dur="1" fill="hold">
                                          <p:stCondLst>
                                            <p:cond delay="0"/>
                                          </p:stCondLst>
                                        </p:cTn>
                                        <p:tgtEl>
                                          <p:spTgt spid="441"/>
                                        </p:tgtEl>
                                        <p:attrNameLst>
                                          <p:attrName>style.visibility</p:attrName>
                                        </p:attrNameLst>
                                      </p:cBhvr>
                                      <p:to>
                                        <p:strVal val="visible"/>
                                      </p:to>
                                    </p:set>
                                    <p:animEffect transition="in" filter="fade">
                                      <p:cBhvr>
                                        <p:cTn id="47" dur="750"/>
                                        <p:tgtEl>
                                          <p:spTgt spid="441"/>
                                        </p:tgtEl>
                                      </p:cBhvr>
                                    </p:animEffect>
                                  </p:childTnLst>
                                </p:cTn>
                              </p:par>
                              <p:par>
                                <p:cTn id="48" presetID="1" presetClass="exit" presetSubtype="0" fill="hold" nodeType="withEffect">
                                  <p:stCondLst>
                                    <p:cond delay="4000"/>
                                  </p:stCondLst>
                                  <p:childTnLst>
                                    <p:set>
                                      <p:cBhvr>
                                        <p:cTn id="49" dur="1" fill="hold">
                                          <p:stCondLst>
                                            <p:cond delay="0"/>
                                          </p:stCondLst>
                                        </p:cTn>
                                        <p:tgtEl>
                                          <p:spTgt spid="441"/>
                                        </p:tgtEl>
                                        <p:attrNameLst>
                                          <p:attrName>style.visibility</p:attrName>
                                        </p:attrNameLst>
                                      </p:cBhvr>
                                      <p:to>
                                        <p:strVal val="hidden"/>
                                      </p:to>
                                    </p:set>
                                  </p:childTnLst>
                                </p:cTn>
                              </p:par>
                              <p:par>
                                <p:cTn id="50" presetID="53" presetClass="entr" presetSubtype="16" fill="hold" nodeType="withEffect">
                                  <p:stCondLst>
                                    <p:cond delay="3000"/>
                                  </p:stCondLst>
                                  <p:childTnLst>
                                    <p:set>
                                      <p:cBhvr>
                                        <p:cTn id="51" dur="1" fill="hold">
                                          <p:stCondLst>
                                            <p:cond delay="0"/>
                                          </p:stCondLst>
                                        </p:cTn>
                                        <p:tgtEl>
                                          <p:spTgt spid="144"/>
                                        </p:tgtEl>
                                        <p:attrNameLst>
                                          <p:attrName>style.visibility</p:attrName>
                                        </p:attrNameLst>
                                      </p:cBhvr>
                                      <p:to>
                                        <p:strVal val="visible"/>
                                      </p:to>
                                    </p:set>
                                    <p:anim calcmode="lin" valueType="num">
                                      <p:cBhvr>
                                        <p:cTn id="52" dur="500" fill="hold"/>
                                        <p:tgtEl>
                                          <p:spTgt spid="144"/>
                                        </p:tgtEl>
                                        <p:attrNameLst>
                                          <p:attrName>ppt_w</p:attrName>
                                        </p:attrNameLst>
                                      </p:cBhvr>
                                      <p:tavLst>
                                        <p:tav tm="0">
                                          <p:val>
                                            <p:fltVal val="0"/>
                                          </p:val>
                                        </p:tav>
                                        <p:tav tm="100000">
                                          <p:val>
                                            <p:strVal val="#ppt_w"/>
                                          </p:val>
                                        </p:tav>
                                      </p:tavLst>
                                    </p:anim>
                                    <p:anim calcmode="lin" valueType="num">
                                      <p:cBhvr>
                                        <p:cTn id="53" dur="500" fill="hold"/>
                                        <p:tgtEl>
                                          <p:spTgt spid="144"/>
                                        </p:tgtEl>
                                        <p:attrNameLst>
                                          <p:attrName>ppt_h</p:attrName>
                                        </p:attrNameLst>
                                      </p:cBhvr>
                                      <p:tavLst>
                                        <p:tav tm="0">
                                          <p:val>
                                            <p:fltVal val="0"/>
                                          </p:val>
                                        </p:tav>
                                        <p:tav tm="100000">
                                          <p:val>
                                            <p:strVal val="#ppt_h"/>
                                          </p:val>
                                        </p:tav>
                                      </p:tavLst>
                                    </p:anim>
                                    <p:animEffect transition="in" filter="fade">
                                      <p:cBhvr>
                                        <p:cTn id="54" dur="500"/>
                                        <p:tgtEl>
                                          <p:spTgt spid="144"/>
                                        </p:tgtEl>
                                      </p:cBhvr>
                                    </p:animEffect>
                                  </p:childTnLst>
                                </p:cTn>
                              </p:par>
                              <p:par>
                                <p:cTn id="55" presetID="16" presetClass="entr" presetSubtype="37" fill="hold" grpId="0" nodeType="withEffect">
                                  <p:stCondLst>
                                    <p:cond delay="3250"/>
                                  </p:stCondLst>
                                  <p:childTnLst>
                                    <p:set>
                                      <p:cBhvr>
                                        <p:cTn id="56" dur="1" fill="hold">
                                          <p:stCondLst>
                                            <p:cond delay="0"/>
                                          </p:stCondLst>
                                        </p:cTn>
                                        <p:tgtEl>
                                          <p:spTgt spid="284"/>
                                        </p:tgtEl>
                                        <p:attrNameLst>
                                          <p:attrName>style.visibility</p:attrName>
                                        </p:attrNameLst>
                                      </p:cBhvr>
                                      <p:to>
                                        <p:strVal val="visible"/>
                                      </p:to>
                                    </p:set>
                                    <p:animEffect transition="in" filter="barn(outVertical)">
                                      <p:cBhvr>
                                        <p:cTn id="57" dur="500"/>
                                        <p:tgtEl>
                                          <p:spTgt spid="284"/>
                                        </p:tgtEl>
                                      </p:cBhvr>
                                    </p:animEffect>
                                  </p:childTnLst>
                                </p:cTn>
                              </p:par>
                              <p:par>
                                <p:cTn id="58" presetID="53" presetClass="entr" presetSubtype="16" fill="hold" nodeType="withEffect">
                                  <p:stCondLst>
                                    <p:cond delay="4000"/>
                                  </p:stCondLst>
                                  <p:childTnLst>
                                    <p:set>
                                      <p:cBhvr>
                                        <p:cTn id="59" dur="1" fill="hold">
                                          <p:stCondLst>
                                            <p:cond delay="0"/>
                                          </p:stCondLst>
                                        </p:cTn>
                                        <p:tgtEl>
                                          <p:spTgt spid="285"/>
                                        </p:tgtEl>
                                        <p:attrNameLst>
                                          <p:attrName>style.visibility</p:attrName>
                                        </p:attrNameLst>
                                      </p:cBhvr>
                                      <p:to>
                                        <p:strVal val="visible"/>
                                      </p:to>
                                    </p:set>
                                    <p:anim calcmode="lin" valueType="num">
                                      <p:cBhvr>
                                        <p:cTn id="60" dur="500" fill="hold"/>
                                        <p:tgtEl>
                                          <p:spTgt spid="285"/>
                                        </p:tgtEl>
                                        <p:attrNameLst>
                                          <p:attrName>ppt_w</p:attrName>
                                        </p:attrNameLst>
                                      </p:cBhvr>
                                      <p:tavLst>
                                        <p:tav tm="0">
                                          <p:val>
                                            <p:fltVal val="0"/>
                                          </p:val>
                                        </p:tav>
                                        <p:tav tm="100000">
                                          <p:val>
                                            <p:strVal val="#ppt_w"/>
                                          </p:val>
                                        </p:tav>
                                      </p:tavLst>
                                    </p:anim>
                                    <p:anim calcmode="lin" valueType="num">
                                      <p:cBhvr>
                                        <p:cTn id="61" dur="500" fill="hold"/>
                                        <p:tgtEl>
                                          <p:spTgt spid="285"/>
                                        </p:tgtEl>
                                        <p:attrNameLst>
                                          <p:attrName>ppt_h</p:attrName>
                                        </p:attrNameLst>
                                      </p:cBhvr>
                                      <p:tavLst>
                                        <p:tav tm="0">
                                          <p:val>
                                            <p:fltVal val="0"/>
                                          </p:val>
                                        </p:tav>
                                        <p:tav tm="100000">
                                          <p:val>
                                            <p:strVal val="#ppt_h"/>
                                          </p:val>
                                        </p:tav>
                                      </p:tavLst>
                                    </p:anim>
                                    <p:animEffect transition="in" filter="fade">
                                      <p:cBhvr>
                                        <p:cTn id="62" dur="500"/>
                                        <p:tgtEl>
                                          <p:spTgt spid="285"/>
                                        </p:tgtEl>
                                      </p:cBhvr>
                                    </p:animEffect>
                                  </p:childTnLst>
                                </p:cTn>
                              </p:par>
                              <p:par>
                                <p:cTn id="63" presetID="16" presetClass="entr" presetSubtype="37" fill="hold" grpId="0" nodeType="withEffect">
                                  <p:stCondLst>
                                    <p:cond delay="4250"/>
                                  </p:stCondLst>
                                  <p:childTnLst>
                                    <p:set>
                                      <p:cBhvr>
                                        <p:cTn id="64" dur="1" fill="hold">
                                          <p:stCondLst>
                                            <p:cond delay="0"/>
                                          </p:stCondLst>
                                        </p:cTn>
                                        <p:tgtEl>
                                          <p:spTgt spid="425"/>
                                        </p:tgtEl>
                                        <p:attrNameLst>
                                          <p:attrName>style.visibility</p:attrName>
                                        </p:attrNameLst>
                                      </p:cBhvr>
                                      <p:to>
                                        <p:strVal val="visible"/>
                                      </p:to>
                                    </p:set>
                                    <p:animEffect transition="in" filter="barn(outVertical)">
                                      <p:cBhvr>
                                        <p:cTn id="65" dur="500"/>
                                        <p:tgtEl>
                                          <p:spTgt spid="425"/>
                                        </p:tgtEl>
                                      </p:cBhvr>
                                    </p:animEffect>
                                  </p:childTnLst>
                                </p:cTn>
                              </p:par>
                              <p:par>
                                <p:cTn id="66" presetID="10" presetClass="entr" presetSubtype="0" fill="hold" nodeType="withEffect">
                                  <p:stCondLst>
                                    <p:cond delay="2000"/>
                                  </p:stCondLst>
                                  <p:childTnLst>
                                    <p:set>
                                      <p:cBhvr>
                                        <p:cTn id="67" dur="1" fill="hold">
                                          <p:stCondLst>
                                            <p:cond delay="0"/>
                                          </p:stCondLst>
                                        </p:cTn>
                                        <p:tgtEl>
                                          <p:spTgt spid="426"/>
                                        </p:tgtEl>
                                        <p:attrNameLst>
                                          <p:attrName>style.visibility</p:attrName>
                                        </p:attrNameLst>
                                      </p:cBhvr>
                                      <p:to>
                                        <p:strVal val="visible"/>
                                      </p:to>
                                    </p:set>
                                    <p:animEffect transition="in" filter="fade">
                                      <p:cBhvr>
                                        <p:cTn id="68" dur="500"/>
                                        <p:tgtEl>
                                          <p:spTgt spid="426"/>
                                        </p:tgtEl>
                                      </p:cBhvr>
                                    </p:animEffect>
                                  </p:childTnLst>
                                </p:cTn>
                              </p:par>
                              <p:par>
                                <p:cTn id="69" presetID="42" presetClass="path" presetSubtype="0" decel="30000" fill="hold" nodeType="withEffect">
                                  <p:stCondLst>
                                    <p:cond delay="2000"/>
                                  </p:stCondLst>
                                  <p:childTnLst>
                                    <p:animMotion origin="layout" path="M 2.5E-6 -0.03981 L 2.5E-6 0.14815 " pathEditMode="relative" rAng="0" ptsTypes="AA">
                                      <p:cBhvr>
                                        <p:cTn id="70" dur="750" spd="-100000" fill="hold"/>
                                        <p:tgtEl>
                                          <p:spTgt spid="426"/>
                                        </p:tgtEl>
                                        <p:attrNameLst>
                                          <p:attrName>ppt_x</p:attrName>
                                          <p:attrName>ppt_y</p:attrName>
                                        </p:attrNameLst>
                                      </p:cBhvr>
                                      <p:rCtr x="0" y="9398"/>
                                    </p:animMotion>
                                  </p:childTnLst>
                                </p:cTn>
                              </p:par>
                              <p:par>
                                <p:cTn id="71" presetID="42" presetClass="path" presetSubtype="0" accel="30000" decel="30000" fill="hold" nodeType="withEffect">
                                  <p:stCondLst>
                                    <p:cond delay="2750"/>
                                  </p:stCondLst>
                                  <p:childTnLst>
                                    <p:animMotion origin="layout" path="M 2.5E-6 -0.03981 L 2.5E-6 -3.7037E-7 " pathEditMode="relative" rAng="0" ptsTypes="AA">
                                      <p:cBhvr>
                                        <p:cTn id="72" dur="750" fill="hold"/>
                                        <p:tgtEl>
                                          <p:spTgt spid="426"/>
                                        </p:tgtEl>
                                        <p:attrNameLst>
                                          <p:attrName>ppt_x</p:attrName>
                                          <p:attrName>ppt_y</p:attrName>
                                        </p:attrNameLst>
                                      </p:cBhvr>
                                      <p:rCtr x="0" y="1991"/>
                                    </p:animMotion>
                                  </p:childTnLst>
                                </p:cTn>
                              </p:par>
                              <p:par>
                                <p:cTn id="73" presetID="10" presetClass="entr" presetSubtype="0" fill="hold" nodeType="withEffect">
                                  <p:stCondLst>
                                    <p:cond delay="3000"/>
                                  </p:stCondLst>
                                  <p:childTnLst>
                                    <p:set>
                                      <p:cBhvr>
                                        <p:cTn id="74" dur="1" fill="hold">
                                          <p:stCondLst>
                                            <p:cond delay="0"/>
                                          </p:stCondLst>
                                        </p:cTn>
                                        <p:tgtEl>
                                          <p:spTgt spid="429"/>
                                        </p:tgtEl>
                                        <p:attrNameLst>
                                          <p:attrName>style.visibility</p:attrName>
                                        </p:attrNameLst>
                                      </p:cBhvr>
                                      <p:to>
                                        <p:strVal val="visible"/>
                                      </p:to>
                                    </p:set>
                                    <p:animEffect transition="in" filter="fade">
                                      <p:cBhvr>
                                        <p:cTn id="75" dur="500"/>
                                        <p:tgtEl>
                                          <p:spTgt spid="429"/>
                                        </p:tgtEl>
                                      </p:cBhvr>
                                    </p:animEffect>
                                  </p:childTnLst>
                                </p:cTn>
                              </p:par>
                              <p:par>
                                <p:cTn id="76" presetID="42" presetClass="path" presetSubtype="0" decel="30000" fill="hold" nodeType="withEffect">
                                  <p:stCondLst>
                                    <p:cond delay="3000"/>
                                  </p:stCondLst>
                                  <p:childTnLst>
                                    <p:animMotion origin="layout" path="M 0 -0.03981 L 0 0.14815 " pathEditMode="relative" rAng="0" ptsTypes="AA">
                                      <p:cBhvr>
                                        <p:cTn id="77" dur="750" spd="-100000" fill="hold"/>
                                        <p:tgtEl>
                                          <p:spTgt spid="429"/>
                                        </p:tgtEl>
                                        <p:attrNameLst>
                                          <p:attrName>ppt_x</p:attrName>
                                          <p:attrName>ppt_y</p:attrName>
                                        </p:attrNameLst>
                                      </p:cBhvr>
                                      <p:rCtr x="0" y="9398"/>
                                    </p:animMotion>
                                  </p:childTnLst>
                                </p:cTn>
                              </p:par>
                              <p:par>
                                <p:cTn id="78" presetID="42" presetClass="path" presetSubtype="0" accel="30000" decel="30000" fill="hold" nodeType="withEffect">
                                  <p:stCondLst>
                                    <p:cond delay="3750"/>
                                  </p:stCondLst>
                                  <p:childTnLst>
                                    <p:animMotion origin="layout" path="M 0 -0.03981 L 0 -3.7037E-7 " pathEditMode="relative" rAng="0" ptsTypes="AA">
                                      <p:cBhvr>
                                        <p:cTn id="79" dur="750" fill="hold"/>
                                        <p:tgtEl>
                                          <p:spTgt spid="429"/>
                                        </p:tgtEl>
                                        <p:attrNameLst>
                                          <p:attrName>ppt_x</p:attrName>
                                          <p:attrName>ppt_y</p:attrName>
                                        </p:attrNameLst>
                                      </p:cBhvr>
                                      <p:rCtr x="0" y="1991"/>
                                    </p:animMotion>
                                  </p:childTnLst>
                                </p:cTn>
                              </p:par>
                              <p:par>
                                <p:cTn id="80" presetID="10" presetClass="entr" presetSubtype="0" fill="hold" nodeType="withEffect">
                                  <p:stCondLst>
                                    <p:cond delay="4000"/>
                                  </p:stCondLst>
                                  <p:childTnLst>
                                    <p:set>
                                      <p:cBhvr>
                                        <p:cTn id="81" dur="1" fill="hold">
                                          <p:stCondLst>
                                            <p:cond delay="0"/>
                                          </p:stCondLst>
                                        </p:cTn>
                                        <p:tgtEl>
                                          <p:spTgt spid="432"/>
                                        </p:tgtEl>
                                        <p:attrNameLst>
                                          <p:attrName>style.visibility</p:attrName>
                                        </p:attrNameLst>
                                      </p:cBhvr>
                                      <p:to>
                                        <p:strVal val="visible"/>
                                      </p:to>
                                    </p:set>
                                    <p:animEffect transition="in" filter="fade">
                                      <p:cBhvr>
                                        <p:cTn id="82" dur="500"/>
                                        <p:tgtEl>
                                          <p:spTgt spid="432"/>
                                        </p:tgtEl>
                                      </p:cBhvr>
                                    </p:animEffect>
                                  </p:childTnLst>
                                </p:cTn>
                              </p:par>
                              <p:par>
                                <p:cTn id="83" presetID="42" presetClass="path" presetSubtype="0" decel="30000" fill="hold" nodeType="withEffect">
                                  <p:stCondLst>
                                    <p:cond delay="4000"/>
                                  </p:stCondLst>
                                  <p:childTnLst>
                                    <p:animMotion origin="layout" path="M -2.29167E-6 -0.03981 L -2.29167E-6 0.14815 " pathEditMode="relative" rAng="0" ptsTypes="AA">
                                      <p:cBhvr>
                                        <p:cTn id="84" dur="750" spd="-100000" fill="hold"/>
                                        <p:tgtEl>
                                          <p:spTgt spid="432"/>
                                        </p:tgtEl>
                                        <p:attrNameLst>
                                          <p:attrName>ppt_x</p:attrName>
                                          <p:attrName>ppt_y</p:attrName>
                                        </p:attrNameLst>
                                      </p:cBhvr>
                                      <p:rCtr x="0" y="9398"/>
                                    </p:animMotion>
                                  </p:childTnLst>
                                </p:cTn>
                              </p:par>
                              <p:par>
                                <p:cTn id="85" presetID="42" presetClass="path" presetSubtype="0" accel="30000" decel="30000" fill="hold" nodeType="withEffect">
                                  <p:stCondLst>
                                    <p:cond delay="4750"/>
                                  </p:stCondLst>
                                  <p:childTnLst>
                                    <p:animMotion origin="layout" path="M -2.29167E-6 -0.03981 L -2.29167E-6 -3.7037E-7 " pathEditMode="relative" rAng="0" ptsTypes="AA">
                                      <p:cBhvr>
                                        <p:cTn id="86" dur="750" fill="hold"/>
                                        <p:tgtEl>
                                          <p:spTgt spid="432"/>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84" grpId="0"/>
      <p:bldP spid="4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我们的服务</a:t>
            </a:r>
          </a:p>
        </p:txBody>
      </p:sp>
      <p:sp>
        <p:nvSpPr>
          <p:cNvPr id="3" name="Shape 14086"/>
          <p:cNvSpPr/>
          <p:nvPr/>
        </p:nvSpPr>
        <p:spPr>
          <a:xfrm>
            <a:off x="3937113" y="2083458"/>
            <a:ext cx="8254251" cy="2695736"/>
          </a:xfrm>
          <a:custGeom>
            <a:avLst/>
            <a:gdLst/>
            <a:ahLst/>
            <a:cxnLst/>
            <a:rect l="0" t="0" r="0" b="0"/>
            <a:pathLst>
              <a:path w="8302752" h="2250948">
                <a:moveTo>
                  <a:pt x="0" y="0"/>
                </a:moveTo>
                <a:lnTo>
                  <a:pt x="8302752" y="0"/>
                </a:lnTo>
                <a:lnTo>
                  <a:pt x="8302752" y="2250948"/>
                </a:lnTo>
                <a:lnTo>
                  <a:pt x="0" y="2250948"/>
                </a:lnTo>
                <a:lnTo>
                  <a:pt x="0" y="0"/>
                </a:lnTo>
              </a:path>
            </a:pathLst>
          </a:custGeom>
          <a:solidFill>
            <a:schemeClr val="bg1">
              <a:alpha val="25000"/>
            </a:schemeClr>
          </a:solidFill>
          <a:ln w="9525">
            <a:noFill/>
            <a:round/>
            <a:headEnd/>
            <a:tailEnd/>
          </a:ln>
          <a:effectLst/>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sp>
        <p:nvSpPr>
          <p:cNvPr id="5" name="矩形 4"/>
          <p:cNvSpPr/>
          <p:nvPr/>
        </p:nvSpPr>
        <p:spPr>
          <a:xfrm>
            <a:off x="4396697" y="2377818"/>
            <a:ext cx="3384927" cy="2093614"/>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241207" y="2385124"/>
            <a:ext cx="3384928" cy="2093614"/>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960619" y="5188260"/>
            <a:ext cx="2286078" cy="1315072"/>
            <a:chOff x="4971972" y="4644024"/>
            <a:chExt cx="2286078" cy="1315072"/>
          </a:xfrm>
        </p:grpSpPr>
        <p:sp>
          <p:nvSpPr>
            <p:cNvPr id="11" name="标题"/>
            <p:cNvSpPr/>
            <p:nvPr/>
          </p:nvSpPr>
          <p:spPr>
            <a:xfrm>
              <a:off x="5637957" y="4644024"/>
              <a:ext cx="954107" cy="400110"/>
            </a:xfrm>
            <a:prstGeom prst="rect">
              <a:avLst/>
            </a:prstGeom>
            <a:noFill/>
          </p:spPr>
          <p:txBody>
            <a:bodyPr wrap="none">
              <a:spAutoFit/>
            </a:bodyPr>
            <a:lstStyle/>
            <a:p>
              <a:pPr lvl="0" algn="ctr" defTabSz="1219139">
                <a:defRPr/>
              </a:pPr>
              <a:r>
                <a:rPr lang="zh-CN" altLang="en-US" sz="2000" kern="0" dirty="0">
                  <a:solidFill>
                    <a:schemeClr val="bg1"/>
                  </a:solidFill>
                  <a:latin typeface="冬青黑体简体中文 W3" panose="020B0300000000000000" pitchFamily="34" charset="-122"/>
                  <a:ea typeface="冬青黑体简体中文 W3" panose="020B0300000000000000" pitchFamily="34" charset="-122"/>
                </a:rPr>
                <a:t>服务一</a:t>
              </a:r>
            </a:p>
          </p:txBody>
        </p:sp>
        <p:sp>
          <p:nvSpPr>
            <p:cNvPr id="12" name="文本框 11"/>
            <p:cNvSpPr txBox="1"/>
            <p:nvPr/>
          </p:nvSpPr>
          <p:spPr>
            <a:xfrm>
              <a:off x="4971972" y="5035766"/>
              <a:ext cx="2286078" cy="923330"/>
            </a:xfrm>
            <a:prstGeom prst="rect">
              <a:avLst/>
            </a:prstGeom>
            <a:noFill/>
          </p:spPr>
          <p:txBody>
            <a:bodyPr wrap="square" rtlCol="0" anchor="ctr">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panose="020B0502040204020203" pitchFamily="34" charset="0"/>
              </a:endParaRPr>
            </a:p>
          </p:txBody>
        </p:sp>
      </p:grpSp>
      <p:grpSp>
        <p:nvGrpSpPr>
          <p:cNvPr id="13" name="组合 12"/>
          <p:cNvGrpSpPr/>
          <p:nvPr/>
        </p:nvGrpSpPr>
        <p:grpSpPr>
          <a:xfrm>
            <a:off x="8765649" y="5188260"/>
            <a:ext cx="2286078" cy="1315072"/>
            <a:chOff x="8953422" y="4644024"/>
            <a:chExt cx="2286078" cy="1315072"/>
          </a:xfrm>
        </p:grpSpPr>
        <p:sp>
          <p:nvSpPr>
            <p:cNvPr id="14" name="标题"/>
            <p:cNvSpPr/>
            <p:nvPr/>
          </p:nvSpPr>
          <p:spPr>
            <a:xfrm>
              <a:off x="9619408" y="4644024"/>
              <a:ext cx="954107" cy="400110"/>
            </a:xfrm>
            <a:prstGeom prst="rect">
              <a:avLst/>
            </a:prstGeom>
            <a:noFill/>
          </p:spPr>
          <p:txBody>
            <a:bodyPr wrap="none">
              <a:spAutoFit/>
            </a:bodyPr>
            <a:lstStyle/>
            <a:p>
              <a:pPr lvl="0" algn="ctr" defTabSz="1219139">
                <a:defRPr/>
              </a:pPr>
              <a:r>
                <a:rPr lang="zh-CN" altLang="en-US" sz="2000" kern="0" dirty="0">
                  <a:solidFill>
                    <a:schemeClr val="bg1"/>
                  </a:solidFill>
                  <a:latin typeface="冬青黑体简体中文 W3" panose="020B0300000000000000" pitchFamily="34" charset="-122"/>
                  <a:ea typeface="冬青黑体简体中文 W3" panose="020B0300000000000000" pitchFamily="34" charset="-122"/>
                </a:rPr>
                <a:t>服务二</a:t>
              </a:r>
            </a:p>
          </p:txBody>
        </p:sp>
        <p:sp>
          <p:nvSpPr>
            <p:cNvPr id="15" name="文本框 14"/>
            <p:cNvSpPr txBox="1"/>
            <p:nvPr/>
          </p:nvSpPr>
          <p:spPr>
            <a:xfrm>
              <a:off x="8953422" y="5035766"/>
              <a:ext cx="2286078" cy="923330"/>
            </a:xfrm>
            <a:prstGeom prst="rect">
              <a:avLst/>
            </a:prstGeom>
            <a:noFill/>
          </p:spPr>
          <p:txBody>
            <a:bodyPr wrap="square" rtlCol="0" anchor="ctr">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panose="020B0502040204020203" pitchFamily="34" charset="0"/>
              </a:endParaRPr>
            </a:p>
          </p:txBody>
        </p:sp>
      </p:grpSp>
      <p:grpSp>
        <p:nvGrpSpPr>
          <p:cNvPr id="16" name="组合 15"/>
          <p:cNvGrpSpPr/>
          <p:nvPr/>
        </p:nvGrpSpPr>
        <p:grpSpPr>
          <a:xfrm>
            <a:off x="5702260" y="4246624"/>
            <a:ext cx="825500" cy="825500"/>
            <a:chOff x="5664200" y="3683953"/>
            <a:chExt cx="825500" cy="825500"/>
          </a:xfrm>
        </p:grpSpPr>
        <p:sp>
          <p:nvSpPr>
            <p:cNvPr id="17" name="Shape 1306"/>
            <p:cNvSpPr/>
            <p:nvPr/>
          </p:nvSpPr>
          <p:spPr>
            <a:xfrm>
              <a:off x="5664200" y="3683953"/>
              <a:ext cx="825500" cy="825500"/>
            </a:xfrm>
            <a:custGeom>
              <a:avLst/>
              <a:gdLst/>
              <a:ahLst/>
              <a:cxnLst/>
              <a:rect l="0" t="0" r="0" b="0"/>
              <a:pathLst>
                <a:path w="826008" h="826008">
                  <a:moveTo>
                    <a:pt x="413004" y="0"/>
                  </a:moveTo>
                  <a:cubicBezTo>
                    <a:pt x="641096" y="0"/>
                    <a:pt x="826008" y="184912"/>
                    <a:pt x="826008" y="413004"/>
                  </a:cubicBezTo>
                  <a:cubicBezTo>
                    <a:pt x="826008" y="641096"/>
                    <a:pt x="641096" y="826008"/>
                    <a:pt x="413004" y="826008"/>
                  </a:cubicBezTo>
                  <a:cubicBezTo>
                    <a:pt x="184912" y="826008"/>
                    <a:pt x="0" y="641096"/>
                    <a:pt x="0" y="413004"/>
                  </a:cubicBezTo>
                  <a:cubicBezTo>
                    <a:pt x="0" y="184912"/>
                    <a:pt x="184912" y="0"/>
                    <a:pt x="413004" y="0"/>
                  </a:cubicBezTo>
                  <a:close/>
                </a:path>
              </a:pathLst>
            </a:custGeom>
            <a:gradFill flip="none" rotWithShape="1">
              <a:gsLst>
                <a:gs pos="95000">
                  <a:schemeClr val="bg1">
                    <a:alpha val="80000"/>
                  </a:schemeClr>
                </a:gs>
                <a:gs pos="75000">
                  <a:schemeClr val="bg1">
                    <a:alpha val="80000"/>
                  </a:schemeClr>
                </a:gs>
                <a:gs pos="50000">
                  <a:schemeClr val="bg1">
                    <a:alpha val="0"/>
                  </a:schemeClr>
                </a:gs>
              </a:gsLst>
              <a:path path="shape">
                <a:fillToRect l="50000" t="50000" r="50000" b="50000"/>
              </a:path>
              <a:tileRect/>
            </a:gradFill>
            <a:ln w="9525">
              <a:noFill/>
              <a:round/>
              <a:headEnd/>
              <a:tailEnd/>
            </a:ln>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grpSp>
          <p:nvGrpSpPr>
            <p:cNvPr id="18" name="组合 17"/>
            <p:cNvGrpSpPr/>
            <p:nvPr/>
          </p:nvGrpSpPr>
          <p:grpSpPr>
            <a:xfrm>
              <a:off x="5828662" y="3840038"/>
              <a:ext cx="520999" cy="484312"/>
              <a:chOff x="8457562" y="2639888"/>
              <a:chExt cx="150021" cy="139457"/>
            </a:xfrm>
            <a:solidFill>
              <a:schemeClr val="bg1"/>
            </a:solidFill>
          </p:grpSpPr>
          <p:sp>
            <p:nvSpPr>
              <p:cNvPr id="19" name="Freeform 576"/>
              <p:cNvSpPr>
                <a:spLocks noEditPoints="1"/>
              </p:cNvSpPr>
              <p:nvPr/>
            </p:nvSpPr>
            <p:spPr bwMode="auto">
              <a:xfrm>
                <a:off x="8501934" y="2682147"/>
                <a:ext cx="52825" cy="52825"/>
              </a:xfrm>
              <a:custGeom>
                <a:avLst/>
                <a:gdLst>
                  <a:gd name="T0" fmla="*/ 22 w 24"/>
                  <a:gd name="T1" fmla="*/ 8 h 24"/>
                  <a:gd name="T2" fmla="*/ 20 w 24"/>
                  <a:gd name="T3" fmla="*/ 8 h 24"/>
                  <a:gd name="T4" fmla="*/ 20 w 24"/>
                  <a:gd name="T5" fmla="*/ 6 h 24"/>
                  <a:gd name="T6" fmla="*/ 12 w 24"/>
                  <a:gd name="T7" fmla="*/ 0 h 24"/>
                  <a:gd name="T8" fmla="*/ 4 w 24"/>
                  <a:gd name="T9" fmla="*/ 6 h 24"/>
                  <a:gd name="T10" fmla="*/ 4 w 24"/>
                  <a:gd name="T11" fmla="*/ 8 h 24"/>
                  <a:gd name="T12" fmla="*/ 2 w 24"/>
                  <a:gd name="T13" fmla="*/ 8 h 24"/>
                  <a:gd name="T14" fmla="*/ 0 w 24"/>
                  <a:gd name="T15" fmla="*/ 10 h 24"/>
                  <a:gd name="T16" fmla="*/ 0 w 24"/>
                  <a:gd name="T17" fmla="*/ 22 h 24"/>
                  <a:gd name="T18" fmla="*/ 2 w 24"/>
                  <a:gd name="T19" fmla="*/ 24 h 24"/>
                  <a:gd name="T20" fmla="*/ 22 w 24"/>
                  <a:gd name="T21" fmla="*/ 24 h 24"/>
                  <a:gd name="T22" fmla="*/ 24 w 24"/>
                  <a:gd name="T23" fmla="*/ 22 h 24"/>
                  <a:gd name="T24" fmla="*/ 24 w 24"/>
                  <a:gd name="T25" fmla="*/ 10 h 24"/>
                  <a:gd name="T26" fmla="*/ 22 w 24"/>
                  <a:gd name="T27" fmla="*/ 8 h 24"/>
                  <a:gd name="T28" fmla="*/ 8 w 24"/>
                  <a:gd name="T29" fmla="*/ 8 h 24"/>
                  <a:gd name="T30" fmla="*/ 12 w 24"/>
                  <a:gd name="T31" fmla="*/ 3 h 24"/>
                  <a:gd name="T32" fmla="*/ 16 w 24"/>
                  <a:gd name="T33" fmla="*/ 8 h 24"/>
                  <a:gd name="T34" fmla="*/ 8 w 24"/>
                  <a:gd name="T35"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24">
                    <a:moveTo>
                      <a:pt x="22" y="8"/>
                    </a:moveTo>
                    <a:cubicBezTo>
                      <a:pt x="20" y="8"/>
                      <a:pt x="20" y="8"/>
                      <a:pt x="20" y="8"/>
                    </a:cubicBezTo>
                    <a:cubicBezTo>
                      <a:pt x="20" y="7"/>
                      <a:pt x="20" y="7"/>
                      <a:pt x="20" y="6"/>
                    </a:cubicBezTo>
                    <a:cubicBezTo>
                      <a:pt x="20" y="3"/>
                      <a:pt x="16" y="0"/>
                      <a:pt x="12" y="0"/>
                    </a:cubicBezTo>
                    <a:cubicBezTo>
                      <a:pt x="8" y="0"/>
                      <a:pt x="4" y="3"/>
                      <a:pt x="4" y="6"/>
                    </a:cubicBezTo>
                    <a:cubicBezTo>
                      <a:pt x="4" y="7"/>
                      <a:pt x="4" y="7"/>
                      <a:pt x="4" y="8"/>
                    </a:cubicBezTo>
                    <a:cubicBezTo>
                      <a:pt x="2" y="8"/>
                      <a:pt x="2" y="8"/>
                      <a:pt x="2" y="8"/>
                    </a:cubicBezTo>
                    <a:cubicBezTo>
                      <a:pt x="1" y="8"/>
                      <a:pt x="0" y="9"/>
                      <a:pt x="0" y="10"/>
                    </a:cubicBezTo>
                    <a:cubicBezTo>
                      <a:pt x="0" y="22"/>
                      <a:pt x="0" y="22"/>
                      <a:pt x="0" y="22"/>
                    </a:cubicBezTo>
                    <a:cubicBezTo>
                      <a:pt x="0" y="23"/>
                      <a:pt x="1" y="24"/>
                      <a:pt x="2" y="24"/>
                    </a:cubicBezTo>
                    <a:cubicBezTo>
                      <a:pt x="22" y="24"/>
                      <a:pt x="22" y="24"/>
                      <a:pt x="22" y="24"/>
                    </a:cubicBezTo>
                    <a:cubicBezTo>
                      <a:pt x="23" y="24"/>
                      <a:pt x="24" y="23"/>
                      <a:pt x="24" y="22"/>
                    </a:cubicBezTo>
                    <a:cubicBezTo>
                      <a:pt x="24" y="10"/>
                      <a:pt x="24" y="10"/>
                      <a:pt x="24" y="10"/>
                    </a:cubicBezTo>
                    <a:cubicBezTo>
                      <a:pt x="24" y="9"/>
                      <a:pt x="23" y="8"/>
                      <a:pt x="22" y="8"/>
                    </a:cubicBezTo>
                    <a:close/>
                    <a:moveTo>
                      <a:pt x="8" y="8"/>
                    </a:moveTo>
                    <a:cubicBezTo>
                      <a:pt x="7" y="6"/>
                      <a:pt x="10" y="3"/>
                      <a:pt x="12" y="3"/>
                    </a:cubicBezTo>
                    <a:cubicBezTo>
                      <a:pt x="14" y="3"/>
                      <a:pt x="17" y="6"/>
                      <a:pt x="16" y="8"/>
                    </a:cubicBezTo>
                    <a:lnTo>
                      <a:pt x="8"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sp>
            <p:nvSpPr>
              <p:cNvPr id="20" name="Freeform 577"/>
              <p:cNvSpPr>
                <a:spLocks/>
              </p:cNvSpPr>
              <p:nvPr/>
            </p:nvSpPr>
            <p:spPr bwMode="auto">
              <a:xfrm>
                <a:off x="8457562" y="2639888"/>
                <a:ext cx="150021" cy="139457"/>
              </a:xfrm>
              <a:custGeom>
                <a:avLst/>
                <a:gdLst>
                  <a:gd name="T0" fmla="*/ 61 w 68"/>
                  <a:gd name="T1" fmla="*/ 46 h 64"/>
                  <a:gd name="T2" fmla="*/ 68 w 68"/>
                  <a:gd name="T3" fmla="*/ 32 h 64"/>
                  <a:gd name="T4" fmla="*/ 64 w 68"/>
                  <a:gd name="T5" fmla="*/ 32 h 64"/>
                  <a:gd name="T6" fmla="*/ 32 w 68"/>
                  <a:gd name="T7" fmla="*/ 0 h 64"/>
                  <a:gd name="T8" fmla="*/ 0 w 68"/>
                  <a:gd name="T9" fmla="*/ 32 h 64"/>
                  <a:gd name="T10" fmla="*/ 32 w 68"/>
                  <a:gd name="T11" fmla="*/ 64 h 64"/>
                  <a:gd name="T12" fmla="*/ 57 w 68"/>
                  <a:gd name="T13" fmla="*/ 52 h 64"/>
                  <a:gd name="T14" fmla="*/ 53 w 68"/>
                  <a:gd name="T15" fmla="*/ 46 h 64"/>
                  <a:gd name="T16" fmla="*/ 32 w 68"/>
                  <a:gd name="T17" fmla="*/ 57 h 64"/>
                  <a:gd name="T18" fmla="*/ 7 w 68"/>
                  <a:gd name="T19" fmla="*/ 32 h 64"/>
                  <a:gd name="T20" fmla="*/ 32 w 68"/>
                  <a:gd name="T21" fmla="*/ 7 h 64"/>
                  <a:gd name="T22" fmla="*/ 57 w 68"/>
                  <a:gd name="T23" fmla="*/ 32 h 64"/>
                  <a:gd name="T24" fmla="*/ 52 w 68"/>
                  <a:gd name="T25" fmla="*/ 32 h 64"/>
                  <a:gd name="T26" fmla="*/ 61 w 68"/>
                  <a:gd name="T27" fmla="*/ 4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64">
                    <a:moveTo>
                      <a:pt x="61" y="46"/>
                    </a:moveTo>
                    <a:cubicBezTo>
                      <a:pt x="68" y="32"/>
                      <a:pt x="68" y="32"/>
                      <a:pt x="68" y="32"/>
                    </a:cubicBezTo>
                    <a:cubicBezTo>
                      <a:pt x="64" y="32"/>
                      <a:pt x="64" y="32"/>
                      <a:pt x="64" y="32"/>
                    </a:cubicBezTo>
                    <a:cubicBezTo>
                      <a:pt x="63" y="14"/>
                      <a:pt x="49" y="0"/>
                      <a:pt x="32" y="0"/>
                    </a:cubicBezTo>
                    <a:cubicBezTo>
                      <a:pt x="14" y="0"/>
                      <a:pt x="0" y="14"/>
                      <a:pt x="0" y="32"/>
                    </a:cubicBezTo>
                    <a:cubicBezTo>
                      <a:pt x="0" y="50"/>
                      <a:pt x="14" y="64"/>
                      <a:pt x="32" y="64"/>
                    </a:cubicBezTo>
                    <a:cubicBezTo>
                      <a:pt x="42" y="64"/>
                      <a:pt x="51" y="59"/>
                      <a:pt x="57" y="52"/>
                    </a:cubicBezTo>
                    <a:cubicBezTo>
                      <a:pt x="53" y="46"/>
                      <a:pt x="53" y="46"/>
                      <a:pt x="53" y="46"/>
                    </a:cubicBezTo>
                    <a:cubicBezTo>
                      <a:pt x="48" y="53"/>
                      <a:pt x="41" y="57"/>
                      <a:pt x="32" y="57"/>
                    </a:cubicBezTo>
                    <a:cubicBezTo>
                      <a:pt x="18" y="57"/>
                      <a:pt x="7" y="46"/>
                      <a:pt x="7" y="32"/>
                    </a:cubicBezTo>
                    <a:cubicBezTo>
                      <a:pt x="7" y="18"/>
                      <a:pt x="18" y="7"/>
                      <a:pt x="32" y="7"/>
                    </a:cubicBezTo>
                    <a:cubicBezTo>
                      <a:pt x="46" y="7"/>
                      <a:pt x="57" y="18"/>
                      <a:pt x="57" y="32"/>
                    </a:cubicBezTo>
                    <a:cubicBezTo>
                      <a:pt x="52" y="32"/>
                      <a:pt x="52" y="32"/>
                      <a:pt x="52" y="32"/>
                    </a:cubicBezTo>
                    <a:lnTo>
                      <a:pt x="61" y="46"/>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grpSp>
      </p:grpSp>
      <p:grpSp>
        <p:nvGrpSpPr>
          <p:cNvPr id="21" name="组合 20"/>
          <p:cNvGrpSpPr/>
          <p:nvPr/>
        </p:nvGrpSpPr>
        <p:grpSpPr>
          <a:xfrm>
            <a:off x="9517044" y="4246624"/>
            <a:ext cx="825500" cy="825500"/>
            <a:chOff x="9683750" y="3607753"/>
            <a:chExt cx="825500" cy="825500"/>
          </a:xfrm>
        </p:grpSpPr>
        <p:sp>
          <p:nvSpPr>
            <p:cNvPr id="22" name="Shape 1309"/>
            <p:cNvSpPr/>
            <p:nvPr/>
          </p:nvSpPr>
          <p:spPr>
            <a:xfrm>
              <a:off x="9683750" y="3607753"/>
              <a:ext cx="825500" cy="825500"/>
            </a:xfrm>
            <a:custGeom>
              <a:avLst/>
              <a:gdLst/>
              <a:ahLst/>
              <a:cxnLst/>
              <a:rect l="0" t="0" r="0" b="0"/>
              <a:pathLst>
                <a:path w="826009" h="826008">
                  <a:moveTo>
                    <a:pt x="413004" y="0"/>
                  </a:moveTo>
                  <a:cubicBezTo>
                    <a:pt x="641097" y="0"/>
                    <a:pt x="826009" y="184912"/>
                    <a:pt x="826009" y="413004"/>
                  </a:cubicBezTo>
                  <a:cubicBezTo>
                    <a:pt x="826009" y="641096"/>
                    <a:pt x="641097" y="826008"/>
                    <a:pt x="413004" y="826008"/>
                  </a:cubicBezTo>
                  <a:cubicBezTo>
                    <a:pt x="184912" y="826008"/>
                    <a:pt x="0" y="641096"/>
                    <a:pt x="0" y="413004"/>
                  </a:cubicBezTo>
                  <a:cubicBezTo>
                    <a:pt x="0" y="184912"/>
                    <a:pt x="184912" y="0"/>
                    <a:pt x="413004" y="0"/>
                  </a:cubicBezTo>
                  <a:close/>
                </a:path>
              </a:pathLst>
            </a:custGeom>
            <a:gradFill>
              <a:gsLst>
                <a:gs pos="95000">
                  <a:schemeClr val="bg1">
                    <a:alpha val="80000"/>
                  </a:schemeClr>
                </a:gs>
                <a:gs pos="75000">
                  <a:schemeClr val="bg1">
                    <a:alpha val="80000"/>
                  </a:schemeClr>
                </a:gs>
                <a:gs pos="50000">
                  <a:schemeClr val="bg1">
                    <a:alpha val="0"/>
                  </a:schemeClr>
                </a:gs>
              </a:gsLst>
              <a:path path="shape">
                <a:fillToRect l="50000" t="50000" r="50000" b="50000"/>
              </a:path>
            </a:gradFill>
            <a:ln w="9525">
              <a:noFill/>
              <a:round/>
              <a:headEnd/>
              <a:tailEnd/>
            </a:ln>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grpSp>
          <p:nvGrpSpPr>
            <p:cNvPr id="23" name="Group 1949"/>
            <p:cNvGrpSpPr/>
            <p:nvPr/>
          </p:nvGrpSpPr>
          <p:grpSpPr>
            <a:xfrm>
              <a:off x="9886300" y="3806381"/>
              <a:ext cx="400700" cy="394722"/>
              <a:chOff x="9670689" y="3332191"/>
              <a:chExt cx="171298" cy="168742"/>
            </a:xfrm>
            <a:solidFill>
              <a:schemeClr val="bg1"/>
            </a:solidFill>
          </p:grpSpPr>
          <p:sp>
            <p:nvSpPr>
              <p:cNvPr id="24" name="Freeform 658"/>
              <p:cNvSpPr>
                <a:spLocks noEditPoints="1"/>
              </p:cNvSpPr>
              <p:nvPr/>
            </p:nvSpPr>
            <p:spPr bwMode="auto">
              <a:xfrm>
                <a:off x="9670689" y="3332191"/>
                <a:ext cx="171298" cy="168742"/>
              </a:xfrm>
              <a:custGeom>
                <a:avLst/>
                <a:gdLst>
                  <a:gd name="T0" fmla="*/ 32 w 64"/>
                  <a:gd name="T1" fmla="*/ 0 h 64"/>
                  <a:gd name="T2" fmla="*/ 0 w 64"/>
                  <a:gd name="T3" fmla="*/ 32 h 64"/>
                  <a:gd name="T4" fmla="*/ 32 w 64"/>
                  <a:gd name="T5" fmla="*/ 64 h 64"/>
                  <a:gd name="T6" fmla="*/ 64 w 64"/>
                  <a:gd name="T7" fmla="*/ 64 h 64"/>
                  <a:gd name="T8" fmla="*/ 64 w 64"/>
                  <a:gd name="T9" fmla="*/ 32 h 64"/>
                  <a:gd name="T10" fmla="*/ 32 w 64"/>
                  <a:gd name="T11" fmla="*/ 0 h 64"/>
                  <a:gd name="T12" fmla="*/ 32 w 64"/>
                  <a:gd name="T13" fmla="*/ 56 h 64"/>
                  <a:gd name="T14" fmla="*/ 8 w 64"/>
                  <a:gd name="T15" fmla="*/ 32 h 64"/>
                  <a:gd name="T16" fmla="*/ 32 w 64"/>
                  <a:gd name="T17" fmla="*/ 8 h 64"/>
                  <a:gd name="T18" fmla="*/ 56 w 64"/>
                  <a:gd name="T19" fmla="*/ 32 h 64"/>
                  <a:gd name="T20" fmla="*/ 32 w 64"/>
                  <a:gd name="T2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4">
                    <a:moveTo>
                      <a:pt x="32" y="0"/>
                    </a:moveTo>
                    <a:cubicBezTo>
                      <a:pt x="14" y="0"/>
                      <a:pt x="0" y="14"/>
                      <a:pt x="0" y="32"/>
                    </a:cubicBezTo>
                    <a:cubicBezTo>
                      <a:pt x="0" y="50"/>
                      <a:pt x="14" y="64"/>
                      <a:pt x="32" y="64"/>
                    </a:cubicBezTo>
                    <a:cubicBezTo>
                      <a:pt x="64" y="64"/>
                      <a:pt x="64" y="64"/>
                      <a:pt x="64" y="64"/>
                    </a:cubicBezTo>
                    <a:cubicBezTo>
                      <a:pt x="64" y="32"/>
                      <a:pt x="64" y="32"/>
                      <a:pt x="64" y="32"/>
                    </a:cubicBezTo>
                    <a:cubicBezTo>
                      <a:pt x="64" y="14"/>
                      <a:pt x="50" y="0"/>
                      <a:pt x="32" y="0"/>
                    </a:cubicBez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sp>
            <p:nvSpPr>
              <p:cNvPr id="25" name="Freeform 659"/>
              <p:cNvSpPr>
                <a:spLocks/>
              </p:cNvSpPr>
              <p:nvPr/>
            </p:nvSpPr>
            <p:spPr bwMode="auto">
              <a:xfrm>
                <a:off x="9724380" y="3385881"/>
                <a:ext cx="63918" cy="63918"/>
              </a:xfrm>
              <a:custGeom>
                <a:avLst/>
                <a:gdLst>
                  <a:gd name="T0" fmla="*/ 17 w 25"/>
                  <a:gd name="T1" fmla="*/ 0 h 25"/>
                  <a:gd name="T2" fmla="*/ 8 w 25"/>
                  <a:gd name="T3" fmla="*/ 0 h 25"/>
                  <a:gd name="T4" fmla="*/ 8 w 25"/>
                  <a:gd name="T5" fmla="*/ 8 h 25"/>
                  <a:gd name="T6" fmla="*/ 0 w 25"/>
                  <a:gd name="T7" fmla="*/ 8 h 25"/>
                  <a:gd name="T8" fmla="*/ 0 w 25"/>
                  <a:gd name="T9" fmla="*/ 16 h 25"/>
                  <a:gd name="T10" fmla="*/ 8 w 25"/>
                  <a:gd name="T11" fmla="*/ 16 h 25"/>
                  <a:gd name="T12" fmla="*/ 8 w 25"/>
                  <a:gd name="T13" fmla="*/ 25 h 25"/>
                  <a:gd name="T14" fmla="*/ 17 w 25"/>
                  <a:gd name="T15" fmla="*/ 25 h 25"/>
                  <a:gd name="T16" fmla="*/ 17 w 25"/>
                  <a:gd name="T17" fmla="*/ 16 h 25"/>
                  <a:gd name="T18" fmla="*/ 25 w 25"/>
                  <a:gd name="T19" fmla="*/ 16 h 25"/>
                  <a:gd name="T20" fmla="*/ 25 w 25"/>
                  <a:gd name="T21" fmla="*/ 8 h 25"/>
                  <a:gd name="T22" fmla="*/ 17 w 25"/>
                  <a:gd name="T23" fmla="*/ 8 h 25"/>
                  <a:gd name="T24" fmla="*/ 17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7" y="0"/>
                    </a:moveTo>
                    <a:lnTo>
                      <a:pt x="8" y="0"/>
                    </a:lnTo>
                    <a:lnTo>
                      <a:pt x="8" y="8"/>
                    </a:lnTo>
                    <a:lnTo>
                      <a:pt x="0" y="8"/>
                    </a:lnTo>
                    <a:lnTo>
                      <a:pt x="0" y="16"/>
                    </a:lnTo>
                    <a:lnTo>
                      <a:pt x="8" y="16"/>
                    </a:lnTo>
                    <a:lnTo>
                      <a:pt x="8" y="25"/>
                    </a:lnTo>
                    <a:lnTo>
                      <a:pt x="17" y="25"/>
                    </a:lnTo>
                    <a:lnTo>
                      <a:pt x="17" y="16"/>
                    </a:lnTo>
                    <a:lnTo>
                      <a:pt x="25" y="16"/>
                    </a:lnTo>
                    <a:lnTo>
                      <a:pt x="25" y="8"/>
                    </a:lnTo>
                    <a:lnTo>
                      <a:pt x="17" y="8"/>
                    </a:lnTo>
                    <a:lnTo>
                      <a:pt x="1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grpSp>
      </p:grpSp>
      <p:sp>
        <p:nvSpPr>
          <p:cNvPr id="27" name="矩形 26"/>
          <p:cNvSpPr/>
          <p:nvPr/>
        </p:nvSpPr>
        <p:spPr>
          <a:xfrm>
            <a:off x="0" y="1721291"/>
            <a:ext cx="3420000" cy="3420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p:cNvSpPr/>
          <p:nvPr/>
        </p:nvSpPr>
        <p:spPr>
          <a:xfrm rot="5400000">
            <a:off x="1968556" y="3172734"/>
            <a:ext cx="3420000" cy="517113"/>
          </a:xfrm>
          <a:prstGeom prst="trapezoid">
            <a:avLst>
              <a:gd name="adj" fmla="val 70430"/>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p:cNvGrpSpPr/>
          <p:nvPr/>
        </p:nvGrpSpPr>
        <p:grpSpPr>
          <a:xfrm>
            <a:off x="681871" y="2416887"/>
            <a:ext cx="2430765" cy="1875072"/>
            <a:chOff x="681871" y="2184658"/>
            <a:chExt cx="2430765" cy="1875072"/>
          </a:xfrm>
        </p:grpSpPr>
        <p:sp>
          <p:nvSpPr>
            <p:cNvPr id="8" name="标题"/>
            <p:cNvSpPr/>
            <p:nvPr/>
          </p:nvSpPr>
          <p:spPr>
            <a:xfrm>
              <a:off x="1106183" y="2184658"/>
              <a:ext cx="1467069" cy="400110"/>
            </a:xfrm>
            <a:prstGeom prst="rect">
              <a:avLst/>
            </a:prstGeom>
            <a:noFill/>
          </p:spPr>
          <p:txBody>
            <a:bodyPr wrap="none">
              <a:spAutoFit/>
            </a:bodyPr>
            <a:lstStyle/>
            <a:p>
              <a:pPr lvl="0" algn="ctr" defTabSz="1219139">
                <a:defRPr/>
              </a:pPr>
              <a:r>
                <a:rPr lang="zh-CN" altLang="en-US" sz="2000" kern="0" dirty="0">
                  <a:solidFill>
                    <a:schemeClr val="bg1"/>
                  </a:solidFill>
                  <a:latin typeface="冬青黑体简体中文 W3" panose="020B0300000000000000" pitchFamily="34" charset="-122"/>
                  <a:ea typeface="冬青黑体简体中文 W3" panose="020B0300000000000000" pitchFamily="34" charset="-122"/>
                </a:rPr>
                <a:t>贴心的服务</a:t>
              </a:r>
            </a:p>
          </p:txBody>
        </p:sp>
        <p:sp>
          <p:nvSpPr>
            <p:cNvPr id="9" name="文本框 8"/>
            <p:cNvSpPr txBox="1"/>
            <p:nvPr/>
          </p:nvSpPr>
          <p:spPr>
            <a:xfrm>
              <a:off x="681871" y="2637802"/>
              <a:ext cx="2430765" cy="1421928"/>
            </a:xfrm>
            <a:prstGeom prst="rect">
              <a:avLst/>
            </a:prstGeom>
            <a:noFill/>
          </p:spPr>
          <p:txBody>
            <a:bodyPr wrap="square" rtlCol="0" anchor="ctr">
              <a:spAutoFit/>
            </a:bodyPr>
            <a:lstStyle/>
            <a:p>
              <a:pPr>
                <a:lnSpc>
                  <a:spcPct val="12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xmlns="" val="339313524"/>
      </p:ext>
    </p:extLst>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22" presetClass="entr" presetSubtype="8" fill="hold" grpId="0" nodeType="withEffect">
                                  <p:stCondLst>
                                    <p:cond delay="175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par>
                                <p:cTn id="15" presetID="22" presetClass="entr" presetSubtype="8" fill="hold" grpId="0" nodeType="withEffect">
                                  <p:stCondLst>
                                    <p:cond delay="210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grpId="0" nodeType="withEffect">
                                  <p:stCondLst>
                                    <p:cond delay="240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1000"/>
                                        <p:tgtEl>
                                          <p:spTgt spid="3"/>
                                        </p:tgtEl>
                                      </p:cBhvr>
                                    </p:animEffect>
                                  </p:childTnLst>
                                </p:cTn>
                              </p:par>
                              <p:par>
                                <p:cTn id="21" presetID="10" presetClass="entr" presetSubtype="0" fill="hold" nodeType="withEffect">
                                  <p:stCondLst>
                                    <p:cond delay="2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47" presetClass="entr" presetSubtype="0" fill="hold" grpId="0" nodeType="withEffect">
                                  <p:stCondLst>
                                    <p:cond delay="275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2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30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42" presetClass="entr" presetSubtype="0" fill="hold" nodeType="withEffect">
                                  <p:stCondLst>
                                    <p:cond delay="31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30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42" presetClass="entr" presetSubtype="0" fill="hold" nodeType="withEffect">
                                  <p:stCondLst>
                                    <p:cond delay="31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ppt_x</p:attrName>
                                        </p:attrNameLst>
                                      </p:cBhvr>
                                      <p:tavLst>
                                        <p:tav tm="0">
                                          <p:val>
                                            <p:strVal val="#ppt_x"/>
                                          </p:val>
                                        </p:tav>
                                        <p:tav tm="100000">
                                          <p:val>
                                            <p:strVal val="#ppt_x"/>
                                          </p:val>
                                        </p:tav>
                                      </p:tavLst>
                                    </p:anim>
                                    <p:anim calcmode="lin" valueType="num">
                                      <p:cBhvr>
                                        <p:cTn id="4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animBg="1"/>
      <p:bldP spid="5" grpId="0" animBg="1"/>
      <p:bldP spid="6" grpId="0" animBg="1"/>
      <p:bldP spid="27"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营销策略</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Marketing strategy</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05</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3189841178"/>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197418"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营销渠道的选择</a:t>
            </a:r>
          </a:p>
        </p:txBody>
      </p:sp>
      <p:grpSp>
        <p:nvGrpSpPr>
          <p:cNvPr id="3" name="组合 2"/>
          <p:cNvGrpSpPr/>
          <p:nvPr/>
        </p:nvGrpSpPr>
        <p:grpSpPr>
          <a:xfrm>
            <a:off x="5658165" y="3287036"/>
            <a:ext cx="2177544" cy="2177544"/>
            <a:chOff x="5658165" y="3287036"/>
            <a:chExt cx="2177544" cy="2177544"/>
          </a:xfrm>
        </p:grpSpPr>
        <p:sp>
          <p:nvSpPr>
            <p:cNvPr id="4" name="椭圆 3"/>
            <p:cNvSpPr/>
            <p:nvPr/>
          </p:nvSpPr>
          <p:spPr>
            <a:xfrm>
              <a:off x="5658165" y="3287036"/>
              <a:ext cx="2177544" cy="2177544"/>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440377" y="4084761"/>
              <a:ext cx="648000" cy="540000"/>
              <a:chOff x="8770487" y="148403"/>
              <a:chExt cx="906362" cy="742354"/>
            </a:xfrm>
            <a:solidFill>
              <a:schemeClr val="bg1"/>
            </a:solidFill>
          </p:grpSpPr>
          <p:sp>
            <p:nvSpPr>
              <p:cNvPr id="6"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 name="组合 7"/>
          <p:cNvGrpSpPr/>
          <p:nvPr/>
        </p:nvGrpSpPr>
        <p:grpSpPr>
          <a:xfrm>
            <a:off x="3845097" y="2731982"/>
            <a:ext cx="1272646" cy="1272646"/>
            <a:chOff x="3845097" y="2731982"/>
            <a:chExt cx="1272646" cy="1272646"/>
          </a:xfrm>
        </p:grpSpPr>
        <p:sp>
          <p:nvSpPr>
            <p:cNvPr id="9" name="Freeform 5"/>
            <p:cNvSpPr>
              <a:spLocks/>
            </p:cNvSpPr>
            <p:nvPr/>
          </p:nvSpPr>
          <p:spPr bwMode="auto">
            <a:xfrm>
              <a:off x="4268680" y="3170305"/>
              <a:ext cx="360000" cy="396000"/>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椭圆 9"/>
            <p:cNvSpPr/>
            <p:nvPr/>
          </p:nvSpPr>
          <p:spPr>
            <a:xfrm>
              <a:off x="3845097" y="2731982"/>
              <a:ext cx="1272646" cy="1272646"/>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514895" y="3233327"/>
            <a:ext cx="1579684" cy="1579684"/>
            <a:chOff x="4514895" y="3233327"/>
            <a:chExt cx="1579684" cy="1579684"/>
          </a:xfrm>
        </p:grpSpPr>
        <p:sp>
          <p:nvSpPr>
            <p:cNvPr id="12" name="椭圆 11"/>
            <p:cNvSpPr/>
            <p:nvPr/>
          </p:nvSpPr>
          <p:spPr>
            <a:xfrm>
              <a:off x="4514895" y="3233327"/>
              <a:ext cx="1579684" cy="1579684"/>
            </a:xfrm>
            <a:prstGeom prst="ellipse">
              <a:avLst/>
            </a:prstGeom>
            <a:solidFill>
              <a:schemeClr val="bg1">
                <a:alpha val="50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045183" y="3861501"/>
              <a:ext cx="467681" cy="362914"/>
              <a:chOff x="2623051" y="138333"/>
              <a:chExt cx="982613" cy="762495"/>
            </a:xfrm>
            <a:solidFill>
              <a:schemeClr val="bg1"/>
            </a:solidFill>
          </p:grpSpPr>
          <p:sp>
            <p:nvSpPr>
              <p:cNvPr id="14"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7"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grpSp>
        <p:nvGrpSpPr>
          <p:cNvPr id="18" name="组合 17"/>
          <p:cNvGrpSpPr/>
          <p:nvPr/>
        </p:nvGrpSpPr>
        <p:grpSpPr>
          <a:xfrm>
            <a:off x="1540909" y="5211177"/>
            <a:ext cx="4095778" cy="936014"/>
            <a:chOff x="2730500" y="5424627"/>
            <a:chExt cx="4095778" cy="936014"/>
          </a:xfrm>
        </p:grpSpPr>
        <p:sp>
          <p:nvSpPr>
            <p:cNvPr id="19" name="文本框 18"/>
            <p:cNvSpPr txBox="1"/>
            <p:nvPr/>
          </p:nvSpPr>
          <p:spPr>
            <a:xfrm>
              <a:off x="5342986" y="5424627"/>
              <a:ext cx="1483292" cy="369332"/>
            </a:xfrm>
            <a:prstGeom prst="rect">
              <a:avLst/>
            </a:prstGeom>
            <a:noFill/>
          </p:spPr>
          <p:txBody>
            <a:bodyPr wrap="square" rtlCol="0">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微博推广</a:t>
              </a:r>
            </a:p>
          </p:txBody>
        </p:sp>
        <p:sp>
          <p:nvSpPr>
            <p:cNvPr id="20" name="矩形 19"/>
            <p:cNvSpPr/>
            <p:nvPr/>
          </p:nvSpPr>
          <p:spPr>
            <a:xfrm>
              <a:off x="2730500" y="5750025"/>
              <a:ext cx="4095778" cy="610616"/>
            </a:xfrm>
            <a:prstGeom prst="rect">
              <a:avLst/>
            </a:prstGeom>
          </p:spPr>
          <p:txBody>
            <a:bodyPr wrap="square">
              <a:spAutoFit/>
            </a:bodyPr>
            <a:lstStyle/>
            <a:p>
              <a:pPr algn="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grpSp>
      <p:grpSp>
        <p:nvGrpSpPr>
          <p:cNvPr id="21" name="组合 20"/>
          <p:cNvGrpSpPr/>
          <p:nvPr/>
        </p:nvGrpSpPr>
        <p:grpSpPr>
          <a:xfrm>
            <a:off x="8146413" y="4023169"/>
            <a:ext cx="3780339" cy="936014"/>
            <a:chOff x="7332160" y="3870769"/>
            <a:chExt cx="3780339" cy="936014"/>
          </a:xfrm>
        </p:grpSpPr>
        <p:sp>
          <p:nvSpPr>
            <p:cNvPr id="22" name="文本框 21"/>
            <p:cNvSpPr txBox="1"/>
            <p:nvPr/>
          </p:nvSpPr>
          <p:spPr>
            <a:xfrm>
              <a:off x="7332160" y="3870769"/>
              <a:ext cx="2048821" cy="369332"/>
            </a:xfrm>
            <a:prstGeom prst="rect">
              <a:avLst/>
            </a:prstGeom>
            <a:noFill/>
          </p:spPr>
          <p:txBody>
            <a:bodyPr wrap="square" rtlCol="0">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微信推广</a:t>
              </a:r>
            </a:p>
          </p:txBody>
        </p:sp>
        <p:sp>
          <p:nvSpPr>
            <p:cNvPr id="23" name="矩形 22"/>
            <p:cNvSpPr/>
            <p:nvPr/>
          </p:nvSpPr>
          <p:spPr>
            <a:xfrm>
              <a:off x="7332160" y="4196167"/>
              <a:ext cx="3780339"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grpSp>
      <p:grpSp>
        <p:nvGrpSpPr>
          <p:cNvPr id="24" name="组合 23"/>
          <p:cNvGrpSpPr/>
          <p:nvPr/>
        </p:nvGrpSpPr>
        <p:grpSpPr>
          <a:xfrm>
            <a:off x="721982" y="2894314"/>
            <a:ext cx="2876900" cy="949103"/>
            <a:chOff x="736600" y="2657732"/>
            <a:chExt cx="2876900" cy="949103"/>
          </a:xfrm>
        </p:grpSpPr>
        <p:sp>
          <p:nvSpPr>
            <p:cNvPr id="25" name="文本框 24"/>
            <p:cNvSpPr txBox="1"/>
            <p:nvPr/>
          </p:nvSpPr>
          <p:spPr>
            <a:xfrm>
              <a:off x="1921795" y="2657732"/>
              <a:ext cx="1691705" cy="369332"/>
            </a:xfrm>
            <a:prstGeom prst="rect">
              <a:avLst/>
            </a:prstGeom>
            <a:noFill/>
          </p:spPr>
          <p:txBody>
            <a:bodyPr wrap="square" rtlCol="0">
              <a:spAutoFit/>
            </a:bodyPr>
            <a:lstStyle/>
            <a:p>
              <a:pPr algn="r"/>
              <a:r>
                <a:rPr lang="en-US" altLang="zh-CN" dirty="0">
                  <a:solidFill>
                    <a:schemeClr val="bg1"/>
                  </a:solidFill>
                  <a:latin typeface="冬青黑体简体中文 W3" panose="020B0300000000000000" pitchFamily="34" charset="-122"/>
                  <a:ea typeface="冬青黑体简体中文 W3" panose="020B0300000000000000" pitchFamily="34" charset="-122"/>
                </a:rPr>
                <a:t>QQ</a:t>
              </a:r>
              <a:r>
                <a:rPr lang="zh-CN" altLang="en-US" dirty="0">
                  <a:solidFill>
                    <a:schemeClr val="bg1"/>
                  </a:solidFill>
                  <a:latin typeface="冬青黑体简体中文 W3" panose="020B0300000000000000" pitchFamily="34" charset="-122"/>
                  <a:ea typeface="冬青黑体简体中文 W3" panose="020B0300000000000000" pitchFamily="34" charset="-122"/>
                </a:rPr>
                <a:t>论坛推广</a:t>
              </a:r>
            </a:p>
          </p:txBody>
        </p:sp>
        <p:sp>
          <p:nvSpPr>
            <p:cNvPr id="26" name="矩形 25"/>
            <p:cNvSpPr/>
            <p:nvPr/>
          </p:nvSpPr>
          <p:spPr>
            <a:xfrm>
              <a:off x="736600" y="2996219"/>
              <a:ext cx="2876900" cy="610616"/>
            </a:xfrm>
            <a:prstGeom prst="rect">
              <a:avLst/>
            </a:prstGeom>
          </p:spPr>
          <p:txBody>
            <a:bodyPr wrap="square">
              <a:spAutoFit/>
            </a:bodyPr>
            <a:lstStyle/>
            <a:p>
              <a:pPr algn="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grpSp>
      <p:grpSp>
        <p:nvGrpSpPr>
          <p:cNvPr id="27" name="组合 26"/>
          <p:cNvGrpSpPr/>
          <p:nvPr/>
        </p:nvGrpSpPr>
        <p:grpSpPr>
          <a:xfrm>
            <a:off x="5945134" y="1960764"/>
            <a:ext cx="4402557" cy="672104"/>
            <a:chOff x="6176542" y="1498551"/>
            <a:chExt cx="4402557" cy="672104"/>
          </a:xfrm>
        </p:grpSpPr>
        <p:sp>
          <p:nvSpPr>
            <p:cNvPr id="28" name="文本框 27"/>
            <p:cNvSpPr txBox="1"/>
            <p:nvPr/>
          </p:nvSpPr>
          <p:spPr>
            <a:xfrm>
              <a:off x="6176542" y="1498551"/>
              <a:ext cx="2101586" cy="369332"/>
            </a:xfrm>
            <a:prstGeom prst="rect">
              <a:avLst/>
            </a:prstGeom>
            <a:noFill/>
          </p:spPr>
          <p:txBody>
            <a:bodyPr wrap="square" rtlCol="0">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本地门户社区推广</a:t>
              </a:r>
            </a:p>
          </p:txBody>
        </p:sp>
        <p:sp>
          <p:nvSpPr>
            <p:cNvPr id="29" name="矩形 28"/>
            <p:cNvSpPr/>
            <p:nvPr/>
          </p:nvSpPr>
          <p:spPr>
            <a:xfrm>
              <a:off x="6176542" y="1837038"/>
              <a:ext cx="4402557" cy="333617"/>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grpSp>
      <p:grpSp>
        <p:nvGrpSpPr>
          <p:cNvPr id="30" name="组合 29"/>
          <p:cNvGrpSpPr/>
          <p:nvPr/>
        </p:nvGrpSpPr>
        <p:grpSpPr>
          <a:xfrm>
            <a:off x="4341121" y="1870518"/>
            <a:ext cx="1121444" cy="1121444"/>
            <a:chOff x="4341121" y="1870518"/>
            <a:chExt cx="1121444" cy="1121444"/>
          </a:xfrm>
        </p:grpSpPr>
        <p:sp>
          <p:nvSpPr>
            <p:cNvPr id="31" name="椭圆 30"/>
            <p:cNvSpPr/>
            <p:nvPr/>
          </p:nvSpPr>
          <p:spPr>
            <a:xfrm>
              <a:off x="4341121" y="1870518"/>
              <a:ext cx="1121444" cy="1121444"/>
            </a:xfrm>
            <a:prstGeom prst="ellipse">
              <a:avLst/>
            </a:prstGeom>
            <a:solidFill>
              <a:schemeClr val="bg1">
                <a:alpha val="50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8"/>
            <p:cNvSpPr>
              <a:spLocks noEditPoints="1"/>
            </p:cNvSpPr>
            <p:nvPr/>
          </p:nvSpPr>
          <p:spPr bwMode="auto">
            <a:xfrm>
              <a:off x="4681213" y="2244506"/>
              <a:ext cx="410817" cy="379611"/>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冬青黑体简体中文 W3" panose="020B0300000000000000" pitchFamily="34" charset="-122"/>
              </a:endParaRPr>
            </a:p>
          </p:txBody>
        </p:sp>
      </p:grpSp>
    </p:spTree>
    <p:extLst>
      <p:ext uri="{BB962C8B-B14F-4D97-AF65-F5344CB8AC3E}">
        <p14:creationId xmlns:p14="http://schemas.microsoft.com/office/powerpoint/2010/main" xmlns="" val="1223939351"/>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3.125E-6 2.22222E-6 " pathEditMode="relative" rAng="0" ptsTypes="AA">
                                      <p:cBhvr>
                                        <p:cTn id="11" dur="750" fill="hold"/>
                                        <p:tgtEl>
                                          <p:spTgt spid="2"/>
                                        </p:tgtEl>
                                        <p:attrNameLst>
                                          <p:attrName>ppt_x</p:attrName>
                                          <p:attrName>ppt_y</p:attrName>
                                        </p:attrNameLst>
                                      </p:cBhvr>
                                      <p:rCtr x="1393" y="0"/>
                                    </p:animMotion>
                                  </p:childTnLst>
                                </p:cTn>
                              </p:par>
                              <p:par>
                                <p:cTn id="12" presetID="10" presetClass="entr" presetSubtype="0" fill="hold" nodeType="withEffect">
                                  <p:stCondLst>
                                    <p:cond delay="400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nodeType="withEffect">
                                  <p:stCondLst>
                                    <p:cond delay="3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nodeType="withEffect">
                                  <p:stCondLst>
                                    <p:cond delay="2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175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53" presetClass="entr" presetSubtype="16" fill="hold" nodeType="withEffect">
                                  <p:stCondLst>
                                    <p:cond delay="30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1000" fill="hold"/>
                                        <p:tgtEl>
                                          <p:spTgt spid="30"/>
                                        </p:tgtEl>
                                        <p:attrNameLst>
                                          <p:attrName>ppt_w</p:attrName>
                                        </p:attrNameLst>
                                      </p:cBhvr>
                                      <p:tavLst>
                                        <p:tav tm="0">
                                          <p:val>
                                            <p:fltVal val="0"/>
                                          </p:val>
                                        </p:tav>
                                        <p:tav tm="100000">
                                          <p:val>
                                            <p:strVal val="#ppt_w"/>
                                          </p:val>
                                        </p:tav>
                                      </p:tavLst>
                                    </p:anim>
                                    <p:anim calcmode="lin" valueType="num">
                                      <p:cBhvr>
                                        <p:cTn id="27" dur="1000" fill="hold"/>
                                        <p:tgtEl>
                                          <p:spTgt spid="30"/>
                                        </p:tgtEl>
                                        <p:attrNameLst>
                                          <p:attrName>ppt_h</p:attrName>
                                        </p:attrNameLst>
                                      </p:cBhvr>
                                      <p:tavLst>
                                        <p:tav tm="0">
                                          <p:val>
                                            <p:fltVal val="0"/>
                                          </p:val>
                                        </p:tav>
                                        <p:tav tm="100000">
                                          <p:val>
                                            <p:strVal val="#ppt_h"/>
                                          </p:val>
                                        </p:tav>
                                      </p:tavLst>
                                    </p:anim>
                                    <p:animEffect transition="in" filter="fade">
                                      <p:cBhvr>
                                        <p:cTn id="28" dur="1000"/>
                                        <p:tgtEl>
                                          <p:spTgt spid="30"/>
                                        </p:tgtEl>
                                      </p:cBhvr>
                                    </p:animEffect>
                                  </p:childTnLst>
                                </p:cTn>
                              </p:par>
                              <p:par>
                                <p:cTn id="29" presetID="63" presetClass="path" presetSubtype="0" decel="50000" fill="hold" nodeType="withEffect">
                                  <p:stCondLst>
                                    <p:cond delay="3000"/>
                                  </p:stCondLst>
                                  <p:childTnLst>
                                    <p:animMotion origin="layout" path="M -0.02773 2.22222E-6 L 0.11081 2.22222E-6 " pathEditMode="relative" rAng="0" ptsTypes="AA">
                                      <p:cBhvr>
                                        <p:cTn id="30" dur="750" spd="-100000" fill="hold"/>
                                        <p:tgtEl>
                                          <p:spTgt spid="30"/>
                                        </p:tgtEl>
                                        <p:attrNameLst>
                                          <p:attrName>ppt_x</p:attrName>
                                          <p:attrName>ppt_y</p:attrName>
                                        </p:attrNameLst>
                                      </p:cBhvr>
                                      <p:rCtr x="6927" y="0"/>
                                    </p:animMotion>
                                  </p:childTnLst>
                                </p:cTn>
                              </p:par>
                              <p:par>
                                <p:cTn id="31" presetID="35" presetClass="path" presetSubtype="0" accel="50000" decel="50000" fill="hold" nodeType="withEffect">
                                  <p:stCondLst>
                                    <p:cond delay="3750"/>
                                  </p:stCondLst>
                                  <p:childTnLst>
                                    <p:animMotion origin="layout" path="M -0.028 2.22222E-6 L 6.25E-7 2.22222E-6 " pathEditMode="relative" rAng="0" ptsTypes="AA">
                                      <p:cBhvr>
                                        <p:cTn id="32" dur="750" fill="hold"/>
                                        <p:tgtEl>
                                          <p:spTgt spid="30"/>
                                        </p:tgtEl>
                                        <p:attrNameLst>
                                          <p:attrName>ppt_x</p:attrName>
                                          <p:attrName>ppt_y</p:attrName>
                                        </p:attrNameLst>
                                      </p:cBhvr>
                                      <p:rCtr x="1393" y="0"/>
                                    </p:animMotion>
                                  </p:childTnLst>
                                </p:cTn>
                              </p:par>
                              <p:par>
                                <p:cTn id="33" presetID="53" presetClass="entr" presetSubtype="16" fill="hold" nodeType="withEffect">
                                  <p:stCondLst>
                                    <p:cond delay="225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Effect transition="in" filter="fade">
                                      <p:cBhvr>
                                        <p:cTn id="37" dur="1000"/>
                                        <p:tgtEl>
                                          <p:spTgt spid="8"/>
                                        </p:tgtEl>
                                      </p:cBhvr>
                                    </p:animEffect>
                                  </p:childTnLst>
                                </p:cTn>
                              </p:par>
                              <p:par>
                                <p:cTn id="38" presetID="63" presetClass="path" presetSubtype="0" decel="50000" fill="hold" nodeType="withEffect">
                                  <p:stCondLst>
                                    <p:cond delay="2250"/>
                                  </p:stCondLst>
                                  <p:childTnLst>
                                    <p:animMotion origin="layout" path="M 0.01523 -1.48148E-6 L -0.10885 -1.48148E-6 " pathEditMode="relative" rAng="0" ptsTypes="AA">
                                      <p:cBhvr>
                                        <p:cTn id="39" dur="750" spd="-100000" fill="hold"/>
                                        <p:tgtEl>
                                          <p:spTgt spid="8"/>
                                        </p:tgtEl>
                                        <p:attrNameLst>
                                          <p:attrName>ppt_x</p:attrName>
                                          <p:attrName>ppt_y</p:attrName>
                                        </p:attrNameLst>
                                      </p:cBhvr>
                                      <p:rCtr x="-6211" y="0"/>
                                    </p:animMotion>
                                  </p:childTnLst>
                                </p:cTn>
                              </p:par>
                              <p:par>
                                <p:cTn id="40" presetID="35" presetClass="path" presetSubtype="0" accel="50000" decel="50000" fill="hold" nodeType="withEffect">
                                  <p:stCondLst>
                                    <p:cond delay="3000"/>
                                  </p:stCondLst>
                                  <p:childTnLst>
                                    <p:animMotion origin="layout" path="M 0.01602 1.85185E-6 L -3.75E-6 1.85185E-6 " pathEditMode="relative" rAng="0" ptsTypes="AA">
                                      <p:cBhvr>
                                        <p:cTn id="41" dur="750" fill="hold"/>
                                        <p:tgtEl>
                                          <p:spTgt spid="8"/>
                                        </p:tgtEl>
                                        <p:attrNameLst>
                                          <p:attrName>ppt_x</p:attrName>
                                          <p:attrName>ppt_y</p:attrName>
                                        </p:attrNameLst>
                                      </p:cBhvr>
                                      <p:rCtr x="-807" y="0"/>
                                    </p:animMotion>
                                  </p:childTnLst>
                                </p:cTn>
                              </p:par>
                              <p:par>
                                <p:cTn id="42" presetID="53" presetClass="entr" presetSubtype="16" fill="hold" nodeType="withEffect">
                                  <p:stCondLst>
                                    <p:cond delay="15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fltVal val="0"/>
                                          </p:val>
                                        </p:tav>
                                        <p:tav tm="100000">
                                          <p:val>
                                            <p:strVal val="#ppt_w"/>
                                          </p:val>
                                        </p:tav>
                                      </p:tavLst>
                                    </p:anim>
                                    <p:anim calcmode="lin" valueType="num">
                                      <p:cBhvr>
                                        <p:cTn id="45" dur="1000" fill="hold"/>
                                        <p:tgtEl>
                                          <p:spTgt spid="11"/>
                                        </p:tgtEl>
                                        <p:attrNameLst>
                                          <p:attrName>ppt_h</p:attrName>
                                        </p:attrNameLst>
                                      </p:cBhvr>
                                      <p:tavLst>
                                        <p:tav tm="0">
                                          <p:val>
                                            <p:fltVal val="0"/>
                                          </p:val>
                                        </p:tav>
                                        <p:tav tm="100000">
                                          <p:val>
                                            <p:strVal val="#ppt_h"/>
                                          </p:val>
                                        </p:tav>
                                      </p:tavLst>
                                    </p:anim>
                                    <p:animEffect transition="in" filter="fade">
                                      <p:cBhvr>
                                        <p:cTn id="46" dur="1000"/>
                                        <p:tgtEl>
                                          <p:spTgt spid="11"/>
                                        </p:tgtEl>
                                      </p:cBhvr>
                                    </p:animEffect>
                                  </p:childTnLst>
                                </p:cTn>
                              </p:par>
                              <p:par>
                                <p:cTn id="47" presetID="42" presetClass="path" presetSubtype="0" decel="30000" fill="hold" nodeType="withEffect">
                                  <p:stCondLst>
                                    <p:cond delay="1500"/>
                                  </p:stCondLst>
                                  <p:childTnLst>
                                    <p:animMotion origin="layout" path="M 0 -0.03981 L 0 0.14815 " pathEditMode="relative" rAng="0" ptsTypes="AA">
                                      <p:cBhvr>
                                        <p:cTn id="48" dur="750" spd="-100000" fill="hold"/>
                                        <p:tgtEl>
                                          <p:spTgt spid="11"/>
                                        </p:tgtEl>
                                        <p:attrNameLst>
                                          <p:attrName>ppt_x</p:attrName>
                                          <p:attrName>ppt_y</p:attrName>
                                        </p:attrNameLst>
                                      </p:cBhvr>
                                      <p:rCtr x="0" y="9398"/>
                                    </p:animMotion>
                                  </p:childTnLst>
                                </p:cTn>
                              </p:par>
                              <p:par>
                                <p:cTn id="49" presetID="42" presetClass="path" presetSubtype="0" accel="30000" decel="30000" fill="hold" nodeType="withEffect">
                                  <p:stCondLst>
                                    <p:cond delay="2250"/>
                                  </p:stCondLst>
                                  <p:childTnLst>
                                    <p:animMotion origin="layout" path="M 0 -0.03981 L 0 -4.07407E-6 " pathEditMode="relative" rAng="0" ptsTypes="AA">
                                      <p:cBhvr>
                                        <p:cTn id="50" dur="750" fill="hold"/>
                                        <p:tgtEl>
                                          <p:spTgt spid="11"/>
                                        </p:tgtEl>
                                        <p:attrNameLst>
                                          <p:attrName>ppt_x</p:attrName>
                                          <p:attrName>ppt_y</p:attrName>
                                        </p:attrNameLst>
                                      </p:cBhvr>
                                      <p:rCtr x="0" y="1991"/>
                                    </p:animMotion>
                                  </p:childTnLst>
                                </p:cTn>
                              </p:par>
                              <p:par>
                                <p:cTn id="51" presetID="53" presetClass="entr" presetSubtype="16" fill="hold" nodeType="withEffect">
                                  <p:stCondLst>
                                    <p:cond delay="750"/>
                                  </p:stCondLst>
                                  <p:childTnLst>
                                    <p:set>
                                      <p:cBhvr>
                                        <p:cTn id="52" dur="1" fill="hold">
                                          <p:stCondLst>
                                            <p:cond delay="0"/>
                                          </p:stCondLst>
                                        </p:cTn>
                                        <p:tgtEl>
                                          <p:spTgt spid="3"/>
                                        </p:tgtEl>
                                        <p:attrNameLst>
                                          <p:attrName>style.visibility</p:attrName>
                                        </p:attrNameLst>
                                      </p:cBhvr>
                                      <p:to>
                                        <p:strVal val="visible"/>
                                      </p:to>
                                    </p:set>
                                    <p:anim calcmode="lin" valueType="num">
                                      <p:cBhvr>
                                        <p:cTn id="53" dur="1000" fill="hold"/>
                                        <p:tgtEl>
                                          <p:spTgt spid="3"/>
                                        </p:tgtEl>
                                        <p:attrNameLst>
                                          <p:attrName>ppt_w</p:attrName>
                                        </p:attrNameLst>
                                      </p:cBhvr>
                                      <p:tavLst>
                                        <p:tav tm="0">
                                          <p:val>
                                            <p:fltVal val="0"/>
                                          </p:val>
                                        </p:tav>
                                        <p:tav tm="100000">
                                          <p:val>
                                            <p:strVal val="#ppt_w"/>
                                          </p:val>
                                        </p:tav>
                                      </p:tavLst>
                                    </p:anim>
                                    <p:anim calcmode="lin" valueType="num">
                                      <p:cBhvr>
                                        <p:cTn id="54" dur="1000" fill="hold"/>
                                        <p:tgtEl>
                                          <p:spTgt spid="3"/>
                                        </p:tgtEl>
                                        <p:attrNameLst>
                                          <p:attrName>ppt_h</p:attrName>
                                        </p:attrNameLst>
                                      </p:cBhvr>
                                      <p:tavLst>
                                        <p:tav tm="0">
                                          <p:val>
                                            <p:fltVal val="0"/>
                                          </p:val>
                                        </p:tav>
                                        <p:tav tm="100000">
                                          <p:val>
                                            <p:strVal val="#ppt_h"/>
                                          </p:val>
                                        </p:tav>
                                      </p:tavLst>
                                    </p:anim>
                                    <p:animEffect transition="in" filter="fade">
                                      <p:cBhvr>
                                        <p:cTn id="55" dur="1000"/>
                                        <p:tgtEl>
                                          <p:spTgt spid="3"/>
                                        </p:tgtEl>
                                      </p:cBhvr>
                                    </p:animEffect>
                                  </p:childTnLst>
                                </p:cTn>
                              </p:par>
                              <p:par>
                                <p:cTn id="56" presetID="64" presetClass="path" presetSubtype="0" decel="30000" fill="hold" nodeType="withEffect">
                                  <p:stCondLst>
                                    <p:cond delay="750"/>
                                  </p:stCondLst>
                                  <p:childTnLst>
                                    <p:animMotion origin="layout" path="M 1.11022E-16 0.03889 L 1.11022E-16 -0.14815 " pathEditMode="relative" rAng="0" ptsTypes="AA">
                                      <p:cBhvr>
                                        <p:cTn id="57" dur="750" spd="-100000" fill="hold"/>
                                        <p:tgtEl>
                                          <p:spTgt spid="3"/>
                                        </p:tgtEl>
                                        <p:attrNameLst>
                                          <p:attrName>ppt_x</p:attrName>
                                          <p:attrName>ppt_y</p:attrName>
                                        </p:attrNameLst>
                                      </p:cBhvr>
                                      <p:rCtr x="0" y="-9352"/>
                                    </p:animMotion>
                                  </p:childTnLst>
                                </p:cTn>
                              </p:par>
                              <p:par>
                                <p:cTn id="58" presetID="64" presetClass="path" presetSubtype="0" accel="30000" decel="30000" fill="hold" nodeType="withEffect">
                                  <p:stCondLst>
                                    <p:cond delay="1500"/>
                                  </p:stCondLst>
                                  <p:childTnLst>
                                    <p:animMotion origin="layout" path="M 3.95833E-6 0.03842 L 3.95833E-6 2.96296E-6 " pathEditMode="relative" rAng="0" ptsTypes="AA">
                                      <p:cBhvr>
                                        <p:cTn id="59" dur="750" fill="hold"/>
                                        <p:tgtEl>
                                          <p:spTgt spid="3"/>
                                        </p:tgtEl>
                                        <p:attrNameLst>
                                          <p:attrName>ppt_x</p:attrName>
                                          <p:attrName>ppt_y</p:attrName>
                                        </p:attrNameLst>
                                      </p:cBhvr>
                                      <p:rCtr x="0" y="-19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4431132"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促销计划</a:t>
            </a:r>
          </a:p>
        </p:txBody>
      </p:sp>
      <p:sp>
        <p:nvSpPr>
          <p:cNvPr id="3" name="Rectangle 24"/>
          <p:cNvSpPr/>
          <p:nvPr/>
        </p:nvSpPr>
        <p:spPr>
          <a:xfrm>
            <a:off x="0" y="1593748"/>
            <a:ext cx="12192000" cy="290205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组合 3"/>
          <p:cNvGrpSpPr/>
          <p:nvPr/>
        </p:nvGrpSpPr>
        <p:grpSpPr>
          <a:xfrm>
            <a:off x="391063" y="1817996"/>
            <a:ext cx="6970849" cy="4008238"/>
            <a:chOff x="391063" y="1817996"/>
            <a:chExt cx="6970849" cy="4008238"/>
          </a:xfrm>
        </p:grpSpPr>
        <p:grpSp>
          <p:nvGrpSpPr>
            <p:cNvPr id="5" name="组合 4"/>
            <p:cNvGrpSpPr/>
            <p:nvPr/>
          </p:nvGrpSpPr>
          <p:grpSpPr>
            <a:xfrm>
              <a:off x="391063" y="1817996"/>
              <a:ext cx="6970849" cy="4008238"/>
              <a:chOff x="391063" y="1817996"/>
              <a:chExt cx="6970849" cy="4008238"/>
            </a:xfrm>
          </p:grpSpPr>
          <p:pic>
            <p:nvPicPr>
              <p:cNvPr id="7" name="Picture 2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91063" y="1817996"/>
                <a:ext cx="6970849" cy="4008238"/>
              </a:xfrm>
              <a:prstGeom prst="rect">
                <a:avLst/>
              </a:prstGeom>
            </p:spPr>
          </p:pic>
          <p:sp>
            <p:nvSpPr>
              <p:cNvPr id="8" name="矩形 7"/>
              <p:cNvSpPr/>
              <p:nvPr/>
            </p:nvSpPr>
            <p:spPr>
              <a:xfrm>
                <a:off x="1304550" y="2092634"/>
                <a:ext cx="5129417" cy="3243938"/>
              </a:xfrm>
              <a:prstGeom prst="rect">
                <a:avLst/>
              </a:prstGeom>
              <a:blipFill>
                <a:blip r:embed="rId4" cstate="screen">
                  <a:extLst>
                    <a:ext uri="{28A0092B-C50C-407E-A947-70E740481C1C}">
                      <a14:useLocalDpi xmlns:a14="http://schemas.microsoft.com/office/drawing/2010/main" xmlns=""/>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6" name="Right Triangle 23"/>
            <p:cNvSpPr/>
            <p:nvPr/>
          </p:nvSpPr>
          <p:spPr>
            <a:xfrm rot="10800000">
              <a:off x="4583049" y="2098238"/>
              <a:ext cx="1848899" cy="288472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1"/>
            </a:p>
          </p:txBody>
        </p:sp>
      </p:grpSp>
      <p:sp>
        <p:nvSpPr>
          <p:cNvPr id="9" name="TextBox 27"/>
          <p:cNvSpPr txBox="1"/>
          <p:nvPr/>
        </p:nvSpPr>
        <p:spPr>
          <a:xfrm>
            <a:off x="7805831" y="2011562"/>
            <a:ext cx="1210588" cy="400110"/>
          </a:xfrm>
          <a:prstGeom prst="rect">
            <a:avLst/>
          </a:prstGeom>
          <a:solidFill>
            <a:schemeClr val="bg1">
              <a:alpha val="25000"/>
            </a:schemeClr>
          </a:solidFill>
          <a:effectLst/>
        </p:spPr>
        <p:txBody>
          <a:bodyPr wrap="none" rtlCol="0">
            <a:spAutoFit/>
          </a:bodyPr>
          <a:lstStyle/>
          <a:p>
            <a:pPr lvl="0" defTabSz="1219139">
              <a:defRPr/>
            </a:pPr>
            <a:r>
              <a:rPr lang="zh-CN" altLang="en-US" sz="2000" kern="0" dirty="0">
                <a:solidFill>
                  <a:schemeClr val="bg1"/>
                </a:solidFill>
                <a:latin typeface="Arial"/>
                <a:ea typeface="冬青黑体简体中文 W3" panose="020B0300000000000000" pitchFamily="34" charset="-122"/>
              </a:rPr>
              <a:t>促销计划</a:t>
            </a:r>
          </a:p>
        </p:txBody>
      </p:sp>
      <p:sp>
        <p:nvSpPr>
          <p:cNvPr id="10" name="Freeform 52"/>
          <p:cNvSpPr>
            <a:spLocks noEditPoints="1"/>
          </p:cNvSpPr>
          <p:nvPr/>
        </p:nvSpPr>
        <p:spPr bwMode="auto">
          <a:xfrm>
            <a:off x="10065432" y="5026897"/>
            <a:ext cx="503238"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w="9525">
            <a:noFill/>
            <a:round/>
            <a:headEnd/>
            <a:tailEnd/>
          </a:ln>
          <a:extLst/>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sp>
        <p:nvSpPr>
          <p:cNvPr id="11" name="Freeform 44"/>
          <p:cNvSpPr>
            <a:spLocks noEditPoints="1"/>
          </p:cNvSpPr>
          <p:nvPr/>
        </p:nvSpPr>
        <p:spPr bwMode="auto">
          <a:xfrm>
            <a:off x="8075731" y="5012410"/>
            <a:ext cx="509588" cy="511175"/>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w="9525">
            <a:noFill/>
            <a:round/>
            <a:headEnd/>
            <a:tailEnd/>
          </a:ln>
          <a:extLst/>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sp>
        <p:nvSpPr>
          <p:cNvPr id="12" name="Freeform 45"/>
          <p:cNvSpPr>
            <a:spLocks noEditPoints="1"/>
          </p:cNvSpPr>
          <p:nvPr/>
        </p:nvSpPr>
        <p:spPr bwMode="auto">
          <a:xfrm>
            <a:off x="9072963" y="5026897"/>
            <a:ext cx="501650"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w="9525">
            <a:noFill/>
            <a:round/>
            <a:headEnd/>
            <a:tailEnd/>
          </a:ln>
          <a:extLst/>
        </p:spPr>
        <p:txBody>
          <a:bodyPr vert="horz" wrap="square" lIns="91440" tIns="45720" rIns="91440" bIns="45720" numCol="1" anchor="ctr" anchorCtr="0" compatLnSpc="1">
            <a:prstTxWarp prst="textNoShape">
              <a:avLst/>
            </a:prstTxWarp>
          </a:bodyPr>
          <a:lstStyle/>
          <a:p>
            <a:pPr algn="ctr"/>
            <a:endParaRPr lang="zh-CN" altLang="en-US" sz="2000">
              <a:solidFill>
                <a:schemeClr val="bg1"/>
              </a:solidFill>
              <a:latin typeface="Century Gothic" panose="020B0502020202020204" pitchFamily="34" charset="0"/>
            </a:endParaRPr>
          </a:p>
        </p:txBody>
      </p:sp>
      <p:sp>
        <p:nvSpPr>
          <p:cNvPr id="14" name="Rectangle 13"/>
          <p:cNvSpPr/>
          <p:nvPr/>
        </p:nvSpPr>
        <p:spPr>
          <a:xfrm>
            <a:off x="7704626" y="2468090"/>
            <a:ext cx="3354864"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5" name="Rectangle 13"/>
          <p:cNvSpPr/>
          <p:nvPr/>
        </p:nvSpPr>
        <p:spPr>
          <a:xfrm>
            <a:off x="7704626" y="3097453"/>
            <a:ext cx="3354864"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16" name="直接连接符 15"/>
          <p:cNvCxnSpPr/>
          <p:nvPr/>
        </p:nvCxnSpPr>
        <p:spPr>
          <a:xfrm>
            <a:off x="7285712" y="2011562"/>
            <a:ext cx="0" cy="2268704"/>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7" name="Rectangle 13"/>
          <p:cNvSpPr/>
          <p:nvPr/>
        </p:nvSpPr>
        <p:spPr>
          <a:xfrm>
            <a:off x="7704626" y="3726815"/>
            <a:ext cx="3354864"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pic>
        <p:nvPicPr>
          <p:cNvPr id="18" name="图片 17"/>
          <p:cNvPicPr>
            <a:picLocks noChangeAspect="1"/>
          </p:cNvPicPr>
          <p:nvPr/>
        </p:nvPicPr>
        <p:blipFill rotWithShape="1">
          <a:blip r:embed="rId5" cstate="screen">
            <a:extLst>
              <a:ext uri="{28A0092B-C50C-407E-A947-70E740481C1C}">
                <a14:useLocalDpi xmlns:a14="http://schemas.microsoft.com/office/drawing/2010/main" xmlns=""/>
              </a:ext>
            </a:extLst>
          </a:blip>
          <a:srcRect l="8648" t="5389" r="12073" b="-1521"/>
          <a:stretch/>
        </p:blipFill>
        <p:spPr>
          <a:xfrm>
            <a:off x="7526081" y="4696533"/>
            <a:ext cx="4629200" cy="316992"/>
          </a:xfrm>
          <a:prstGeom prst="rect">
            <a:avLst/>
          </a:prstGeom>
        </p:spPr>
      </p:pic>
      <p:pic>
        <p:nvPicPr>
          <p:cNvPr id="19" name="图片 18"/>
          <p:cNvPicPr>
            <a:picLocks noChangeAspect="1"/>
          </p:cNvPicPr>
          <p:nvPr/>
        </p:nvPicPr>
        <p:blipFill rotWithShape="1">
          <a:blip r:embed="rId5" cstate="screen">
            <a:extLst>
              <a:ext uri="{28A0092B-C50C-407E-A947-70E740481C1C}">
                <a14:useLocalDpi xmlns:a14="http://schemas.microsoft.com/office/drawing/2010/main" xmlns=""/>
              </a:ext>
            </a:extLst>
          </a:blip>
          <a:srcRect l="8648" t="5389" r="12073" b="-1521"/>
          <a:stretch/>
        </p:blipFill>
        <p:spPr>
          <a:xfrm flipV="1">
            <a:off x="7526081" y="5530135"/>
            <a:ext cx="4629200" cy="316992"/>
          </a:xfrm>
          <a:prstGeom prst="rect">
            <a:avLst/>
          </a:prstGeom>
        </p:spPr>
      </p:pic>
      <p:sp>
        <p:nvSpPr>
          <p:cNvPr id="26" name="自由: 形状 25"/>
          <p:cNvSpPr/>
          <p:nvPr/>
        </p:nvSpPr>
        <p:spPr>
          <a:xfrm rot="13500000">
            <a:off x="11163871" y="5026515"/>
            <a:ext cx="504000" cy="504000"/>
          </a:xfrm>
          <a:custGeom>
            <a:avLst/>
            <a:gdLst>
              <a:gd name="connsiteX0" fmla="*/ 609660 w 813198"/>
              <a:gd name="connsiteY0" fmla="*/ 540179 h 813199"/>
              <a:gd name="connsiteX1" fmla="*/ 609660 w 813198"/>
              <a:gd name="connsiteY1" fmla="*/ 443395 h 813199"/>
              <a:gd name="connsiteX2" fmla="*/ 350970 w 813198"/>
              <a:gd name="connsiteY2" fmla="*/ 443395 h 813199"/>
              <a:gd name="connsiteX3" fmla="*/ 350970 w 813198"/>
              <a:gd name="connsiteY3" fmla="*/ 191747 h 813199"/>
              <a:gd name="connsiteX4" fmla="*/ 261228 w 813198"/>
              <a:gd name="connsiteY4" fmla="*/ 191747 h 813199"/>
              <a:gd name="connsiteX5" fmla="*/ 261228 w 813198"/>
              <a:gd name="connsiteY5" fmla="*/ 540179 h 813199"/>
              <a:gd name="connsiteX6" fmla="*/ 693967 w 813198"/>
              <a:gd name="connsiteY6" fmla="*/ 693968 h 813199"/>
              <a:gd name="connsiteX7" fmla="*/ 118948 w 813198"/>
              <a:gd name="connsiteY7" fmla="*/ 694251 h 813199"/>
              <a:gd name="connsiteX8" fmla="*/ 119231 w 813198"/>
              <a:gd name="connsiteY8" fmla="*/ 119232 h 813199"/>
              <a:gd name="connsiteX9" fmla="*/ 694250 w 813198"/>
              <a:gd name="connsiteY9" fmla="*/ 118949 h 813199"/>
              <a:gd name="connsiteX10" fmla="*/ 693967 w 813198"/>
              <a:gd name="connsiteY10" fmla="*/ 693968 h 81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198" h="813199">
                <a:moveTo>
                  <a:pt x="609660" y="540179"/>
                </a:moveTo>
                <a:lnTo>
                  <a:pt x="609660" y="443395"/>
                </a:lnTo>
                <a:lnTo>
                  <a:pt x="350970" y="443395"/>
                </a:lnTo>
                <a:lnTo>
                  <a:pt x="350970" y="191747"/>
                </a:lnTo>
                <a:lnTo>
                  <a:pt x="261228" y="191747"/>
                </a:lnTo>
                <a:lnTo>
                  <a:pt x="261228" y="540179"/>
                </a:lnTo>
                <a:close/>
                <a:moveTo>
                  <a:pt x="693967" y="693968"/>
                </a:moveTo>
                <a:cubicBezTo>
                  <a:pt x="535102" y="852833"/>
                  <a:pt x="277657" y="852960"/>
                  <a:pt x="118948" y="694251"/>
                </a:cubicBezTo>
                <a:cubicBezTo>
                  <a:pt x="-39761" y="535541"/>
                  <a:pt x="-39634" y="278096"/>
                  <a:pt x="119231" y="119232"/>
                </a:cubicBezTo>
                <a:cubicBezTo>
                  <a:pt x="278096" y="-39633"/>
                  <a:pt x="535541" y="-39761"/>
                  <a:pt x="694250" y="118949"/>
                </a:cubicBezTo>
                <a:cubicBezTo>
                  <a:pt x="852959" y="277658"/>
                  <a:pt x="852832" y="535103"/>
                  <a:pt x="693967" y="6939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828650960"/>
      </p:ext>
    </p:extLst>
  </p:cSld>
  <p:clrMapOvr>
    <a:masterClrMapping/>
  </p:clrMapOvr>
  <mc:AlternateContent xmlns:mc="http://schemas.openxmlformats.org/markup-compatibility/2006">
    <mc:Choice xmlns:p14="http://schemas.microsoft.com/office/powerpoint/2010/main" xmlns="" Requires="p14">
      <p:transition spd="slow" p14:dur="1500" advTm="6000">
        <p:split orient="vert"/>
      </p:transition>
    </mc:Choice>
    <mc:Fallback>
      <p:transition spd="slow"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3.95833E-6 2.22222E-6 " pathEditMode="relative" rAng="0" ptsTypes="AA">
                                      <p:cBhvr>
                                        <p:cTn id="11" dur="750" fill="hold"/>
                                        <p:tgtEl>
                                          <p:spTgt spid="2"/>
                                        </p:tgtEl>
                                        <p:attrNameLst>
                                          <p:attrName>ppt_x</p:attrName>
                                          <p:attrName>ppt_y</p:attrName>
                                        </p:attrNameLst>
                                      </p:cBhvr>
                                      <p:rCtr x="1393" y="0"/>
                                    </p:animMotion>
                                  </p:childTnLst>
                                </p:cTn>
                              </p:par>
                              <p:par>
                                <p:cTn id="12" presetID="16" presetClass="entr" presetSubtype="37" fill="hold" grpId="0" nodeType="withEffect">
                                  <p:stCondLst>
                                    <p:cond delay="125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750"/>
                                        <p:tgtEl>
                                          <p:spTgt spid="3"/>
                                        </p:tgtEl>
                                      </p:cBhvr>
                                    </p:animEffect>
                                  </p:childTnLst>
                                </p:cTn>
                              </p:par>
                            </p:childTnLst>
                          </p:cTn>
                        </p:par>
                        <p:par>
                          <p:cTn id="15" fill="hold">
                            <p:stCondLst>
                              <p:cond delay="2000"/>
                            </p:stCondLst>
                            <p:childTnLst>
                              <p:par>
                                <p:cTn id="16" presetID="16" presetClass="entr" presetSubtype="42"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Horizontal)">
                                      <p:cBhvr>
                                        <p:cTn id="18" dur="750"/>
                                        <p:tgtEl>
                                          <p:spTgt spid="16"/>
                                        </p:tgtEl>
                                      </p:cBhvr>
                                    </p:animEffect>
                                  </p:childTnLst>
                                </p:cTn>
                              </p:par>
                              <p:par>
                                <p:cTn id="19" presetID="47"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750"/>
                                        <p:tgtEl>
                                          <p:spTgt spid="4"/>
                                        </p:tgtEl>
                                      </p:cBhvr>
                                    </p:animEffect>
                                    <p:anim calcmode="lin" valueType="num">
                                      <p:cBhvr>
                                        <p:cTn id="22" dur="750" fill="hold"/>
                                        <p:tgtEl>
                                          <p:spTgt spid="4"/>
                                        </p:tgtEl>
                                        <p:attrNameLst>
                                          <p:attrName>ppt_x</p:attrName>
                                        </p:attrNameLst>
                                      </p:cBhvr>
                                      <p:tavLst>
                                        <p:tav tm="0">
                                          <p:val>
                                            <p:strVal val="#ppt_x"/>
                                          </p:val>
                                        </p:tav>
                                        <p:tav tm="100000">
                                          <p:val>
                                            <p:strVal val="#ppt_x"/>
                                          </p:val>
                                        </p:tav>
                                      </p:tavLst>
                                    </p:anim>
                                    <p:anim calcmode="lin" valueType="num">
                                      <p:cBhvr>
                                        <p:cTn id="23" dur="750" fill="hold"/>
                                        <p:tgtEl>
                                          <p:spTgt spid="4"/>
                                        </p:tgtEl>
                                        <p:attrNameLst>
                                          <p:attrName>ppt_y</p:attrName>
                                        </p:attrNameLst>
                                      </p:cBhvr>
                                      <p:tavLst>
                                        <p:tav tm="0">
                                          <p:val>
                                            <p:strVal val="#ppt_y-.1"/>
                                          </p:val>
                                        </p:tav>
                                        <p:tav tm="100000">
                                          <p:val>
                                            <p:strVal val="#ppt_y"/>
                                          </p:val>
                                        </p:tav>
                                      </p:tavLst>
                                    </p:anim>
                                  </p:childTnLst>
                                </p:cTn>
                              </p:par>
                              <p:par>
                                <p:cTn id="24" presetID="2" presetClass="entr" presetSubtype="2" decel="10000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750" fill="hold"/>
                                        <p:tgtEl>
                                          <p:spTgt spid="9"/>
                                        </p:tgtEl>
                                        <p:attrNameLst>
                                          <p:attrName>ppt_x</p:attrName>
                                        </p:attrNameLst>
                                      </p:cBhvr>
                                      <p:tavLst>
                                        <p:tav tm="0">
                                          <p:val>
                                            <p:strVal val="1+#ppt_w/2"/>
                                          </p:val>
                                        </p:tav>
                                        <p:tav tm="100000">
                                          <p:val>
                                            <p:strVal val="#ppt_x"/>
                                          </p:val>
                                        </p:tav>
                                      </p:tavLst>
                                    </p:anim>
                                    <p:anim calcmode="lin" valueType="num">
                                      <p:cBhvr additive="base">
                                        <p:cTn id="27" dur="75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1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750" fill="hold"/>
                                        <p:tgtEl>
                                          <p:spTgt spid="14"/>
                                        </p:tgtEl>
                                        <p:attrNameLst>
                                          <p:attrName>ppt_x</p:attrName>
                                        </p:attrNameLst>
                                      </p:cBhvr>
                                      <p:tavLst>
                                        <p:tav tm="0">
                                          <p:val>
                                            <p:strVal val="1+#ppt_w/2"/>
                                          </p:val>
                                        </p:tav>
                                        <p:tav tm="100000">
                                          <p:val>
                                            <p:strVal val="#ppt_x"/>
                                          </p:val>
                                        </p:tav>
                                      </p:tavLst>
                                    </p:anim>
                                    <p:anim calcmode="lin" valueType="num">
                                      <p:cBhvr additive="base">
                                        <p:cTn id="31" dur="75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750" fill="hold"/>
                                        <p:tgtEl>
                                          <p:spTgt spid="15"/>
                                        </p:tgtEl>
                                        <p:attrNameLst>
                                          <p:attrName>ppt_x</p:attrName>
                                        </p:attrNameLst>
                                      </p:cBhvr>
                                      <p:tavLst>
                                        <p:tav tm="0">
                                          <p:val>
                                            <p:strVal val="1+#ppt_w/2"/>
                                          </p:val>
                                        </p:tav>
                                        <p:tav tm="100000">
                                          <p:val>
                                            <p:strVal val="#ppt_x"/>
                                          </p:val>
                                        </p:tav>
                                      </p:tavLst>
                                    </p:anim>
                                    <p:anim calcmode="lin" valueType="num">
                                      <p:cBhvr additive="base">
                                        <p:cTn id="35" dur="75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3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750" fill="hold"/>
                                        <p:tgtEl>
                                          <p:spTgt spid="17"/>
                                        </p:tgtEl>
                                        <p:attrNameLst>
                                          <p:attrName>ppt_x</p:attrName>
                                        </p:attrNameLst>
                                      </p:cBhvr>
                                      <p:tavLst>
                                        <p:tav tm="0">
                                          <p:val>
                                            <p:strVal val="1+#ppt_w/2"/>
                                          </p:val>
                                        </p:tav>
                                        <p:tav tm="100000">
                                          <p:val>
                                            <p:strVal val="#ppt_x"/>
                                          </p:val>
                                        </p:tav>
                                      </p:tavLst>
                                    </p:anim>
                                    <p:anim calcmode="lin" valueType="num">
                                      <p:cBhvr additive="base">
                                        <p:cTn id="39" dur="75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3050"/>
                            </p:stCondLst>
                            <p:childTnLst>
                              <p:par>
                                <p:cTn id="41" presetID="2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par>
                                <p:cTn id="44" presetID="22" presetClass="entr" presetSubtype="2"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right)">
                                      <p:cBhvr>
                                        <p:cTn id="46" dur="500"/>
                                        <p:tgtEl>
                                          <p:spTgt spid="19"/>
                                        </p:tgtEl>
                                      </p:cBhvr>
                                    </p:animEffect>
                                  </p:childTnLst>
                                </p:cTn>
                              </p:par>
                            </p:childTnLst>
                          </p:cTn>
                        </p:par>
                        <p:par>
                          <p:cTn id="47" fill="hold">
                            <p:stCondLst>
                              <p:cond delay="355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animBg="1"/>
      <p:bldP spid="9" grpId="0" animBg="1"/>
      <p:bldP spid="10" grpId="0" animBg="1"/>
      <p:bldP spid="11" grpId="0" animBg="1"/>
      <p:bldP spid="12" grpId="0" animBg="1"/>
      <p:bldP spid="14" grpId="0"/>
      <p:bldP spid="15" grpId="0"/>
      <p:bldP spid="17" grpId="0"/>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22496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广告策略</a:t>
            </a:r>
          </a:p>
        </p:txBody>
      </p:sp>
      <p:cxnSp>
        <p:nvCxnSpPr>
          <p:cNvPr id="91" name="直接连接符 90"/>
          <p:cNvCxnSpPr/>
          <p:nvPr/>
        </p:nvCxnSpPr>
        <p:spPr>
          <a:xfrm flipV="1">
            <a:off x="4495800" y="3832860"/>
            <a:ext cx="1653540" cy="252912"/>
          </a:xfrm>
          <a:prstGeom prst="line">
            <a:avLst/>
          </a:prstGeom>
          <a:ln w="12700">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2692400" y="3263402"/>
            <a:ext cx="1803400" cy="822369"/>
          </a:xfrm>
          <a:prstGeom prst="line">
            <a:avLst/>
          </a:prstGeom>
          <a:ln w="12700">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2394832" y="2974535"/>
            <a:ext cx="576955" cy="576954"/>
            <a:chOff x="976726" y="2742175"/>
            <a:chExt cx="783659" cy="783659"/>
          </a:xfrm>
        </p:grpSpPr>
        <p:sp>
          <p:nvSpPr>
            <p:cNvPr id="94" name="任意多边形 10"/>
            <p:cNvSpPr/>
            <p:nvPr/>
          </p:nvSpPr>
          <p:spPr>
            <a:xfrm rot="16200000">
              <a:off x="976726" y="2742175"/>
              <a:ext cx="783659" cy="78365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95" name="椭圆 94"/>
            <p:cNvSpPr/>
            <p:nvPr/>
          </p:nvSpPr>
          <p:spPr>
            <a:xfrm rot="16200000">
              <a:off x="1060952" y="2826403"/>
              <a:ext cx="615202" cy="615203"/>
            </a:xfrm>
            <a:prstGeom prst="ellipse">
              <a:avLst/>
            </a:prstGeom>
            <a:solidFill>
              <a:schemeClr val="bg1">
                <a:alpha val="93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dirty="0"/>
            </a:p>
          </p:txBody>
        </p:sp>
      </p:grpSp>
      <p:cxnSp>
        <p:nvCxnSpPr>
          <p:cNvPr id="96" name="直接连接符 95"/>
          <p:cNvCxnSpPr/>
          <p:nvPr/>
        </p:nvCxnSpPr>
        <p:spPr>
          <a:xfrm>
            <a:off x="8102600" y="3278122"/>
            <a:ext cx="1310218" cy="752931"/>
          </a:xfrm>
          <a:prstGeom prst="line">
            <a:avLst/>
          </a:prstGeom>
          <a:ln w="12700">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6149340" y="3263402"/>
            <a:ext cx="1953260" cy="569458"/>
          </a:xfrm>
          <a:prstGeom prst="line">
            <a:avLst/>
          </a:prstGeom>
          <a:ln w="12700">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rot="8100000">
            <a:off x="5860230" y="3521747"/>
            <a:ext cx="576955" cy="576954"/>
            <a:chOff x="5683665" y="2042742"/>
            <a:chExt cx="783659" cy="783659"/>
          </a:xfrm>
        </p:grpSpPr>
        <p:sp>
          <p:nvSpPr>
            <p:cNvPr id="99" name="任意多边形 17"/>
            <p:cNvSpPr/>
            <p:nvPr/>
          </p:nvSpPr>
          <p:spPr>
            <a:xfrm rot="16200000">
              <a:off x="5683665" y="2042742"/>
              <a:ext cx="783659" cy="78365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00" name="椭圆 99"/>
            <p:cNvSpPr/>
            <p:nvPr/>
          </p:nvSpPr>
          <p:spPr>
            <a:xfrm rot="16200000">
              <a:off x="5767893" y="2126970"/>
              <a:ext cx="615203" cy="6152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dirty="0"/>
            </a:p>
          </p:txBody>
        </p:sp>
      </p:grpSp>
      <p:grpSp>
        <p:nvGrpSpPr>
          <p:cNvPr id="101" name="组合 100"/>
          <p:cNvGrpSpPr/>
          <p:nvPr/>
        </p:nvGrpSpPr>
        <p:grpSpPr>
          <a:xfrm rot="20020192">
            <a:off x="7766949" y="2975877"/>
            <a:ext cx="576955" cy="576954"/>
            <a:chOff x="8273501" y="5767945"/>
            <a:chExt cx="783659" cy="783659"/>
          </a:xfrm>
        </p:grpSpPr>
        <p:sp>
          <p:nvSpPr>
            <p:cNvPr id="102" name="任意多边形 19"/>
            <p:cNvSpPr/>
            <p:nvPr/>
          </p:nvSpPr>
          <p:spPr>
            <a:xfrm rot="16200000">
              <a:off x="8273501" y="5767945"/>
              <a:ext cx="783659" cy="78365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03" name="椭圆 102"/>
            <p:cNvSpPr/>
            <p:nvPr/>
          </p:nvSpPr>
          <p:spPr>
            <a:xfrm rot="16200000">
              <a:off x="8357729" y="5852171"/>
              <a:ext cx="615203" cy="6152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dirty="0"/>
            </a:p>
          </p:txBody>
        </p:sp>
      </p:grpSp>
      <p:grpSp>
        <p:nvGrpSpPr>
          <p:cNvPr id="104" name="组合 103"/>
          <p:cNvGrpSpPr/>
          <p:nvPr/>
        </p:nvGrpSpPr>
        <p:grpSpPr>
          <a:xfrm rot="3438645">
            <a:off x="9099810" y="3665985"/>
            <a:ext cx="576955" cy="576954"/>
            <a:chOff x="10083884" y="3267930"/>
            <a:chExt cx="783659" cy="783659"/>
          </a:xfrm>
        </p:grpSpPr>
        <p:sp>
          <p:nvSpPr>
            <p:cNvPr id="105" name="任意多边形 21"/>
            <p:cNvSpPr/>
            <p:nvPr/>
          </p:nvSpPr>
          <p:spPr>
            <a:xfrm rot="16200000">
              <a:off x="10083884" y="3267930"/>
              <a:ext cx="783659" cy="78365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06" name="椭圆 105"/>
            <p:cNvSpPr/>
            <p:nvPr/>
          </p:nvSpPr>
          <p:spPr>
            <a:xfrm rot="16200000">
              <a:off x="10168112" y="3352156"/>
              <a:ext cx="615203" cy="6152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dirty="0"/>
            </a:p>
          </p:txBody>
        </p:sp>
      </p:grpSp>
      <p:grpSp>
        <p:nvGrpSpPr>
          <p:cNvPr id="107" name="组合 106"/>
          <p:cNvGrpSpPr/>
          <p:nvPr/>
        </p:nvGrpSpPr>
        <p:grpSpPr>
          <a:xfrm rot="18900000">
            <a:off x="4210185" y="3810224"/>
            <a:ext cx="576955" cy="576954"/>
            <a:chOff x="3442461" y="4760102"/>
            <a:chExt cx="783659" cy="783659"/>
          </a:xfrm>
        </p:grpSpPr>
        <p:sp>
          <p:nvSpPr>
            <p:cNvPr id="108" name="任意多边形 35"/>
            <p:cNvSpPr/>
            <p:nvPr/>
          </p:nvSpPr>
          <p:spPr>
            <a:xfrm rot="16200000">
              <a:off x="3442461" y="4760102"/>
              <a:ext cx="783659" cy="78365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09" name="椭圆 108"/>
            <p:cNvSpPr/>
            <p:nvPr/>
          </p:nvSpPr>
          <p:spPr>
            <a:xfrm rot="16200000">
              <a:off x="3526689" y="4844330"/>
              <a:ext cx="615203" cy="61520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dirty="0"/>
            </a:p>
          </p:txBody>
        </p:sp>
      </p:grpSp>
      <p:grpSp>
        <p:nvGrpSpPr>
          <p:cNvPr id="110" name="组合 109"/>
          <p:cNvGrpSpPr/>
          <p:nvPr/>
        </p:nvGrpSpPr>
        <p:grpSpPr>
          <a:xfrm>
            <a:off x="1092834" y="3716439"/>
            <a:ext cx="2728016" cy="925230"/>
            <a:chOff x="1092834" y="1976574"/>
            <a:chExt cx="2728016" cy="925230"/>
          </a:xfrm>
        </p:grpSpPr>
        <p:sp>
          <p:nvSpPr>
            <p:cNvPr id="111" name="矩形 110"/>
            <p:cNvSpPr/>
            <p:nvPr/>
          </p:nvSpPr>
          <p:spPr>
            <a:xfrm>
              <a:off x="1092834" y="2291188"/>
              <a:ext cx="2728016"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12" name="矩形 111"/>
            <p:cNvSpPr/>
            <p:nvPr/>
          </p:nvSpPr>
          <p:spPr>
            <a:xfrm>
              <a:off x="1902844" y="1976574"/>
              <a:ext cx="1107996"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线下门店</a:t>
              </a:r>
            </a:p>
          </p:txBody>
        </p:sp>
      </p:grpSp>
      <p:grpSp>
        <p:nvGrpSpPr>
          <p:cNvPr id="113" name="组合 112"/>
          <p:cNvGrpSpPr/>
          <p:nvPr/>
        </p:nvGrpSpPr>
        <p:grpSpPr>
          <a:xfrm>
            <a:off x="3132214" y="2415473"/>
            <a:ext cx="2728016" cy="925230"/>
            <a:chOff x="1092834" y="1976574"/>
            <a:chExt cx="2728016" cy="925230"/>
          </a:xfrm>
        </p:grpSpPr>
        <p:sp>
          <p:nvSpPr>
            <p:cNvPr id="114" name="矩形 113"/>
            <p:cNvSpPr/>
            <p:nvPr/>
          </p:nvSpPr>
          <p:spPr>
            <a:xfrm>
              <a:off x="1092834" y="2291188"/>
              <a:ext cx="2728016"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15" name="矩形 114"/>
            <p:cNvSpPr/>
            <p:nvPr/>
          </p:nvSpPr>
          <p:spPr>
            <a:xfrm>
              <a:off x="1902844" y="1976574"/>
              <a:ext cx="1107996"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户外广告</a:t>
              </a:r>
            </a:p>
          </p:txBody>
        </p:sp>
      </p:grpSp>
      <p:grpSp>
        <p:nvGrpSpPr>
          <p:cNvPr id="116" name="组合 115"/>
          <p:cNvGrpSpPr/>
          <p:nvPr/>
        </p:nvGrpSpPr>
        <p:grpSpPr>
          <a:xfrm>
            <a:off x="4733899" y="4405636"/>
            <a:ext cx="2728016" cy="925230"/>
            <a:chOff x="1092834" y="1976574"/>
            <a:chExt cx="2728016" cy="925230"/>
          </a:xfrm>
        </p:grpSpPr>
        <p:sp>
          <p:nvSpPr>
            <p:cNvPr id="117" name="矩形 116"/>
            <p:cNvSpPr/>
            <p:nvPr/>
          </p:nvSpPr>
          <p:spPr>
            <a:xfrm>
              <a:off x="1092834" y="2291188"/>
              <a:ext cx="2728016"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18" name="矩形 117"/>
            <p:cNvSpPr/>
            <p:nvPr/>
          </p:nvSpPr>
          <p:spPr>
            <a:xfrm>
              <a:off x="1902843" y="1976574"/>
              <a:ext cx="1107997"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电视广播</a:t>
              </a:r>
            </a:p>
          </p:txBody>
        </p:sp>
      </p:grpSp>
      <p:grpSp>
        <p:nvGrpSpPr>
          <p:cNvPr id="119" name="组合 118"/>
          <p:cNvGrpSpPr/>
          <p:nvPr/>
        </p:nvGrpSpPr>
        <p:grpSpPr>
          <a:xfrm>
            <a:off x="6684802" y="1748108"/>
            <a:ext cx="2728016" cy="925230"/>
            <a:chOff x="1092834" y="-650392"/>
            <a:chExt cx="2728016" cy="925230"/>
          </a:xfrm>
        </p:grpSpPr>
        <p:sp>
          <p:nvSpPr>
            <p:cNvPr id="120" name="矩形 119"/>
            <p:cNvSpPr/>
            <p:nvPr/>
          </p:nvSpPr>
          <p:spPr>
            <a:xfrm>
              <a:off x="1092834" y="-335778"/>
              <a:ext cx="2728016"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21" name="矩形 120"/>
            <p:cNvSpPr/>
            <p:nvPr/>
          </p:nvSpPr>
          <p:spPr>
            <a:xfrm>
              <a:off x="1556596" y="-650392"/>
              <a:ext cx="1800493"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零售店终端植入</a:t>
              </a:r>
            </a:p>
          </p:txBody>
        </p:sp>
      </p:grpSp>
      <p:grpSp>
        <p:nvGrpSpPr>
          <p:cNvPr id="122" name="组合 121"/>
          <p:cNvGrpSpPr/>
          <p:nvPr/>
        </p:nvGrpSpPr>
        <p:grpSpPr>
          <a:xfrm>
            <a:off x="8476564" y="4438731"/>
            <a:ext cx="2728016" cy="925230"/>
            <a:chOff x="1092834" y="1976574"/>
            <a:chExt cx="2728016" cy="925230"/>
          </a:xfrm>
        </p:grpSpPr>
        <p:sp>
          <p:nvSpPr>
            <p:cNvPr id="123" name="矩形 122"/>
            <p:cNvSpPr/>
            <p:nvPr/>
          </p:nvSpPr>
          <p:spPr>
            <a:xfrm>
              <a:off x="1092834" y="2291188"/>
              <a:ext cx="2728016" cy="610616"/>
            </a:xfrm>
            <a:prstGeom prst="rect">
              <a:avLst/>
            </a:prstGeom>
          </p:spPr>
          <p:txBody>
            <a:bodyPr wrap="square">
              <a:spAutoFit/>
            </a:bodyPr>
            <a:lstStyle/>
            <a:p>
              <a:pP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endParaRPr>
            </a:p>
          </p:txBody>
        </p:sp>
        <p:sp>
          <p:nvSpPr>
            <p:cNvPr id="124" name="矩形 123"/>
            <p:cNvSpPr/>
            <p:nvPr/>
          </p:nvSpPr>
          <p:spPr>
            <a:xfrm>
              <a:off x="1672012" y="1976574"/>
              <a:ext cx="1569661" cy="369332"/>
            </a:xfrm>
            <a:prstGeom prst="rect">
              <a:avLst/>
            </a:prstGeom>
          </p:spPr>
          <p:txBody>
            <a:bodyPr wrap="none">
              <a:spAutoFit/>
            </a:bodyPr>
            <a:lstStyle/>
            <a:p>
              <a:pPr algn="ctr"/>
              <a:r>
                <a:rPr lang="zh-CN" altLang="en-US" dirty="0">
                  <a:solidFill>
                    <a:schemeClr val="bg1"/>
                  </a:solidFill>
                  <a:latin typeface="冬青黑体简体中文 W3" panose="020B0300000000000000" pitchFamily="34" charset="-122"/>
                  <a:ea typeface="冬青黑体简体中文 W3" panose="020B0300000000000000" pitchFamily="34" charset="-122"/>
                </a:rPr>
                <a:t>机场高铁广告</a:t>
              </a:r>
            </a:p>
          </p:txBody>
        </p:sp>
      </p:grpSp>
    </p:spTree>
    <p:extLst>
      <p:ext uri="{BB962C8B-B14F-4D97-AF65-F5344CB8AC3E}">
        <p14:creationId xmlns:p14="http://schemas.microsoft.com/office/powerpoint/2010/main" xmlns="" val="2750392385"/>
      </p:ext>
    </p:extLst>
  </p:cSld>
  <p:clrMapOvr>
    <a:masterClrMapping/>
  </p:clrMapOvr>
  <mc:AlternateContent xmlns:mc="http://schemas.openxmlformats.org/markup-compatibility/2006">
    <mc:Choice xmlns:p14="http://schemas.microsoft.com/office/powerpoint/2010/main" xmlns="" Requires="p14">
      <p:transition spd="slow" p14:dur="1500" advTm="6000">
        <p14:reveal/>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4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8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250"/>
                                  </p:stCondLst>
                                  <p:childTnLst>
                                    <p:set>
                                      <p:cBhvr>
                                        <p:cTn id="13" dur="1" fill="hold">
                                          <p:stCondLst>
                                            <p:cond delay="0"/>
                                          </p:stCondLst>
                                        </p:cTn>
                                        <p:tgtEl>
                                          <p:spTgt spid="93"/>
                                        </p:tgtEl>
                                        <p:attrNameLst>
                                          <p:attrName>style.visibility</p:attrName>
                                        </p:attrNameLst>
                                      </p:cBhvr>
                                      <p:to>
                                        <p:strVal val="visible"/>
                                      </p:to>
                                    </p:set>
                                    <p:anim calcmode="lin" valueType="num">
                                      <p:cBhvr>
                                        <p:cTn id="14" dur="500" fill="hold"/>
                                        <p:tgtEl>
                                          <p:spTgt spid="93"/>
                                        </p:tgtEl>
                                        <p:attrNameLst>
                                          <p:attrName>ppt_w</p:attrName>
                                        </p:attrNameLst>
                                      </p:cBhvr>
                                      <p:tavLst>
                                        <p:tav tm="0">
                                          <p:val>
                                            <p:fltVal val="0"/>
                                          </p:val>
                                        </p:tav>
                                        <p:tav tm="100000">
                                          <p:val>
                                            <p:strVal val="#ppt_w"/>
                                          </p:val>
                                        </p:tav>
                                      </p:tavLst>
                                    </p:anim>
                                    <p:anim calcmode="lin" valueType="num">
                                      <p:cBhvr>
                                        <p:cTn id="15" dur="500" fill="hold"/>
                                        <p:tgtEl>
                                          <p:spTgt spid="93"/>
                                        </p:tgtEl>
                                        <p:attrNameLst>
                                          <p:attrName>ppt_h</p:attrName>
                                        </p:attrNameLst>
                                      </p:cBhvr>
                                      <p:tavLst>
                                        <p:tav tm="0">
                                          <p:val>
                                            <p:fltVal val="0"/>
                                          </p:val>
                                        </p:tav>
                                        <p:tav tm="100000">
                                          <p:val>
                                            <p:strVal val="#ppt_h"/>
                                          </p:val>
                                        </p:tav>
                                      </p:tavLst>
                                    </p:anim>
                                    <p:animEffect transition="in" filter="fade">
                                      <p:cBhvr>
                                        <p:cTn id="16" dur="500"/>
                                        <p:tgtEl>
                                          <p:spTgt spid="93"/>
                                        </p:tgtEl>
                                      </p:cBhvr>
                                    </p:animEffect>
                                  </p:childTnLst>
                                </p:cTn>
                              </p:par>
                              <p:par>
                                <p:cTn id="17" presetID="8" presetClass="emph" presetSubtype="0" fill="hold" nodeType="withEffect">
                                  <p:stCondLst>
                                    <p:cond delay="1250"/>
                                  </p:stCondLst>
                                  <p:childTnLst>
                                    <p:animRot by="10800000">
                                      <p:cBhvr>
                                        <p:cTn id="18" dur="500" fill="hold"/>
                                        <p:tgtEl>
                                          <p:spTgt spid="93"/>
                                        </p:tgtEl>
                                        <p:attrNameLst>
                                          <p:attrName>r</p:attrName>
                                        </p:attrNameLst>
                                      </p:cBhvr>
                                    </p:animRot>
                                  </p:childTnLst>
                                </p:cTn>
                              </p:par>
                              <p:par>
                                <p:cTn id="19" presetID="10" presetClass="entr" presetSubtype="0" fill="hold" nodeType="withEffect">
                                  <p:stCondLst>
                                    <p:cond delay="150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500"/>
                                        <p:tgtEl>
                                          <p:spTgt spid="92"/>
                                        </p:tgtEl>
                                      </p:cBhvr>
                                    </p:animEffect>
                                  </p:childTnLst>
                                </p:cTn>
                              </p:par>
                              <p:par>
                                <p:cTn id="22" presetID="10" presetClass="entr" presetSubtype="0" fill="hold" nodeType="withEffect">
                                  <p:stCondLst>
                                    <p:cond delay="1500"/>
                                  </p:stCondLst>
                                  <p:childTnLst>
                                    <p:set>
                                      <p:cBhvr>
                                        <p:cTn id="23" dur="1" fill="hold">
                                          <p:stCondLst>
                                            <p:cond delay="0"/>
                                          </p:stCondLst>
                                        </p:cTn>
                                        <p:tgtEl>
                                          <p:spTgt spid="110"/>
                                        </p:tgtEl>
                                        <p:attrNameLst>
                                          <p:attrName>style.visibility</p:attrName>
                                        </p:attrNameLst>
                                      </p:cBhvr>
                                      <p:to>
                                        <p:strVal val="visible"/>
                                      </p:to>
                                    </p:set>
                                    <p:animEffect transition="in" filter="fade">
                                      <p:cBhvr>
                                        <p:cTn id="24" dur="500"/>
                                        <p:tgtEl>
                                          <p:spTgt spid="110"/>
                                        </p:tgtEl>
                                      </p:cBhvr>
                                    </p:animEffect>
                                  </p:childTnLst>
                                </p:cTn>
                              </p:par>
                              <p:par>
                                <p:cTn id="25" presetID="42" presetClass="path" presetSubtype="0" decel="30000" fill="hold" nodeType="withEffect">
                                  <p:stCondLst>
                                    <p:cond delay="1500"/>
                                  </p:stCondLst>
                                  <p:childTnLst>
                                    <p:animMotion origin="layout" path="M -2.29167E-6 -0.03982 L -2.29167E-6 0.14815 " pathEditMode="relative" rAng="0" ptsTypes="AA">
                                      <p:cBhvr>
                                        <p:cTn id="26" dur="750" spd="-100000" fill="hold"/>
                                        <p:tgtEl>
                                          <p:spTgt spid="110"/>
                                        </p:tgtEl>
                                        <p:attrNameLst>
                                          <p:attrName>ppt_x</p:attrName>
                                          <p:attrName>ppt_y</p:attrName>
                                        </p:attrNameLst>
                                      </p:cBhvr>
                                      <p:rCtr x="0" y="9398"/>
                                    </p:animMotion>
                                  </p:childTnLst>
                                </p:cTn>
                              </p:par>
                              <p:par>
                                <p:cTn id="27" presetID="42" presetClass="path" presetSubtype="0" accel="30000" decel="30000" fill="hold" nodeType="withEffect">
                                  <p:stCondLst>
                                    <p:cond delay="2250"/>
                                  </p:stCondLst>
                                  <p:childTnLst>
                                    <p:animMotion origin="layout" path="M -2.29167E-6 -0.03982 L -2.29167E-6 7.40741E-7 " pathEditMode="relative" rAng="0" ptsTypes="AA">
                                      <p:cBhvr>
                                        <p:cTn id="28" dur="750" fill="hold"/>
                                        <p:tgtEl>
                                          <p:spTgt spid="110"/>
                                        </p:tgtEl>
                                        <p:attrNameLst>
                                          <p:attrName>ppt_x</p:attrName>
                                          <p:attrName>ppt_y</p:attrName>
                                        </p:attrNameLst>
                                      </p:cBhvr>
                                      <p:rCtr x="0" y="1991"/>
                                    </p:animMotion>
                                  </p:childTnLst>
                                </p:cTn>
                              </p:par>
                              <p:par>
                                <p:cTn id="29" presetID="53" presetClass="entr" presetSubtype="16" fill="hold" nodeType="withEffect">
                                  <p:stCondLst>
                                    <p:cond delay="175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par>
                                <p:cTn id="34" presetID="8" presetClass="emph" presetSubtype="0" fill="hold" nodeType="withEffect">
                                  <p:stCondLst>
                                    <p:cond delay="1750"/>
                                  </p:stCondLst>
                                  <p:childTnLst>
                                    <p:animRot by="10800000">
                                      <p:cBhvr>
                                        <p:cTn id="35" dur="500" fill="hold"/>
                                        <p:tgtEl>
                                          <p:spTgt spid="107"/>
                                        </p:tgtEl>
                                        <p:attrNameLst>
                                          <p:attrName>r</p:attrName>
                                        </p:attrNameLst>
                                      </p:cBhvr>
                                    </p:animRot>
                                  </p:childTnLst>
                                </p:cTn>
                              </p:par>
                              <p:par>
                                <p:cTn id="36" presetID="10" presetClass="entr" presetSubtype="0" fill="hold" nodeType="withEffect">
                                  <p:stCondLst>
                                    <p:cond delay="2000"/>
                                  </p:stCondLst>
                                  <p:childTnLst>
                                    <p:set>
                                      <p:cBhvr>
                                        <p:cTn id="37" dur="1" fill="hold">
                                          <p:stCondLst>
                                            <p:cond delay="0"/>
                                          </p:stCondLst>
                                        </p:cTn>
                                        <p:tgtEl>
                                          <p:spTgt spid="91"/>
                                        </p:tgtEl>
                                        <p:attrNameLst>
                                          <p:attrName>style.visibility</p:attrName>
                                        </p:attrNameLst>
                                      </p:cBhvr>
                                      <p:to>
                                        <p:strVal val="visible"/>
                                      </p:to>
                                    </p:set>
                                    <p:animEffect transition="in" filter="fade">
                                      <p:cBhvr>
                                        <p:cTn id="38" dur="500"/>
                                        <p:tgtEl>
                                          <p:spTgt spid="91"/>
                                        </p:tgtEl>
                                      </p:cBhvr>
                                    </p:animEffect>
                                  </p:childTnLst>
                                </p:cTn>
                              </p:par>
                              <p:par>
                                <p:cTn id="39" presetID="10" presetClass="entr" presetSubtype="0" fill="hold" nodeType="withEffect">
                                  <p:stCondLst>
                                    <p:cond delay="200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500"/>
                                        <p:tgtEl>
                                          <p:spTgt spid="113"/>
                                        </p:tgtEl>
                                      </p:cBhvr>
                                    </p:animEffect>
                                  </p:childTnLst>
                                </p:cTn>
                              </p:par>
                              <p:par>
                                <p:cTn id="42" presetID="64" presetClass="path" presetSubtype="0" decel="30000" fill="hold" nodeType="withEffect">
                                  <p:stCondLst>
                                    <p:cond delay="2000"/>
                                  </p:stCondLst>
                                  <p:childTnLst>
                                    <p:animMotion origin="layout" path="M 0 0.03888 L 0 -0.14815 " pathEditMode="relative" rAng="0" ptsTypes="AA">
                                      <p:cBhvr>
                                        <p:cTn id="43" dur="750" spd="-100000" fill="hold"/>
                                        <p:tgtEl>
                                          <p:spTgt spid="113"/>
                                        </p:tgtEl>
                                        <p:attrNameLst>
                                          <p:attrName>ppt_x</p:attrName>
                                          <p:attrName>ppt_y</p:attrName>
                                        </p:attrNameLst>
                                      </p:cBhvr>
                                      <p:rCtr x="0" y="-9352"/>
                                    </p:animMotion>
                                  </p:childTnLst>
                                </p:cTn>
                              </p:par>
                              <p:par>
                                <p:cTn id="44" presetID="64" presetClass="path" presetSubtype="0" accel="30000" decel="30000" fill="hold" nodeType="withEffect">
                                  <p:stCondLst>
                                    <p:cond delay="2750"/>
                                  </p:stCondLst>
                                  <p:childTnLst>
                                    <p:animMotion origin="layout" path="M 0 0.03842 L 0 4.07407E-6 " pathEditMode="relative" rAng="0" ptsTypes="AA">
                                      <p:cBhvr>
                                        <p:cTn id="45" dur="750" fill="hold"/>
                                        <p:tgtEl>
                                          <p:spTgt spid="113"/>
                                        </p:tgtEl>
                                        <p:attrNameLst>
                                          <p:attrName>ppt_x</p:attrName>
                                          <p:attrName>ppt_y</p:attrName>
                                        </p:attrNameLst>
                                      </p:cBhvr>
                                      <p:rCtr x="0" y="-1921"/>
                                    </p:animMotion>
                                  </p:childTnLst>
                                </p:cTn>
                              </p:par>
                              <p:par>
                                <p:cTn id="46" presetID="53" presetClass="entr" presetSubtype="16" fill="hold" nodeType="withEffect">
                                  <p:stCondLst>
                                    <p:cond delay="225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par>
                                <p:cTn id="51" presetID="8" presetClass="emph" presetSubtype="0" fill="hold" nodeType="withEffect">
                                  <p:stCondLst>
                                    <p:cond delay="2250"/>
                                  </p:stCondLst>
                                  <p:childTnLst>
                                    <p:animRot by="10800000">
                                      <p:cBhvr>
                                        <p:cTn id="52" dur="500" fill="hold"/>
                                        <p:tgtEl>
                                          <p:spTgt spid="98"/>
                                        </p:tgtEl>
                                        <p:attrNameLst>
                                          <p:attrName>r</p:attrName>
                                        </p:attrNameLst>
                                      </p:cBhvr>
                                    </p:animRot>
                                  </p:childTnLst>
                                </p:cTn>
                              </p:par>
                              <p:par>
                                <p:cTn id="53" presetID="10" presetClass="entr" presetSubtype="0" fill="hold" nodeType="withEffect">
                                  <p:stCondLst>
                                    <p:cond delay="2500"/>
                                  </p:stCondLst>
                                  <p:childTnLst>
                                    <p:set>
                                      <p:cBhvr>
                                        <p:cTn id="54" dur="1" fill="hold">
                                          <p:stCondLst>
                                            <p:cond delay="0"/>
                                          </p:stCondLst>
                                        </p:cTn>
                                        <p:tgtEl>
                                          <p:spTgt spid="97"/>
                                        </p:tgtEl>
                                        <p:attrNameLst>
                                          <p:attrName>style.visibility</p:attrName>
                                        </p:attrNameLst>
                                      </p:cBhvr>
                                      <p:to>
                                        <p:strVal val="visible"/>
                                      </p:to>
                                    </p:set>
                                    <p:animEffect transition="in" filter="fade">
                                      <p:cBhvr>
                                        <p:cTn id="55" dur="500"/>
                                        <p:tgtEl>
                                          <p:spTgt spid="97"/>
                                        </p:tgtEl>
                                      </p:cBhvr>
                                    </p:animEffect>
                                  </p:childTnLst>
                                </p:cTn>
                              </p:par>
                              <p:par>
                                <p:cTn id="56" presetID="10" presetClass="entr" presetSubtype="0" fill="hold" nodeType="withEffect">
                                  <p:stCondLst>
                                    <p:cond delay="250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500"/>
                                        <p:tgtEl>
                                          <p:spTgt spid="116"/>
                                        </p:tgtEl>
                                      </p:cBhvr>
                                    </p:animEffect>
                                  </p:childTnLst>
                                </p:cTn>
                              </p:par>
                              <p:par>
                                <p:cTn id="59" presetID="42" presetClass="path" presetSubtype="0" decel="30000" fill="hold" nodeType="withEffect">
                                  <p:stCondLst>
                                    <p:cond delay="2500"/>
                                  </p:stCondLst>
                                  <p:childTnLst>
                                    <p:animMotion origin="layout" path="M -2.08333E-7 -0.03981 L -2.08333E-7 0.14815 " pathEditMode="relative" rAng="0" ptsTypes="AA">
                                      <p:cBhvr>
                                        <p:cTn id="60" dur="750" spd="-100000" fill="hold"/>
                                        <p:tgtEl>
                                          <p:spTgt spid="116"/>
                                        </p:tgtEl>
                                        <p:attrNameLst>
                                          <p:attrName>ppt_x</p:attrName>
                                          <p:attrName>ppt_y</p:attrName>
                                        </p:attrNameLst>
                                      </p:cBhvr>
                                      <p:rCtr x="0" y="9398"/>
                                    </p:animMotion>
                                  </p:childTnLst>
                                </p:cTn>
                              </p:par>
                              <p:par>
                                <p:cTn id="61" presetID="42" presetClass="path" presetSubtype="0" accel="30000" decel="30000" fill="hold" nodeType="withEffect">
                                  <p:stCondLst>
                                    <p:cond delay="3250"/>
                                  </p:stCondLst>
                                  <p:childTnLst>
                                    <p:animMotion origin="layout" path="M -2.08333E-7 -0.03981 L -2.08333E-7 -2.22222E-6 " pathEditMode="relative" rAng="0" ptsTypes="AA">
                                      <p:cBhvr>
                                        <p:cTn id="62" dur="750" fill="hold"/>
                                        <p:tgtEl>
                                          <p:spTgt spid="116"/>
                                        </p:tgtEl>
                                        <p:attrNameLst>
                                          <p:attrName>ppt_x</p:attrName>
                                          <p:attrName>ppt_y</p:attrName>
                                        </p:attrNameLst>
                                      </p:cBhvr>
                                      <p:rCtr x="0" y="1991"/>
                                    </p:animMotion>
                                  </p:childTnLst>
                                </p:cTn>
                              </p:par>
                              <p:par>
                                <p:cTn id="63" presetID="53" presetClass="entr" presetSubtype="16" fill="hold" nodeType="withEffect">
                                  <p:stCondLst>
                                    <p:cond delay="2750"/>
                                  </p:stCondLst>
                                  <p:childTnLst>
                                    <p:set>
                                      <p:cBhvr>
                                        <p:cTn id="64" dur="1" fill="hold">
                                          <p:stCondLst>
                                            <p:cond delay="0"/>
                                          </p:stCondLst>
                                        </p:cTn>
                                        <p:tgtEl>
                                          <p:spTgt spid="101"/>
                                        </p:tgtEl>
                                        <p:attrNameLst>
                                          <p:attrName>style.visibility</p:attrName>
                                        </p:attrNameLst>
                                      </p:cBhvr>
                                      <p:to>
                                        <p:strVal val="visible"/>
                                      </p:to>
                                    </p:set>
                                    <p:anim calcmode="lin" valueType="num">
                                      <p:cBhvr>
                                        <p:cTn id="65" dur="500" fill="hold"/>
                                        <p:tgtEl>
                                          <p:spTgt spid="101"/>
                                        </p:tgtEl>
                                        <p:attrNameLst>
                                          <p:attrName>ppt_w</p:attrName>
                                        </p:attrNameLst>
                                      </p:cBhvr>
                                      <p:tavLst>
                                        <p:tav tm="0">
                                          <p:val>
                                            <p:fltVal val="0"/>
                                          </p:val>
                                        </p:tav>
                                        <p:tav tm="100000">
                                          <p:val>
                                            <p:strVal val="#ppt_w"/>
                                          </p:val>
                                        </p:tav>
                                      </p:tavLst>
                                    </p:anim>
                                    <p:anim calcmode="lin" valueType="num">
                                      <p:cBhvr>
                                        <p:cTn id="66" dur="500" fill="hold"/>
                                        <p:tgtEl>
                                          <p:spTgt spid="101"/>
                                        </p:tgtEl>
                                        <p:attrNameLst>
                                          <p:attrName>ppt_h</p:attrName>
                                        </p:attrNameLst>
                                      </p:cBhvr>
                                      <p:tavLst>
                                        <p:tav tm="0">
                                          <p:val>
                                            <p:fltVal val="0"/>
                                          </p:val>
                                        </p:tav>
                                        <p:tav tm="100000">
                                          <p:val>
                                            <p:strVal val="#ppt_h"/>
                                          </p:val>
                                        </p:tav>
                                      </p:tavLst>
                                    </p:anim>
                                    <p:animEffect transition="in" filter="fade">
                                      <p:cBhvr>
                                        <p:cTn id="67" dur="500"/>
                                        <p:tgtEl>
                                          <p:spTgt spid="101"/>
                                        </p:tgtEl>
                                      </p:cBhvr>
                                    </p:animEffect>
                                  </p:childTnLst>
                                </p:cTn>
                              </p:par>
                              <p:par>
                                <p:cTn id="68" presetID="8" presetClass="emph" presetSubtype="0" fill="hold" nodeType="withEffect">
                                  <p:stCondLst>
                                    <p:cond delay="2750"/>
                                  </p:stCondLst>
                                  <p:childTnLst>
                                    <p:animRot by="10800000">
                                      <p:cBhvr>
                                        <p:cTn id="69" dur="500" fill="hold"/>
                                        <p:tgtEl>
                                          <p:spTgt spid="101"/>
                                        </p:tgtEl>
                                        <p:attrNameLst>
                                          <p:attrName>r</p:attrName>
                                        </p:attrNameLst>
                                      </p:cBhvr>
                                    </p:animRot>
                                  </p:childTnLst>
                                </p:cTn>
                              </p:par>
                              <p:par>
                                <p:cTn id="70" presetID="10" presetClass="entr" presetSubtype="0" fill="hold" nodeType="withEffect">
                                  <p:stCondLst>
                                    <p:cond delay="3000"/>
                                  </p:stCondLst>
                                  <p:childTnLst>
                                    <p:set>
                                      <p:cBhvr>
                                        <p:cTn id="71" dur="1" fill="hold">
                                          <p:stCondLst>
                                            <p:cond delay="0"/>
                                          </p:stCondLst>
                                        </p:cTn>
                                        <p:tgtEl>
                                          <p:spTgt spid="96"/>
                                        </p:tgtEl>
                                        <p:attrNameLst>
                                          <p:attrName>style.visibility</p:attrName>
                                        </p:attrNameLst>
                                      </p:cBhvr>
                                      <p:to>
                                        <p:strVal val="visible"/>
                                      </p:to>
                                    </p:set>
                                    <p:animEffect transition="in" filter="fade">
                                      <p:cBhvr>
                                        <p:cTn id="72" dur="500"/>
                                        <p:tgtEl>
                                          <p:spTgt spid="96"/>
                                        </p:tgtEl>
                                      </p:cBhvr>
                                    </p:animEffect>
                                  </p:childTnLst>
                                </p:cTn>
                              </p:par>
                              <p:par>
                                <p:cTn id="73" presetID="10" presetClass="entr" presetSubtype="0" fill="hold" nodeType="withEffect">
                                  <p:stCondLst>
                                    <p:cond delay="300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500"/>
                                        <p:tgtEl>
                                          <p:spTgt spid="119"/>
                                        </p:tgtEl>
                                      </p:cBhvr>
                                    </p:animEffect>
                                  </p:childTnLst>
                                </p:cTn>
                              </p:par>
                              <p:par>
                                <p:cTn id="76" presetID="64" presetClass="path" presetSubtype="0" decel="30000" fill="hold" nodeType="withEffect">
                                  <p:stCondLst>
                                    <p:cond delay="3000"/>
                                  </p:stCondLst>
                                  <p:childTnLst>
                                    <p:animMotion origin="layout" path="M 3.75E-6 0.03889 L 3.75E-6 -0.14815 " pathEditMode="relative" rAng="0" ptsTypes="AA">
                                      <p:cBhvr>
                                        <p:cTn id="77" dur="750" spd="-100000" fill="hold"/>
                                        <p:tgtEl>
                                          <p:spTgt spid="119"/>
                                        </p:tgtEl>
                                        <p:attrNameLst>
                                          <p:attrName>ppt_x</p:attrName>
                                          <p:attrName>ppt_y</p:attrName>
                                        </p:attrNameLst>
                                      </p:cBhvr>
                                      <p:rCtr x="0" y="-9352"/>
                                    </p:animMotion>
                                  </p:childTnLst>
                                </p:cTn>
                              </p:par>
                              <p:par>
                                <p:cTn id="78" presetID="64" presetClass="path" presetSubtype="0" accel="30000" decel="30000" fill="hold" nodeType="withEffect">
                                  <p:stCondLst>
                                    <p:cond delay="3750"/>
                                  </p:stCondLst>
                                  <p:childTnLst>
                                    <p:animMotion origin="layout" path="M 3.75E-6 0.03843 L 3.75E-6 -2.22222E-6 " pathEditMode="relative" rAng="0" ptsTypes="AA">
                                      <p:cBhvr>
                                        <p:cTn id="79" dur="750" fill="hold"/>
                                        <p:tgtEl>
                                          <p:spTgt spid="119"/>
                                        </p:tgtEl>
                                        <p:attrNameLst>
                                          <p:attrName>ppt_x</p:attrName>
                                          <p:attrName>ppt_y</p:attrName>
                                        </p:attrNameLst>
                                      </p:cBhvr>
                                      <p:rCtr x="0" y="-1921"/>
                                    </p:animMotion>
                                  </p:childTnLst>
                                </p:cTn>
                              </p:par>
                              <p:par>
                                <p:cTn id="80" presetID="53" presetClass="entr" presetSubtype="16" fill="hold" nodeType="withEffect">
                                  <p:stCondLst>
                                    <p:cond delay="3250"/>
                                  </p:stCondLst>
                                  <p:childTnLst>
                                    <p:set>
                                      <p:cBhvr>
                                        <p:cTn id="81" dur="1" fill="hold">
                                          <p:stCondLst>
                                            <p:cond delay="0"/>
                                          </p:stCondLst>
                                        </p:cTn>
                                        <p:tgtEl>
                                          <p:spTgt spid="104"/>
                                        </p:tgtEl>
                                        <p:attrNameLst>
                                          <p:attrName>style.visibility</p:attrName>
                                        </p:attrNameLst>
                                      </p:cBhvr>
                                      <p:to>
                                        <p:strVal val="visible"/>
                                      </p:to>
                                    </p:set>
                                    <p:anim calcmode="lin" valueType="num">
                                      <p:cBhvr>
                                        <p:cTn id="82" dur="500" fill="hold"/>
                                        <p:tgtEl>
                                          <p:spTgt spid="104"/>
                                        </p:tgtEl>
                                        <p:attrNameLst>
                                          <p:attrName>ppt_w</p:attrName>
                                        </p:attrNameLst>
                                      </p:cBhvr>
                                      <p:tavLst>
                                        <p:tav tm="0">
                                          <p:val>
                                            <p:fltVal val="0"/>
                                          </p:val>
                                        </p:tav>
                                        <p:tav tm="100000">
                                          <p:val>
                                            <p:strVal val="#ppt_w"/>
                                          </p:val>
                                        </p:tav>
                                      </p:tavLst>
                                    </p:anim>
                                    <p:anim calcmode="lin" valueType="num">
                                      <p:cBhvr>
                                        <p:cTn id="83" dur="500" fill="hold"/>
                                        <p:tgtEl>
                                          <p:spTgt spid="104"/>
                                        </p:tgtEl>
                                        <p:attrNameLst>
                                          <p:attrName>ppt_h</p:attrName>
                                        </p:attrNameLst>
                                      </p:cBhvr>
                                      <p:tavLst>
                                        <p:tav tm="0">
                                          <p:val>
                                            <p:fltVal val="0"/>
                                          </p:val>
                                        </p:tav>
                                        <p:tav tm="100000">
                                          <p:val>
                                            <p:strVal val="#ppt_h"/>
                                          </p:val>
                                        </p:tav>
                                      </p:tavLst>
                                    </p:anim>
                                    <p:animEffect transition="in" filter="fade">
                                      <p:cBhvr>
                                        <p:cTn id="84" dur="500"/>
                                        <p:tgtEl>
                                          <p:spTgt spid="104"/>
                                        </p:tgtEl>
                                      </p:cBhvr>
                                    </p:animEffect>
                                  </p:childTnLst>
                                </p:cTn>
                              </p:par>
                              <p:par>
                                <p:cTn id="85" presetID="8" presetClass="emph" presetSubtype="0" fill="hold" nodeType="withEffect">
                                  <p:stCondLst>
                                    <p:cond delay="3250"/>
                                  </p:stCondLst>
                                  <p:childTnLst>
                                    <p:animRot by="10800000">
                                      <p:cBhvr>
                                        <p:cTn id="86" dur="500" fill="hold"/>
                                        <p:tgtEl>
                                          <p:spTgt spid="104"/>
                                        </p:tgtEl>
                                        <p:attrNameLst>
                                          <p:attrName>r</p:attrName>
                                        </p:attrNameLst>
                                      </p:cBhvr>
                                    </p:animRot>
                                  </p:childTnLst>
                                </p:cTn>
                              </p:par>
                              <p:par>
                                <p:cTn id="87" presetID="10" presetClass="entr" presetSubtype="0" fill="hold" nodeType="withEffect">
                                  <p:stCondLst>
                                    <p:cond delay="3500"/>
                                  </p:stCondLst>
                                  <p:childTnLst>
                                    <p:set>
                                      <p:cBhvr>
                                        <p:cTn id="88" dur="1" fill="hold">
                                          <p:stCondLst>
                                            <p:cond delay="0"/>
                                          </p:stCondLst>
                                        </p:cTn>
                                        <p:tgtEl>
                                          <p:spTgt spid="122"/>
                                        </p:tgtEl>
                                        <p:attrNameLst>
                                          <p:attrName>style.visibility</p:attrName>
                                        </p:attrNameLst>
                                      </p:cBhvr>
                                      <p:to>
                                        <p:strVal val="visible"/>
                                      </p:to>
                                    </p:set>
                                    <p:animEffect transition="in" filter="fade">
                                      <p:cBhvr>
                                        <p:cTn id="89" dur="500"/>
                                        <p:tgtEl>
                                          <p:spTgt spid="122"/>
                                        </p:tgtEl>
                                      </p:cBhvr>
                                    </p:animEffect>
                                  </p:childTnLst>
                                </p:cTn>
                              </p:par>
                              <p:par>
                                <p:cTn id="90" presetID="42" presetClass="path" presetSubtype="0" decel="30000" fill="hold" nodeType="withEffect">
                                  <p:stCondLst>
                                    <p:cond delay="3500"/>
                                  </p:stCondLst>
                                  <p:childTnLst>
                                    <p:animMotion origin="layout" path="M -1.45833E-6 -0.03981 L -1.45833E-6 0.14815 " pathEditMode="relative" rAng="0" ptsTypes="AA">
                                      <p:cBhvr>
                                        <p:cTn id="91" dur="750" spd="-100000" fill="hold"/>
                                        <p:tgtEl>
                                          <p:spTgt spid="122"/>
                                        </p:tgtEl>
                                        <p:attrNameLst>
                                          <p:attrName>ppt_x</p:attrName>
                                          <p:attrName>ppt_y</p:attrName>
                                        </p:attrNameLst>
                                      </p:cBhvr>
                                      <p:rCtr x="0" y="9398"/>
                                    </p:animMotion>
                                  </p:childTnLst>
                                </p:cTn>
                              </p:par>
                              <p:par>
                                <p:cTn id="92" presetID="42" presetClass="path" presetSubtype="0" accel="30000" decel="30000" fill="hold" nodeType="withEffect">
                                  <p:stCondLst>
                                    <p:cond delay="4250"/>
                                  </p:stCondLst>
                                  <p:childTnLst>
                                    <p:animMotion origin="layout" path="M -1.45833E-6 -0.03981 L -1.45833E-6 -3.33333E-6 " pathEditMode="relative" rAng="0" ptsTypes="AA">
                                      <p:cBhvr>
                                        <p:cTn id="93" dur="750" fill="hold"/>
                                        <p:tgtEl>
                                          <p:spTgt spid="122"/>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财务计划</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Financial planning</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06</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3391137992"/>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公司财务说明</a:t>
            </a:r>
          </a:p>
        </p:txBody>
      </p:sp>
      <p:graphicFrame>
        <p:nvGraphicFramePr>
          <p:cNvPr id="49" name="图表 48"/>
          <p:cNvGraphicFramePr/>
          <p:nvPr>
            <p:extLst>
              <p:ext uri="{D42A27DB-BD31-4B8C-83A1-F6EECF244321}">
                <p14:modId xmlns:p14="http://schemas.microsoft.com/office/powerpoint/2010/main" xmlns="" val="508637885"/>
              </p:ext>
            </p:extLst>
          </p:nvPr>
        </p:nvGraphicFramePr>
        <p:xfrm>
          <a:off x="229785" y="1888423"/>
          <a:ext cx="6096948" cy="3911446"/>
        </p:xfrm>
        <a:graphic>
          <a:graphicData uri="http://schemas.openxmlformats.org/drawingml/2006/chart">
            <c:chart xmlns:c="http://schemas.openxmlformats.org/drawingml/2006/chart" xmlns:r="http://schemas.openxmlformats.org/officeDocument/2006/relationships" r:id="rId3"/>
          </a:graphicData>
        </a:graphic>
      </p:graphicFrame>
      <p:sp>
        <p:nvSpPr>
          <p:cNvPr id="50" name="椭圆 49"/>
          <p:cNvSpPr/>
          <p:nvPr/>
        </p:nvSpPr>
        <p:spPr>
          <a:xfrm>
            <a:off x="1492352" y="2039891"/>
            <a:ext cx="3571815" cy="3571815"/>
          </a:xfrm>
          <a:prstGeom prst="ellipse">
            <a:avLst/>
          </a:prstGeom>
          <a:noFill/>
          <a:ln>
            <a:solidFill>
              <a:schemeClr val="bg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7435743" y="1730881"/>
            <a:ext cx="3667607" cy="923895"/>
            <a:chOff x="7499535" y="1345653"/>
            <a:chExt cx="3667607" cy="923895"/>
          </a:xfrm>
        </p:grpSpPr>
        <p:sp>
          <p:nvSpPr>
            <p:cNvPr id="52" name="矩形 51"/>
            <p:cNvSpPr/>
            <p:nvPr/>
          </p:nvSpPr>
          <p:spPr>
            <a:xfrm>
              <a:off x="7499535" y="1658932"/>
              <a:ext cx="3667607"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53" name="矩形 52"/>
            <p:cNvSpPr/>
            <p:nvPr/>
          </p:nvSpPr>
          <p:spPr>
            <a:xfrm>
              <a:off x="7499535" y="1345653"/>
              <a:ext cx="133882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利润来源一</a:t>
              </a:r>
            </a:p>
          </p:txBody>
        </p:sp>
      </p:grpSp>
      <p:grpSp>
        <p:nvGrpSpPr>
          <p:cNvPr id="54" name="组合 53"/>
          <p:cNvGrpSpPr/>
          <p:nvPr/>
        </p:nvGrpSpPr>
        <p:grpSpPr>
          <a:xfrm>
            <a:off x="6272350" y="1820981"/>
            <a:ext cx="768217" cy="683400"/>
            <a:chOff x="6688735" y="2188776"/>
            <a:chExt cx="768217" cy="683400"/>
          </a:xfrm>
        </p:grpSpPr>
        <p:grpSp>
          <p:nvGrpSpPr>
            <p:cNvPr id="55" name="组合 54"/>
            <p:cNvGrpSpPr/>
            <p:nvPr/>
          </p:nvGrpSpPr>
          <p:grpSpPr>
            <a:xfrm>
              <a:off x="6688735" y="2188776"/>
              <a:ext cx="768217" cy="683400"/>
              <a:chOff x="6688735" y="2188776"/>
              <a:chExt cx="768217" cy="683400"/>
            </a:xfrm>
          </p:grpSpPr>
          <p:sp>
            <p:nvSpPr>
              <p:cNvPr id="57" name="椭圆 56"/>
              <p:cNvSpPr/>
              <p:nvPr/>
            </p:nvSpPr>
            <p:spPr>
              <a:xfrm>
                <a:off x="7246432" y="2616624"/>
                <a:ext cx="210520" cy="210520"/>
              </a:xfrm>
              <a:prstGeom prst="ellipse">
                <a:avLst/>
              </a:prstGeom>
              <a:solidFill>
                <a:schemeClr val="bg1"/>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688735" y="2188776"/>
                <a:ext cx="683400" cy="683400"/>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6688736" y="2330421"/>
              <a:ext cx="683399"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46</a:t>
              </a:r>
              <a:r>
                <a:rPr lang="en-US" altLang="zh-CN" sz="1600" dirty="0">
                  <a:solidFill>
                    <a:schemeClr val="bg1"/>
                  </a:solidFill>
                  <a:latin typeface="Century Gothic" panose="020B0502020202020204" pitchFamily="34" charset="0"/>
                </a:rPr>
                <a:t>%</a:t>
              </a:r>
              <a:endParaRPr lang="zh-CN" altLang="en-US" dirty="0">
                <a:solidFill>
                  <a:schemeClr val="bg1"/>
                </a:solidFill>
                <a:latin typeface="Century Gothic" panose="020B0502020202020204" pitchFamily="34" charset="0"/>
              </a:endParaRPr>
            </a:p>
          </p:txBody>
        </p:sp>
      </p:grpSp>
      <p:grpSp>
        <p:nvGrpSpPr>
          <p:cNvPr id="59" name="组合 58"/>
          <p:cNvGrpSpPr/>
          <p:nvPr/>
        </p:nvGrpSpPr>
        <p:grpSpPr>
          <a:xfrm>
            <a:off x="7435743" y="2862047"/>
            <a:ext cx="3667607" cy="923895"/>
            <a:chOff x="7499535" y="1345653"/>
            <a:chExt cx="3667607" cy="923895"/>
          </a:xfrm>
        </p:grpSpPr>
        <p:sp>
          <p:nvSpPr>
            <p:cNvPr id="60" name="矩形 59"/>
            <p:cNvSpPr/>
            <p:nvPr/>
          </p:nvSpPr>
          <p:spPr>
            <a:xfrm>
              <a:off x="7499535" y="1658932"/>
              <a:ext cx="3667607"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61" name="矩形 60"/>
            <p:cNvSpPr/>
            <p:nvPr/>
          </p:nvSpPr>
          <p:spPr>
            <a:xfrm>
              <a:off x="7499535" y="1345653"/>
              <a:ext cx="133882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利润来源二</a:t>
              </a:r>
            </a:p>
          </p:txBody>
        </p:sp>
      </p:grpSp>
      <p:grpSp>
        <p:nvGrpSpPr>
          <p:cNvPr id="62" name="组合 61"/>
          <p:cNvGrpSpPr/>
          <p:nvPr/>
        </p:nvGrpSpPr>
        <p:grpSpPr>
          <a:xfrm>
            <a:off x="6272350" y="2952147"/>
            <a:ext cx="768217" cy="683400"/>
            <a:chOff x="6688735" y="2188776"/>
            <a:chExt cx="768217" cy="683400"/>
          </a:xfrm>
        </p:grpSpPr>
        <p:grpSp>
          <p:nvGrpSpPr>
            <p:cNvPr id="63" name="组合 62"/>
            <p:cNvGrpSpPr/>
            <p:nvPr/>
          </p:nvGrpSpPr>
          <p:grpSpPr>
            <a:xfrm>
              <a:off x="6688735" y="2188776"/>
              <a:ext cx="768217" cy="683400"/>
              <a:chOff x="6688735" y="2188776"/>
              <a:chExt cx="768217" cy="683400"/>
            </a:xfrm>
          </p:grpSpPr>
          <p:sp>
            <p:nvSpPr>
              <p:cNvPr id="65" name="椭圆 64"/>
              <p:cNvSpPr/>
              <p:nvPr/>
            </p:nvSpPr>
            <p:spPr>
              <a:xfrm>
                <a:off x="7246432" y="2616624"/>
                <a:ext cx="210520" cy="210520"/>
              </a:xfrm>
              <a:prstGeom prst="ellipse">
                <a:avLst/>
              </a:prstGeom>
              <a:solidFill>
                <a:schemeClr val="bg1"/>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sp>
            <p:nvSpPr>
              <p:cNvPr id="66" name="椭圆 65"/>
              <p:cNvSpPr/>
              <p:nvPr/>
            </p:nvSpPr>
            <p:spPr>
              <a:xfrm>
                <a:off x="6688735" y="2188776"/>
                <a:ext cx="683400" cy="683400"/>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grpSp>
        <p:sp>
          <p:nvSpPr>
            <p:cNvPr id="64" name="文本框 63"/>
            <p:cNvSpPr txBox="1"/>
            <p:nvPr/>
          </p:nvSpPr>
          <p:spPr>
            <a:xfrm>
              <a:off x="6688736" y="2330421"/>
              <a:ext cx="683399"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25</a:t>
              </a:r>
              <a:r>
                <a:rPr lang="en-US" altLang="zh-CN" sz="1600" dirty="0">
                  <a:solidFill>
                    <a:schemeClr val="bg1"/>
                  </a:solidFill>
                  <a:latin typeface="Century Gothic" panose="020B0502020202020204" pitchFamily="34" charset="0"/>
                </a:rPr>
                <a:t>%</a:t>
              </a:r>
              <a:endParaRPr lang="zh-CN" altLang="en-US" dirty="0">
                <a:solidFill>
                  <a:schemeClr val="bg1"/>
                </a:solidFill>
                <a:latin typeface="Century Gothic" panose="020B0502020202020204" pitchFamily="34" charset="0"/>
              </a:endParaRPr>
            </a:p>
          </p:txBody>
        </p:sp>
      </p:grpSp>
      <p:grpSp>
        <p:nvGrpSpPr>
          <p:cNvPr id="67" name="组合 66"/>
          <p:cNvGrpSpPr/>
          <p:nvPr/>
        </p:nvGrpSpPr>
        <p:grpSpPr>
          <a:xfrm>
            <a:off x="7435743" y="3993213"/>
            <a:ext cx="3667607" cy="923895"/>
            <a:chOff x="7499535" y="1345653"/>
            <a:chExt cx="3667607" cy="923895"/>
          </a:xfrm>
        </p:grpSpPr>
        <p:sp>
          <p:nvSpPr>
            <p:cNvPr id="68" name="矩形 67"/>
            <p:cNvSpPr/>
            <p:nvPr/>
          </p:nvSpPr>
          <p:spPr>
            <a:xfrm>
              <a:off x="7499535" y="1658932"/>
              <a:ext cx="3667607"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69" name="矩形 68"/>
            <p:cNvSpPr/>
            <p:nvPr/>
          </p:nvSpPr>
          <p:spPr>
            <a:xfrm>
              <a:off x="7499535" y="1345653"/>
              <a:ext cx="133882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利润来源三</a:t>
              </a:r>
            </a:p>
          </p:txBody>
        </p:sp>
      </p:grpSp>
      <p:grpSp>
        <p:nvGrpSpPr>
          <p:cNvPr id="70" name="组合 69"/>
          <p:cNvGrpSpPr/>
          <p:nvPr/>
        </p:nvGrpSpPr>
        <p:grpSpPr>
          <a:xfrm>
            <a:off x="6272350" y="4083313"/>
            <a:ext cx="768217" cy="683400"/>
            <a:chOff x="6688735" y="2188776"/>
            <a:chExt cx="768217" cy="683400"/>
          </a:xfrm>
        </p:grpSpPr>
        <p:grpSp>
          <p:nvGrpSpPr>
            <p:cNvPr id="71" name="组合 70"/>
            <p:cNvGrpSpPr/>
            <p:nvPr/>
          </p:nvGrpSpPr>
          <p:grpSpPr>
            <a:xfrm>
              <a:off x="6688735" y="2188776"/>
              <a:ext cx="768217" cy="683400"/>
              <a:chOff x="6688735" y="2188776"/>
              <a:chExt cx="768217" cy="683400"/>
            </a:xfrm>
          </p:grpSpPr>
          <p:sp>
            <p:nvSpPr>
              <p:cNvPr id="73" name="椭圆 72"/>
              <p:cNvSpPr/>
              <p:nvPr/>
            </p:nvSpPr>
            <p:spPr>
              <a:xfrm>
                <a:off x="7246432" y="2616624"/>
                <a:ext cx="210520" cy="210520"/>
              </a:xfrm>
              <a:prstGeom prst="ellipse">
                <a:avLst/>
              </a:prstGeom>
              <a:solidFill>
                <a:schemeClr val="bg1"/>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sp>
            <p:nvSpPr>
              <p:cNvPr id="74" name="椭圆 73"/>
              <p:cNvSpPr/>
              <p:nvPr/>
            </p:nvSpPr>
            <p:spPr>
              <a:xfrm>
                <a:off x="6688735" y="2188776"/>
                <a:ext cx="683400" cy="683400"/>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grpSp>
        <p:sp>
          <p:nvSpPr>
            <p:cNvPr id="72" name="文本框 71"/>
            <p:cNvSpPr txBox="1"/>
            <p:nvPr/>
          </p:nvSpPr>
          <p:spPr>
            <a:xfrm>
              <a:off x="6688736" y="2330421"/>
              <a:ext cx="683399"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12</a:t>
              </a:r>
              <a:r>
                <a:rPr lang="en-US" altLang="zh-CN" sz="1600" dirty="0">
                  <a:solidFill>
                    <a:schemeClr val="bg1"/>
                  </a:solidFill>
                  <a:latin typeface="Century Gothic" panose="020B0502020202020204" pitchFamily="34" charset="0"/>
                </a:rPr>
                <a:t>%</a:t>
              </a:r>
              <a:endParaRPr lang="zh-CN" altLang="en-US" dirty="0">
                <a:solidFill>
                  <a:schemeClr val="bg1"/>
                </a:solidFill>
                <a:latin typeface="Century Gothic" panose="020B0502020202020204" pitchFamily="34" charset="0"/>
              </a:endParaRPr>
            </a:p>
          </p:txBody>
        </p:sp>
      </p:grpSp>
      <p:grpSp>
        <p:nvGrpSpPr>
          <p:cNvPr id="75" name="组合 74"/>
          <p:cNvGrpSpPr/>
          <p:nvPr/>
        </p:nvGrpSpPr>
        <p:grpSpPr>
          <a:xfrm>
            <a:off x="7435743" y="5124379"/>
            <a:ext cx="3667607" cy="923895"/>
            <a:chOff x="7499535" y="1345653"/>
            <a:chExt cx="3667607" cy="923895"/>
          </a:xfrm>
        </p:grpSpPr>
        <p:sp>
          <p:nvSpPr>
            <p:cNvPr id="76" name="矩形 75"/>
            <p:cNvSpPr/>
            <p:nvPr/>
          </p:nvSpPr>
          <p:spPr>
            <a:xfrm>
              <a:off x="7499535" y="1658932"/>
              <a:ext cx="3667607"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7" name="矩形 76"/>
            <p:cNvSpPr/>
            <p:nvPr/>
          </p:nvSpPr>
          <p:spPr>
            <a:xfrm>
              <a:off x="7499535" y="1345653"/>
              <a:ext cx="133882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利润来源四</a:t>
              </a:r>
            </a:p>
          </p:txBody>
        </p:sp>
      </p:grpSp>
      <p:grpSp>
        <p:nvGrpSpPr>
          <p:cNvPr id="78" name="组合 77"/>
          <p:cNvGrpSpPr/>
          <p:nvPr/>
        </p:nvGrpSpPr>
        <p:grpSpPr>
          <a:xfrm>
            <a:off x="6272350" y="5214479"/>
            <a:ext cx="768217" cy="683400"/>
            <a:chOff x="6688735" y="2188776"/>
            <a:chExt cx="768217" cy="683400"/>
          </a:xfrm>
        </p:grpSpPr>
        <p:grpSp>
          <p:nvGrpSpPr>
            <p:cNvPr id="79" name="组合 78"/>
            <p:cNvGrpSpPr/>
            <p:nvPr/>
          </p:nvGrpSpPr>
          <p:grpSpPr>
            <a:xfrm>
              <a:off x="6688735" y="2188776"/>
              <a:ext cx="768217" cy="683400"/>
              <a:chOff x="6688735" y="2188776"/>
              <a:chExt cx="768217" cy="683400"/>
            </a:xfrm>
          </p:grpSpPr>
          <p:sp>
            <p:nvSpPr>
              <p:cNvPr id="81" name="椭圆 80"/>
              <p:cNvSpPr/>
              <p:nvPr/>
            </p:nvSpPr>
            <p:spPr>
              <a:xfrm>
                <a:off x="7246432" y="2616624"/>
                <a:ext cx="210520" cy="210520"/>
              </a:xfrm>
              <a:prstGeom prst="ellipse">
                <a:avLst/>
              </a:prstGeom>
              <a:solidFill>
                <a:schemeClr val="bg1"/>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sp>
            <p:nvSpPr>
              <p:cNvPr id="82" name="椭圆 81"/>
              <p:cNvSpPr/>
              <p:nvPr/>
            </p:nvSpPr>
            <p:spPr>
              <a:xfrm>
                <a:off x="6688735" y="2188776"/>
                <a:ext cx="683400" cy="683400"/>
              </a:xfrm>
              <a:prstGeom prst="ellipse">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ndParaRPr>
              </a:p>
            </p:txBody>
          </p:sp>
        </p:grpSp>
        <p:sp>
          <p:nvSpPr>
            <p:cNvPr id="80" name="文本框 79"/>
            <p:cNvSpPr txBox="1"/>
            <p:nvPr/>
          </p:nvSpPr>
          <p:spPr>
            <a:xfrm>
              <a:off x="6688736" y="2330421"/>
              <a:ext cx="683399" cy="400110"/>
            </a:xfrm>
            <a:prstGeom prst="rect">
              <a:avLst/>
            </a:prstGeom>
            <a:noFill/>
          </p:spPr>
          <p:txBody>
            <a:bodyPr wrap="square" rtlCol="0">
              <a:spAutoFit/>
            </a:bodyPr>
            <a:lstStyle/>
            <a:p>
              <a:pPr algn="ctr"/>
              <a:r>
                <a:rPr lang="en-US" altLang="zh-CN" sz="2000" dirty="0">
                  <a:solidFill>
                    <a:schemeClr val="bg1"/>
                  </a:solidFill>
                  <a:latin typeface="Century Gothic" panose="020B0502020202020204" pitchFamily="34" charset="0"/>
                </a:rPr>
                <a:t>7</a:t>
              </a:r>
              <a:r>
                <a:rPr lang="en-US" altLang="zh-CN" sz="1600" dirty="0">
                  <a:solidFill>
                    <a:schemeClr val="bg1"/>
                  </a:solidFill>
                  <a:latin typeface="Century Gothic" panose="020B0502020202020204" pitchFamily="34" charset="0"/>
                </a:rPr>
                <a:t>%</a:t>
              </a:r>
              <a:endParaRPr lang="zh-CN" altLang="en-US" dirty="0">
                <a:solidFill>
                  <a:schemeClr val="bg1"/>
                </a:solidFill>
                <a:latin typeface="Century Gothic" panose="020B0502020202020204" pitchFamily="34" charset="0"/>
              </a:endParaRPr>
            </a:p>
          </p:txBody>
        </p:sp>
      </p:grpSp>
      <p:sp>
        <p:nvSpPr>
          <p:cNvPr id="83" name="椭圆 82"/>
          <p:cNvSpPr/>
          <p:nvPr/>
        </p:nvSpPr>
        <p:spPr>
          <a:xfrm>
            <a:off x="3134773" y="5606614"/>
            <a:ext cx="180000" cy="18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511401" y="5309045"/>
            <a:ext cx="215900" cy="2159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5000985" y="3327481"/>
            <a:ext cx="180000" cy="18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207101" y="5852847"/>
            <a:ext cx="215900" cy="2159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727685" y="1932781"/>
            <a:ext cx="180000" cy="18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12238" y="3255624"/>
            <a:ext cx="215900" cy="2159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7477239"/>
      </p:ext>
    </p:extLst>
  </p:cSld>
  <p:clrMapOvr>
    <a:masterClrMapping/>
  </p:clrMapOvr>
  <p:transition spd="slow"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1" presetClass="entr" presetSubtype="0" fill="hold" grpId="3" nodeType="withEffect">
                                  <p:stCondLst>
                                    <p:cond delay="1750"/>
                                  </p:stCondLst>
                                  <p:childTnLst>
                                    <p:set>
                                      <p:cBhvr>
                                        <p:cTn id="13" dur="1" fill="hold">
                                          <p:stCondLst>
                                            <p:cond delay="0"/>
                                          </p:stCondLst>
                                        </p:cTn>
                                        <p:tgtEl>
                                          <p:spTgt spid="84"/>
                                        </p:tgtEl>
                                        <p:attrNameLst>
                                          <p:attrName>style.visibility</p:attrName>
                                        </p:attrNameLst>
                                      </p:cBhvr>
                                      <p:to>
                                        <p:strVal val="visible"/>
                                      </p:to>
                                    </p:set>
                                  </p:childTnLst>
                                </p:cTn>
                              </p:par>
                              <p:par>
                                <p:cTn id="14" presetID="1" presetClass="entr" presetSubtype="0" fill="hold" grpId="3" nodeType="withEffect">
                                  <p:stCondLst>
                                    <p:cond delay="1750"/>
                                  </p:stCondLst>
                                  <p:childTnLst>
                                    <p:set>
                                      <p:cBhvr>
                                        <p:cTn id="15" dur="1" fill="hold">
                                          <p:stCondLst>
                                            <p:cond delay="0"/>
                                          </p:stCondLst>
                                        </p:cTn>
                                        <p:tgtEl>
                                          <p:spTgt spid="86"/>
                                        </p:tgtEl>
                                        <p:attrNameLst>
                                          <p:attrName>style.visibility</p:attrName>
                                        </p:attrNameLst>
                                      </p:cBhvr>
                                      <p:to>
                                        <p:strVal val="visible"/>
                                      </p:to>
                                    </p:set>
                                  </p:childTnLst>
                                </p:cTn>
                              </p:par>
                              <p:par>
                                <p:cTn id="16" presetID="1" presetClass="entr" presetSubtype="0" fill="hold" grpId="3" nodeType="withEffect">
                                  <p:stCondLst>
                                    <p:cond delay="1750"/>
                                  </p:stCondLst>
                                  <p:childTnLst>
                                    <p:set>
                                      <p:cBhvr>
                                        <p:cTn id="17" dur="1" fill="hold">
                                          <p:stCondLst>
                                            <p:cond delay="0"/>
                                          </p:stCondLst>
                                        </p:cTn>
                                        <p:tgtEl>
                                          <p:spTgt spid="88"/>
                                        </p:tgtEl>
                                        <p:attrNameLst>
                                          <p:attrName>style.visibility</p:attrName>
                                        </p:attrNameLst>
                                      </p:cBhvr>
                                      <p:to>
                                        <p:strVal val="visible"/>
                                      </p:to>
                                    </p:set>
                                  </p:childTnLst>
                                </p:cTn>
                              </p:par>
                              <p:par>
                                <p:cTn id="18" presetID="10" presetClass="entr" presetSubtype="0" fill="hold" grpId="0" nodeType="withEffect">
                                  <p:stCondLst>
                                    <p:cond delay="175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par>
                                <p:cTn id="21" presetID="6" presetClass="emph" presetSubtype="0" accel="50000" decel="50000" fill="hold" grpId="1" nodeType="withEffect">
                                  <p:stCondLst>
                                    <p:cond delay="1750"/>
                                  </p:stCondLst>
                                  <p:childTnLst>
                                    <p:animScale>
                                      <p:cBhvr>
                                        <p:cTn id="22" dur="500" fill="hold"/>
                                        <p:tgtEl>
                                          <p:spTgt spid="83"/>
                                        </p:tgtEl>
                                      </p:cBhvr>
                                      <p:by x="150000" y="150000"/>
                                      <p:from x="100000" y="100000"/>
                                      <p:to x="100000" y="100000"/>
                                    </p:animScale>
                                  </p:childTnLst>
                                </p:cTn>
                              </p:par>
                              <p:par>
                                <p:cTn id="23" presetID="1" presetClass="path" presetSubtype="0" accel="50000" decel="50000" fill="hold" grpId="2" nodeType="withEffect">
                                  <p:stCondLst>
                                    <p:cond delay="2250"/>
                                  </p:stCondLst>
                                  <p:childTnLst>
                                    <p:animMotion origin="layout" path="M 0.00403 -0.00232 C 0.08723 -0.00232 0.15507 -0.12315 0.15507 -0.27084 C 0.15507 -0.41945 0.08723 -0.53936 0.00403 -0.53936 C -0.07956 -0.53936 -0.14701 -0.41945 -0.14701 -0.27084 C -0.14701 -0.12315 -0.07956 -0.00232 0.00403 -0.00232 Z " pathEditMode="fixed" rAng="0" ptsTypes="AAAAA">
                                      <p:cBhvr>
                                        <p:cTn id="24" dur="750" spd="-100000" fill="hold"/>
                                        <p:tgtEl>
                                          <p:spTgt spid="83"/>
                                        </p:tgtEl>
                                        <p:attrNameLst>
                                          <p:attrName>ppt_x</p:attrName>
                                          <p:attrName>ppt_y</p:attrName>
                                        </p:attrNameLst>
                                      </p:cBhvr>
                                      <p:rCtr x="0" y="-26852"/>
                                    </p:animMotion>
                                  </p:childTnLst>
                                </p:cTn>
                              </p:par>
                              <p:par>
                                <p:cTn id="25" presetID="1" presetClass="exit" presetSubtype="0" fill="hold" grpId="3" nodeType="withEffect">
                                  <p:stCondLst>
                                    <p:cond delay="3000"/>
                                  </p:stCondLst>
                                  <p:childTnLst>
                                    <p:set>
                                      <p:cBhvr>
                                        <p:cTn id="26" dur="1" fill="hold">
                                          <p:stCondLst>
                                            <p:cond delay="0"/>
                                          </p:stCondLst>
                                        </p:cTn>
                                        <p:tgtEl>
                                          <p:spTgt spid="83"/>
                                        </p:tgtEl>
                                        <p:attrNameLst>
                                          <p:attrName>style.visibility</p:attrName>
                                        </p:attrNameLst>
                                      </p:cBhvr>
                                      <p:to>
                                        <p:strVal val="hidden"/>
                                      </p:to>
                                    </p:set>
                                  </p:childTnLst>
                                </p:cTn>
                              </p:par>
                              <p:par>
                                <p:cTn id="27" presetID="10" presetClass="exit" presetSubtype="0" fill="hold" grpId="0" nodeType="withEffect">
                                  <p:stCondLst>
                                    <p:cond delay="1750"/>
                                  </p:stCondLst>
                                  <p:childTnLst>
                                    <p:animEffect transition="out" filter="fade">
                                      <p:cBhvr>
                                        <p:cTn id="28" dur="500"/>
                                        <p:tgtEl>
                                          <p:spTgt spid="84"/>
                                        </p:tgtEl>
                                      </p:cBhvr>
                                    </p:animEffect>
                                    <p:set>
                                      <p:cBhvr>
                                        <p:cTn id="29" dur="1" fill="hold">
                                          <p:stCondLst>
                                            <p:cond delay="499"/>
                                          </p:stCondLst>
                                        </p:cTn>
                                        <p:tgtEl>
                                          <p:spTgt spid="84"/>
                                        </p:tgtEl>
                                        <p:attrNameLst>
                                          <p:attrName>style.visibility</p:attrName>
                                        </p:attrNameLst>
                                      </p:cBhvr>
                                      <p:to>
                                        <p:strVal val="hidden"/>
                                      </p:to>
                                    </p:set>
                                  </p:childTnLst>
                                </p:cTn>
                              </p:par>
                              <p:par>
                                <p:cTn id="30" presetID="63" presetClass="path" presetSubtype="0" accel="50000" decel="50000" fill="hold" grpId="1" nodeType="withEffect">
                                  <p:stCondLst>
                                    <p:cond delay="1750"/>
                                  </p:stCondLst>
                                  <p:childTnLst>
                                    <p:animMotion origin="layout" path="M -0.00052 0.00301 L 0.13568 0.03843 " pathEditMode="relative" rAng="0" ptsTypes="AA">
                                      <p:cBhvr>
                                        <p:cTn id="31" dur="500" fill="hold"/>
                                        <p:tgtEl>
                                          <p:spTgt spid="84"/>
                                        </p:tgtEl>
                                        <p:attrNameLst>
                                          <p:attrName>ppt_x</p:attrName>
                                          <p:attrName>ppt_y</p:attrName>
                                        </p:attrNameLst>
                                      </p:cBhvr>
                                      <p:rCtr x="6810" y="1759"/>
                                    </p:animMotion>
                                  </p:childTnLst>
                                </p:cTn>
                              </p:par>
                              <p:par>
                                <p:cTn id="32" presetID="6" presetClass="emph" presetSubtype="0" accel="50000" decel="50000" fill="hold" grpId="2" nodeType="withEffect">
                                  <p:stCondLst>
                                    <p:cond delay="1750"/>
                                  </p:stCondLst>
                                  <p:childTnLst>
                                    <p:animScale>
                                      <p:cBhvr>
                                        <p:cTn id="33" dur="500" fill="hold"/>
                                        <p:tgtEl>
                                          <p:spTgt spid="84"/>
                                        </p:tgtEl>
                                      </p:cBhvr>
                                      <p:by x="150000" y="150000"/>
                                      <p:to x="100000" y="100000"/>
                                    </p:animScale>
                                  </p:childTnLst>
                                </p:cTn>
                              </p:par>
                              <p:par>
                                <p:cTn id="34" presetID="10" presetClass="entr" presetSubtype="0" fill="hold" grpId="0" nodeType="withEffect">
                                  <p:stCondLst>
                                    <p:cond delay="175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500"/>
                                        <p:tgtEl>
                                          <p:spTgt spid="85"/>
                                        </p:tgtEl>
                                      </p:cBhvr>
                                    </p:animEffect>
                                  </p:childTnLst>
                                </p:cTn>
                              </p:par>
                              <p:par>
                                <p:cTn id="37" presetID="6" presetClass="emph" presetSubtype="0" accel="50000" decel="50000" fill="hold" grpId="1" nodeType="withEffect">
                                  <p:stCondLst>
                                    <p:cond delay="1750"/>
                                  </p:stCondLst>
                                  <p:childTnLst>
                                    <p:animScale>
                                      <p:cBhvr>
                                        <p:cTn id="38" dur="500" fill="hold"/>
                                        <p:tgtEl>
                                          <p:spTgt spid="85"/>
                                        </p:tgtEl>
                                      </p:cBhvr>
                                      <p:by x="150000" y="150000"/>
                                      <p:from x="100000" y="100000"/>
                                      <p:to x="100000" y="100000"/>
                                    </p:animScale>
                                  </p:childTnLst>
                                </p:cTn>
                              </p:par>
                              <p:par>
                                <p:cTn id="39" presetID="1" presetClass="path" presetSubtype="0" accel="50000" decel="50000" fill="hold" grpId="2" nodeType="withEffect">
                                  <p:stCondLst>
                                    <p:cond delay="2250"/>
                                  </p:stCondLst>
                                  <p:childTnLst>
                                    <p:animMotion origin="layout" path="M -0.00443 -0.0081 C -0.02344 -0.15209 -0.10612 -0.23912 -0.18724 -0.20371 C -0.26797 -0.16783 -0.31628 -0.02199 -0.29597 0.12106 C -0.27591 0.26551 -0.19505 0.35301 -0.11432 0.31713 C -0.0336 0.28148 0.0168 0.13565 -0.00443 -0.0081 Z " pathEditMode="fixed" rAng="15360000" ptsTypes="AAAAA">
                                      <p:cBhvr>
                                        <p:cTn id="40" dur="750" spd="-100000" fill="hold"/>
                                        <p:tgtEl>
                                          <p:spTgt spid="85"/>
                                        </p:tgtEl>
                                        <p:attrNameLst>
                                          <p:attrName>ppt_x</p:attrName>
                                          <p:attrName>ppt_y</p:attrName>
                                        </p:attrNameLst>
                                      </p:cBhvr>
                                      <p:rCtr x="-14583" y="6481"/>
                                    </p:animMotion>
                                  </p:childTnLst>
                                </p:cTn>
                              </p:par>
                              <p:par>
                                <p:cTn id="41" presetID="1" presetClass="exit" presetSubtype="0" fill="hold" grpId="3" nodeType="withEffect">
                                  <p:stCondLst>
                                    <p:cond delay="3000"/>
                                  </p:stCondLst>
                                  <p:childTnLst>
                                    <p:set>
                                      <p:cBhvr>
                                        <p:cTn id="42" dur="1" fill="hold">
                                          <p:stCondLst>
                                            <p:cond delay="0"/>
                                          </p:stCondLst>
                                        </p:cTn>
                                        <p:tgtEl>
                                          <p:spTgt spid="85"/>
                                        </p:tgtEl>
                                        <p:attrNameLst>
                                          <p:attrName>style.visibility</p:attrName>
                                        </p:attrNameLst>
                                      </p:cBhvr>
                                      <p:to>
                                        <p:strVal val="hidden"/>
                                      </p:to>
                                    </p:set>
                                  </p:childTnLst>
                                </p:cTn>
                              </p:par>
                              <p:par>
                                <p:cTn id="43" presetID="10" presetClass="exit" presetSubtype="0" fill="hold" grpId="0" nodeType="withEffect">
                                  <p:stCondLst>
                                    <p:cond delay="1750"/>
                                  </p:stCondLst>
                                  <p:childTnLst>
                                    <p:animEffect transition="out" filter="fade">
                                      <p:cBhvr>
                                        <p:cTn id="44" dur="500"/>
                                        <p:tgtEl>
                                          <p:spTgt spid="86"/>
                                        </p:tgtEl>
                                      </p:cBhvr>
                                    </p:animEffect>
                                    <p:set>
                                      <p:cBhvr>
                                        <p:cTn id="45" dur="1" fill="hold">
                                          <p:stCondLst>
                                            <p:cond delay="499"/>
                                          </p:stCondLst>
                                        </p:cTn>
                                        <p:tgtEl>
                                          <p:spTgt spid="86"/>
                                        </p:tgtEl>
                                        <p:attrNameLst>
                                          <p:attrName>style.visibility</p:attrName>
                                        </p:attrNameLst>
                                      </p:cBhvr>
                                      <p:to>
                                        <p:strVal val="hidden"/>
                                      </p:to>
                                    </p:set>
                                  </p:childTnLst>
                                </p:cTn>
                              </p:par>
                              <p:par>
                                <p:cTn id="46" presetID="63" presetClass="path" presetSubtype="0" accel="50000" decel="50000" fill="hold" grpId="1" nodeType="withEffect">
                                  <p:stCondLst>
                                    <p:cond delay="1750"/>
                                  </p:stCondLst>
                                  <p:childTnLst>
                                    <p:animMotion origin="layout" path="M -0.00039 0.00672 L -0.01901 -0.37662 " pathEditMode="relative" rAng="6300000" ptsTypes="AA">
                                      <p:cBhvr>
                                        <p:cTn id="47" dur="500" fill="hold"/>
                                        <p:tgtEl>
                                          <p:spTgt spid="86"/>
                                        </p:tgtEl>
                                        <p:attrNameLst>
                                          <p:attrName>ppt_x</p:attrName>
                                          <p:attrName>ppt_y</p:attrName>
                                        </p:attrNameLst>
                                      </p:cBhvr>
                                      <p:rCtr x="-924" y="-19167"/>
                                    </p:animMotion>
                                  </p:childTnLst>
                                </p:cTn>
                              </p:par>
                              <p:par>
                                <p:cTn id="48" presetID="6" presetClass="emph" presetSubtype="0" accel="50000" decel="50000" fill="hold" grpId="2" nodeType="withEffect">
                                  <p:stCondLst>
                                    <p:cond delay="1750"/>
                                  </p:stCondLst>
                                  <p:childTnLst>
                                    <p:animScale>
                                      <p:cBhvr>
                                        <p:cTn id="49" dur="500" fill="hold"/>
                                        <p:tgtEl>
                                          <p:spTgt spid="86"/>
                                        </p:tgtEl>
                                      </p:cBhvr>
                                      <p:by x="150000" y="150000"/>
                                      <p:to x="100000" y="100000"/>
                                    </p:animScale>
                                  </p:childTnLst>
                                </p:cTn>
                              </p:par>
                              <p:par>
                                <p:cTn id="50" presetID="10" presetClass="entr" presetSubtype="0" fill="hold" grpId="0" nodeType="withEffect">
                                  <p:stCondLst>
                                    <p:cond delay="175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500"/>
                                        <p:tgtEl>
                                          <p:spTgt spid="87"/>
                                        </p:tgtEl>
                                      </p:cBhvr>
                                    </p:animEffect>
                                  </p:childTnLst>
                                </p:cTn>
                              </p:par>
                              <p:par>
                                <p:cTn id="53" presetID="6" presetClass="emph" presetSubtype="0" accel="50000" decel="50000" fill="hold" grpId="1" nodeType="withEffect">
                                  <p:stCondLst>
                                    <p:cond delay="1750"/>
                                  </p:stCondLst>
                                  <p:childTnLst>
                                    <p:animScale>
                                      <p:cBhvr>
                                        <p:cTn id="54" dur="500" fill="hold"/>
                                        <p:tgtEl>
                                          <p:spTgt spid="87"/>
                                        </p:tgtEl>
                                      </p:cBhvr>
                                      <p:by x="150000" y="150000"/>
                                      <p:from x="100000" y="100000"/>
                                      <p:to x="100000" y="100000"/>
                                    </p:animScale>
                                  </p:childTnLst>
                                </p:cTn>
                              </p:par>
                              <p:par>
                                <p:cTn id="55" presetID="1" presetClass="path" presetSubtype="0" accel="50000" decel="50000" fill="hold" grpId="2" nodeType="withEffect">
                                  <p:stCondLst>
                                    <p:cond delay="2250"/>
                                  </p:stCondLst>
                                  <p:childTnLst>
                                    <p:animMotion origin="layout" path="M -0.00221 0.00532 C -0.08255 0.04328 -0.13047 0.1912 -0.10885 0.33379 C -0.08724 0.47731 -0.0043 0.56203 0.07591 0.52338 C 0.15664 0.48541 0.20443 0.33842 0.18268 0.1949 C 0.1612 0.05231 0.07852 -0.03334 -0.00221 0.00532 Z " pathEditMode="fixed" rAng="9900000" ptsTypes="AAAAA">
                                      <p:cBhvr>
                                        <p:cTn id="56" dur="750" spd="-100000" fill="hold"/>
                                        <p:tgtEl>
                                          <p:spTgt spid="87"/>
                                        </p:tgtEl>
                                        <p:attrNameLst>
                                          <p:attrName>ppt_x</p:attrName>
                                          <p:attrName>ppt_y</p:attrName>
                                        </p:attrNameLst>
                                      </p:cBhvr>
                                      <p:rCtr x="3919" y="25903"/>
                                    </p:animMotion>
                                  </p:childTnLst>
                                </p:cTn>
                              </p:par>
                              <p:par>
                                <p:cTn id="57" presetID="1" presetClass="exit" presetSubtype="0" fill="hold" grpId="3" nodeType="withEffect">
                                  <p:stCondLst>
                                    <p:cond delay="3000"/>
                                  </p:stCondLst>
                                  <p:childTnLst>
                                    <p:set>
                                      <p:cBhvr>
                                        <p:cTn id="58" dur="1" fill="hold">
                                          <p:stCondLst>
                                            <p:cond delay="0"/>
                                          </p:stCondLst>
                                        </p:cTn>
                                        <p:tgtEl>
                                          <p:spTgt spid="87"/>
                                        </p:tgtEl>
                                        <p:attrNameLst>
                                          <p:attrName>style.visibility</p:attrName>
                                        </p:attrNameLst>
                                      </p:cBhvr>
                                      <p:to>
                                        <p:strVal val="hidden"/>
                                      </p:to>
                                    </p:set>
                                  </p:childTnLst>
                                </p:cTn>
                              </p:par>
                              <p:par>
                                <p:cTn id="59" presetID="10" presetClass="exit" presetSubtype="0" fill="hold" grpId="0" nodeType="withEffect">
                                  <p:stCondLst>
                                    <p:cond delay="1750"/>
                                  </p:stCondLst>
                                  <p:childTnLst>
                                    <p:animEffect transition="out" filter="fade">
                                      <p:cBhvr>
                                        <p:cTn id="60" dur="500"/>
                                        <p:tgtEl>
                                          <p:spTgt spid="88"/>
                                        </p:tgtEl>
                                      </p:cBhvr>
                                    </p:animEffect>
                                    <p:set>
                                      <p:cBhvr>
                                        <p:cTn id="61" dur="1" fill="hold">
                                          <p:stCondLst>
                                            <p:cond delay="499"/>
                                          </p:stCondLst>
                                        </p:cTn>
                                        <p:tgtEl>
                                          <p:spTgt spid="88"/>
                                        </p:tgtEl>
                                        <p:attrNameLst>
                                          <p:attrName>style.visibility</p:attrName>
                                        </p:attrNameLst>
                                      </p:cBhvr>
                                      <p:to>
                                        <p:strVal val="hidden"/>
                                      </p:to>
                                    </p:set>
                                  </p:childTnLst>
                                </p:cTn>
                              </p:par>
                              <p:par>
                                <p:cTn id="62" presetID="63" presetClass="path" presetSubtype="0" accel="50000" decel="50000" fill="hold" grpId="1" nodeType="withEffect">
                                  <p:stCondLst>
                                    <p:cond delay="1750"/>
                                  </p:stCondLst>
                                  <p:childTnLst>
                                    <p:animMotion origin="layout" path="M 0.00391 -0.00532 L 0.11784 -0.19931 " pathEditMode="relative" rAng="6300000" ptsTypes="AA">
                                      <p:cBhvr>
                                        <p:cTn id="63" dur="500" fill="hold"/>
                                        <p:tgtEl>
                                          <p:spTgt spid="88"/>
                                        </p:tgtEl>
                                        <p:attrNameLst>
                                          <p:attrName>ppt_x</p:attrName>
                                          <p:attrName>ppt_y</p:attrName>
                                        </p:attrNameLst>
                                      </p:cBhvr>
                                      <p:rCtr x="5703" y="-9699"/>
                                    </p:animMotion>
                                  </p:childTnLst>
                                </p:cTn>
                              </p:par>
                              <p:par>
                                <p:cTn id="64" presetID="6" presetClass="emph" presetSubtype="0" accel="50000" decel="50000" fill="hold" grpId="2" nodeType="withEffect">
                                  <p:stCondLst>
                                    <p:cond delay="1750"/>
                                  </p:stCondLst>
                                  <p:childTnLst>
                                    <p:animScale>
                                      <p:cBhvr>
                                        <p:cTn id="65" dur="500" fill="hold"/>
                                        <p:tgtEl>
                                          <p:spTgt spid="88"/>
                                        </p:tgtEl>
                                      </p:cBhvr>
                                      <p:by x="150000" y="150000"/>
                                      <p:to x="100000" y="100000"/>
                                    </p:animScale>
                                  </p:childTnLst>
                                </p:cTn>
                              </p:par>
                              <p:par>
                                <p:cTn id="66" presetID="53" presetClass="entr" presetSubtype="16" fill="hold" grpId="0" nodeType="withEffect">
                                  <p:stCondLst>
                                    <p:cond delay="225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par>
                                <p:cTn id="71" presetID="10" presetClass="entr" presetSubtype="0" fill="hold" nodeType="withEffect">
                                  <p:stCondLst>
                                    <p:cond delay="225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63" presetClass="path" presetSubtype="0" decel="50000" fill="hold" nodeType="withEffect">
                                  <p:stCondLst>
                                    <p:cond delay="2250"/>
                                  </p:stCondLst>
                                  <p:childTnLst>
                                    <p:animMotion origin="layout" path="M -0.02774 -1.85185E-6 L 0.1108 -1.85185E-6 " pathEditMode="relative" rAng="0" ptsTypes="AA">
                                      <p:cBhvr>
                                        <p:cTn id="75" dur="750" spd="-100000" fill="hold"/>
                                        <p:tgtEl>
                                          <p:spTgt spid="54"/>
                                        </p:tgtEl>
                                        <p:attrNameLst>
                                          <p:attrName>ppt_x</p:attrName>
                                          <p:attrName>ppt_y</p:attrName>
                                        </p:attrNameLst>
                                      </p:cBhvr>
                                      <p:rCtr x="6927" y="0"/>
                                    </p:animMotion>
                                  </p:childTnLst>
                                </p:cTn>
                              </p:par>
                              <p:par>
                                <p:cTn id="76" presetID="35" presetClass="path" presetSubtype="0" accel="50000" decel="50000" fill="hold" nodeType="withEffect">
                                  <p:stCondLst>
                                    <p:cond delay="3000"/>
                                  </p:stCondLst>
                                  <p:childTnLst>
                                    <p:animMotion origin="layout" path="M -0.028 -1.85185E-6 L 4.16667E-6 -1.85185E-6 " pathEditMode="relative" rAng="0" ptsTypes="AA">
                                      <p:cBhvr>
                                        <p:cTn id="77" dur="750" fill="hold"/>
                                        <p:tgtEl>
                                          <p:spTgt spid="54"/>
                                        </p:tgtEl>
                                        <p:attrNameLst>
                                          <p:attrName>ppt_x</p:attrName>
                                          <p:attrName>ppt_y</p:attrName>
                                        </p:attrNameLst>
                                      </p:cBhvr>
                                      <p:rCtr x="1393" y="0"/>
                                    </p:animMotion>
                                  </p:childTnLst>
                                </p:cTn>
                              </p:par>
                              <p:par>
                                <p:cTn id="78" presetID="12" presetClass="entr" presetSubtype="8" fill="hold" nodeType="withEffect">
                                  <p:stCondLst>
                                    <p:cond delay="275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750"/>
                                        <p:tgtEl>
                                          <p:spTgt spid="51"/>
                                        </p:tgtEl>
                                        <p:attrNameLst>
                                          <p:attrName>ppt_x</p:attrName>
                                        </p:attrNameLst>
                                      </p:cBhvr>
                                      <p:tavLst>
                                        <p:tav tm="0">
                                          <p:val>
                                            <p:strVal val="#ppt_x-#ppt_w*1.125000"/>
                                          </p:val>
                                        </p:tav>
                                        <p:tav tm="100000">
                                          <p:val>
                                            <p:strVal val="#ppt_x"/>
                                          </p:val>
                                        </p:tav>
                                      </p:tavLst>
                                    </p:anim>
                                    <p:animEffect transition="in" filter="wipe(right)">
                                      <p:cBhvr>
                                        <p:cTn id="81" dur="750"/>
                                        <p:tgtEl>
                                          <p:spTgt spid="51"/>
                                        </p:tgtEl>
                                      </p:cBhvr>
                                    </p:animEffect>
                                  </p:childTnLst>
                                </p:cTn>
                              </p:par>
                              <p:par>
                                <p:cTn id="82" presetID="10" presetClass="entr" presetSubtype="0" fill="hold" nodeType="withEffect">
                                  <p:stCondLst>
                                    <p:cond delay="2250"/>
                                  </p:stCondLst>
                                  <p:childTnLst>
                                    <p:set>
                                      <p:cBhvr>
                                        <p:cTn id="83" dur="1" fill="hold">
                                          <p:stCondLst>
                                            <p:cond delay="0"/>
                                          </p:stCondLst>
                                        </p:cTn>
                                        <p:tgtEl>
                                          <p:spTgt spid="62"/>
                                        </p:tgtEl>
                                        <p:attrNameLst>
                                          <p:attrName>style.visibility</p:attrName>
                                        </p:attrNameLst>
                                      </p:cBhvr>
                                      <p:to>
                                        <p:strVal val="visible"/>
                                      </p:to>
                                    </p:set>
                                    <p:animEffect transition="in" filter="fade">
                                      <p:cBhvr>
                                        <p:cTn id="84" dur="500"/>
                                        <p:tgtEl>
                                          <p:spTgt spid="62"/>
                                        </p:tgtEl>
                                      </p:cBhvr>
                                    </p:animEffect>
                                  </p:childTnLst>
                                </p:cTn>
                              </p:par>
                              <p:par>
                                <p:cTn id="85" presetID="63" presetClass="path" presetSubtype="0" decel="50000" fill="hold" nodeType="withEffect">
                                  <p:stCondLst>
                                    <p:cond delay="2250"/>
                                  </p:stCondLst>
                                  <p:childTnLst>
                                    <p:animMotion origin="layout" path="M -0.02774 -1.85185E-6 L 0.1108 -1.85185E-6 " pathEditMode="relative" rAng="0" ptsTypes="AA">
                                      <p:cBhvr>
                                        <p:cTn id="86" dur="750" spd="-100000" fill="hold"/>
                                        <p:tgtEl>
                                          <p:spTgt spid="62"/>
                                        </p:tgtEl>
                                        <p:attrNameLst>
                                          <p:attrName>ppt_x</p:attrName>
                                          <p:attrName>ppt_y</p:attrName>
                                        </p:attrNameLst>
                                      </p:cBhvr>
                                      <p:rCtr x="6927" y="0"/>
                                    </p:animMotion>
                                  </p:childTnLst>
                                </p:cTn>
                              </p:par>
                              <p:par>
                                <p:cTn id="87" presetID="35" presetClass="path" presetSubtype="0" accel="50000" decel="50000" fill="hold" nodeType="withEffect">
                                  <p:stCondLst>
                                    <p:cond delay="3000"/>
                                  </p:stCondLst>
                                  <p:childTnLst>
                                    <p:animMotion origin="layout" path="M -0.028 -1.85185E-6 L 4.16667E-6 -1.85185E-6 " pathEditMode="relative" rAng="0" ptsTypes="AA">
                                      <p:cBhvr>
                                        <p:cTn id="88" dur="750" fill="hold"/>
                                        <p:tgtEl>
                                          <p:spTgt spid="62"/>
                                        </p:tgtEl>
                                        <p:attrNameLst>
                                          <p:attrName>ppt_x</p:attrName>
                                          <p:attrName>ppt_y</p:attrName>
                                        </p:attrNameLst>
                                      </p:cBhvr>
                                      <p:rCtr x="1393" y="0"/>
                                    </p:animMotion>
                                  </p:childTnLst>
                                </p:cTn>
                              </p:par>
                              <p:par>
                                <p:cTn id="89" presetID="10" presetClass="entr" presetSubtype="0" fill="hold" nodeType="withEffect">
                                  <p:stCondLst>
                                    <p:cond delay="225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63" presetClass="path" presetSubtype="0" decel="50000" fill="hold" nodeType="withEffect">
                                  <p:stCondLst>
                                    <p:cond delay="2250"/>
                                  </p:stCondLst>
                                  <p:childTnLst>
                                    <p:animMotion origin="layout" path="M -0.02774 -1.85185E-6 L 0.1108 -1.85185E-6 " pathEditMode="relative" rAng="0" ptsTypes="AA">
                                      <p:cBhvr>
                                        <p:cTn id="93" dur="750" spd="-100000" fill="hold"/>
                                        <p:tgtEl>
                                          <p:spTgt spid="70"/>
                                        </p:tgtEl>
                                        <p:attrNameLst>
                                          <p:attrName>ppt_x</p:attrName>
                                          <p:attrName>ppt_y</p:attrName>
                                        </p:attrNameLst>
                                      </p:cBhvr>
                                      <p:rCtr x="6927" y="0"/>
                                    </p:animMotion>
                                  </p:childTnLst>
                                </p:cTn>
                              </p:par>
                              <p:par>
                                <p:cTn id="94" presetID="35" presetClass="path" presetSubtype="0" accel="50000" decel="50000" fill="hold" nodeType="withEffect">
                                  <p:stCondLst>
                                    <p:cond delay="3000"/>
                                  </p:stCondLst>
                                  <p:childTnLst>
                                    <p:animMotion origin="layout" path="M -0.028 -1.85185E-6 L 4.16667E-6 -1.85185E-6 " pathEditMode="relative" rAng="0" ptsTypes="AA">
                                      <p:cBhvr>
                                        <p:cTn id="95" dur="750" fill="hold"/>
                                        <p:tgtEl>
                                          <p:spTgt spid="70"/>
                                        </p:tgtEl>
                                        <p:attrNameLst>
                                          <p:attrName>ppt_x</p:attrName>
                                          <p:attrName>ppt_y</p:attrName>
                                        </p:attrNameLst>
                                      </p:cBhvr>
                                      <p:rCtr x="1393" y="0"/>
                                    </p:animMotion>
                                  </p:childTnLst>
                                </p:cTn>
                              </p:par>
                              <p:par>
                                <p:cTn id="96" presetID="10" presetClass="entr" presetSubtype="0" fill="hold" nodeType="withEffect">
                                  <p:stCondLst>
                                    <p:cond delay="225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par>
                                <p:cTn id="99" presetID="63" presetClass="path" presetSubtype="0" decel="50000" fill="hold" nodeType="withEffect">
                                  <p:stCondLst>
                                    <p:cond delay="2250"/>
                                  </p:stCondLst>
                                  <p:childTnLst>
                                    <p:animMotion origin="layout" path="M -0.02774 -1.85185E-6 L 0.1108 -1.85185E-6 " pathEditMode="relative" rAng="0" ptsTypes="AA">
                                      <p:cBhvr>
                                        <p:cTn id="100" dur="750" spd="-100000" fill="hold"/>
                                        <p:tgtEl>
                                          <p:spTgt spid="78"/>
                                        </p:tgtEl>
                                        <p:attrNameLst>
                                          <p:attrName>ppt_x</p:attrName>
                                          <p:attrName>ppt_y</p:attrName>
                                        </p:attrNameLst>
                                      </p:cBhvr>
                                      <p:rCtr x="6927" y="0"/>
                                    </p:animMotion>
                                  </p:childTnLst>
                                </p:cTn>
                              </p:par>
                              <p:par>
                                <p:cTn id="101" presetID="35" presetClass="path" presetSubtype="0" accel="50000" decel="50000" fill="hold" nodeType="withEffect">
                                  <p:stCondLst>
                                    <p:cond delay="3000"/>
                                  </p:stCondLst>
                                  <p:childTnLst>
                                    <p:animMotion origin="layout" path="M -0.028 -1.85185E-6 L 4.16667E-6 -1.85185E-6 " pathEditMode="relative" rAng="0" ptsTypes="AA">
                                      <p:cBhvr>
                                        <p:cTn id="102" dur="750" fill="hold"/>
                                        <p:tgtEl>
                                          <p:spTgt spid="78"/>
                                        </p:tgtEl>
                                        <p:attrNameLst>
                                          <p:attrName>ppt_x</p:attrName>
                                          <p:attrName>ppt_y</p:attrName>
                                        </p:attrNameLst>
                                      </p:cBhvr>
                                      <p:rCtr x="1393" y="0"/>
                                    </p:animMotion>
                                  </p:childTnLst>
                                </p:cTn>
                              </p:par>
                              <p:par>
                                <p:cTn id="103" presetID="12" presetClass="entr" presetSubtype="8" fill="hold" nodeType="withEffect">
                                  <p:stCondLst>
                                    <p:cond delay="2750"/>
                                  </p:stCondLst>
                                  <p:childTnLst>
                                    <p:set>
                                      <p:cBhvr>
                                        <p:cTn id="104" dur="1" fill="hold">
                                          <p:stCondLst>
                                            <p:cond delay="0"/>
                                          </p:stCondLst>
                                        </p:cTn>
                                        <p:tgtEl>
                                          <p:spTgt spid="59"/>
                                        </p:tgtEl>
                                        <p:attrNameLst>
                                          <p:attrName>style.visibility</p:attrName>
                                        </p:attrNameLst>
                                      </p:cBhvr>
                                      <p:to>
                                        <p:strVal val="visible"/>
                                      </p:to>
                                    </p:set>
                                    <p:anim calcmode="lin" valueType="num">
                                      <p:cBhvr additive="base">
                                        <p:cTn id="105" dur="750"/>
                                        <p:tgtEl>
                                          <p:spTgt spid="59"/>
                                        </p:tgtEl>
                                        <p:attrNameLst>
                                          <p:attrName>ppt_x</p:attrName>
                                        </p:attrNameLst>
                                      </p:cBhvr>
                                      <p:tavLst>
                                        <p:tav tm="0">
                                          <p:val>
                                            <p:strVal val="#ppt_x-#ppt_w*1.125000"/>
                                          </p:val>
                                        </p:tav>
                                        <p:tav tm="100000">
                                          <p:val>
                                            <p:strVal val="#ppt_x"/>
                                          </p:val>
                                        </p:tav>
                                      </p:tavLst>
                                    </p:anim>
                                    <p:animEffect transition="in" filter="wipe(right)">
                                      <p:cBhvr>
                                        <p:cTn id="106" dur="750"/>
                                        <p:tgtEl>
                                          <p:spTgt spid="59"/>
                                        </p:tgtEl>
                                      </p:cBhvr>
                                    </p:animEffect>
                                  </p:childTnLst>
                                </p:cTn>
                              </p:par>
                              <p:par>
                                <p:cTn id="107" presetID="12" presetClass="entr" presetSubtype="8" fill="hold" nodeType="withEffect">
                                  <p:stCondLst>
                                    <p:cond delay="2750"/>
                                  </p:stCondLst>
                                  <p:childTnLst>
                                    <p:set>
                                      <p:cBhvr>
                                        <p:cTn id="108" dur="1" fill="hold">
                                          <p:stCondLst>
                                            <p:cond delay="0"/>
                                          </p:stCondLst>
                                        </p:cTn>
                                        <p:tgtEl>
                                          <p:spTgt spid="67"/>
                                        </p:tgtEl>
                                        <p:attrNameLst>
                                          <p:attrName>style.visibility</p:attrName>
                                        </p:attrNameLst>
                                      </p:cBhvr>
                                      <p:to>
                                        <p:strVal val="visible"/>
                                      </p:to>
                                    </p:set>
                                    <p:anim calcmode="lin" valueType="num">
                                      <p:cBhvr additive="base">
                                        <p:cTn id="109" dur="750"/>
                                        <p:tgtEl>
                                          <p:spTgt spid="67"/>
                                        </p:tgtEl>
                                        <p:attrNameLst>
                                          <p:attrName>ppt_x</p:attrName>
                                        </p:attrNameLst>
                                      </p:cBhvr>
                                      <p:tavLst>
                                        <p:tav tm="0">
                                          <p:val>
                                            <p:strVal val="#ppt_x-#ppt_w*1.125000"/>
                                          </p:val>
                                        </p:tav>
                                        <p:tav tm="100000">
                                          <p:val>
                                            <p:strVal val="#ppt_x"/>
                                          </p:val>
                                        </p:tav>
                                      </p:tavLst>
                                    </p:anim>
                                    <p:animEffect transition="in" filter="wipe(right)">
                                      <p:cBhvr>
                                        <p:cTn id="110" dur="750"/>
                                        <p:tgtEl>
                                          <p:spTgt spid="67"/>
                                        </p:tgtEl>
                                      </p:cBhvr>
                                    </p:animEffect>
                                  </p:childTnLst>
                                </p:cTn>
                              </p:par>
                              <p:par>
                                <p:cTn id="111" presetID="12" presetClass="entr" presetSubtype="8" fill="hold" nodeType="withEffect">
                                  <p:stCondLst>
                                    <p:cond delay="2750"/>
                                  </p:stCondLst>
                                  <p:childTnLst>
                                    <p:set>
                                      <p:cBhvr>
                                        <p:cTn id="112" dur="1" fill="hold">
                                          <p:stCondLst>
                                            <p:cond delay="0"/>
                                          </p:stCondLst>
                                        </p:cTn>
                                        <p:tgtEl>
                                          <p:spTgt spid="75"/>
                                        </p:tgtEl>
                                        <p:attrNameLst>
                                          <p:attrName>style.visibility</p:attrName>
                                        </p:attrNameLst>
                                      </p:cBhvr>
                                      <p:to>
                                        <p:strVal val="visible"/>
                                      </p:to>
                                    </p:set>
                                    <p:anim calcmode="lin" valueType="num">
                                      <p:cBhvr additive="base">
                                        <p:cTn id="113" dur="750"/>
                                        <p:tgtEl>
                                          <p:spTgt spid="75"/>
                                        </p:tgtEl>
                                        <p:attrNameLst>
                                          <p:attrName>ppt_x</p:attrName>
                                        </p:attrNameLst>
                                      </p:cBhvr>
                                      <p:tavLst>
                                        <p:tav tm="0">
                                          <p:val>
                                            <p:strVal val="#ppt_x-#ppt_w*1.125000"/>
                                          </p:val>
                                        </p:tav>
                                        <p:tav tm="100000">
                                          <p:val>
                                            <p:strVal val="#ppt_x"/>
                                          </p:val>
                                        </p:tav>
                                      </p:tavLst>
                                    </p:anim>
                                    <p:animEffect transition="in" filter="wipe(right)">
                                      <p:cBhvr>
                                        <p:cTn id="114" dur="750"/>
                                        <p:tgtEl>
                                          <p:spTgt spid="75"/>
                                        </p:tgtEl>
                                      </p:cBhvr>
                                    </p:animEffect>
                                  </p:childTnLst>
                                </p:cTn>
                              </p:par>
                              <p:par>
                                <p:cTn id="115" presetID="10" presetClass="entr" presetSubtype="0" fill="hold" grpId="0" nodeType="withEffect">
                                  <p:stCondLst>
                                    <p:cond delay="225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Graphic spid="49" grpId="0">
        <p:bldAsOne/>
      </p:bldGraphic>
      <p:bldP spid="50" grpId="0" animBg="1"/>
      <p:bldP spid="83" grpId="0" animBg="1"/>
      <p:bldP spid="83" grpId="1" animBg="1"/>
      <p:bldP spid="83" grpId="2" animBg="1"/>
      <p:bldP spid="83" grpId="3" animBg="1"/>
      <p:bldP spid="84" grpId="0" animBg="1"/>
      <p:bldP spid="84" grpId="1" animBg="1"/>
      <p:bldP spid="84" grpId="2" animBg="1"/>
      <p:bldP spid="84" grpId="3" animBg="1"/>
      <p:bldP spid="85" grpId="0" animBg="1"/>
      <p:bldP spid="85" grpId="1" animBg="1"/>
      <p:bldP spid="85" grpId="2" animBg="1"/>
      <p:bldP spid="85" grpId="3" animBg="1"/>
      <p:bldP spid="86" grpId="0" animBg="1"/>
      <p:bldP spid="86" grpId="1" animBg="1"/>
      <p:bldP spid="86" grpId="2" animBg="1"/>
      <p:bldP spid="86" grpId="3" animBg="1"/>
      <p:bldP spid="87" grpId="0" animBg="1"/>
      <p:bldP spid="87" grpId="1" animBg="1"/>
      <p:bldP spid="87" grpId="2" animBg="1"/>
      <p:bldP spid="87" grpId="3" animBg="1"/>
      <p:bldP spid="88" grpId="0" animBg="1"/>
      <p:bldP spid="88" grpId="1" animBg="1"/>
      <p:bldP spid="88" grpId="2" animBg="1"/>
      <p:bldP spid="88" grpId="3"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财务汇总</a:t>
            </a:r>
          </a:p>
        </p:txBody>
      </p:sp>
      <p:graphicFrame>
        <p:nvGraphicFramePr>
          <p:cNvPr id="3" name="表格 2"/>
          <p:cNvGraphicFramePr>
            <a:graphicFrameLocks noGrp="1"/>
          </p:cNvGraphicFramePr>
          <p:nvPr>
            <p:extLst>
              <p:ext uri="{D42A27DB-BD31-4B8C-83A1-F6EECF244321}">
                <p14:modId xmlns:p14="http://schemas.microsoft.com/office/powerpoint/2010/main" xmlns="" val="2287563843"/>
              </p:ext>
            </p:extLst>
          </p:nvPr>
        </p:nvGraphicFramePr>
        <p:xfrm>
          <a:off x="1018024" y="2293754"/>
          <a:ext cx="6619260" cy="3081890"/>
        </p:xfrm>
        <a:graphic>
          <a:graphicData uri="http://schemas.openxmlformats.org/drawingml/2006/table">
            <a:tbl>
              <a:tblPr>
                <a:tableStyleId>{2D5ABB26-0587-4C30-8999-92F81FD0307C}</a:tableStyleId>
              </a:tblPr>
              <a:tblGrid>
                <a:gridCol w="1323852">
                  <a:extLst>
                    <a:ext uri="{9D8B030D-6E8A-4147-A177-3AD203B41FA5}">
                      <a16:colId xmlns:a16="http://schemas.microsoft.com/office/drawing/2014/main" xmlns="" val="20000"/>
                    </a:ext>
                  </a:extLst>
                </a:gridCol>
                <a:gridCol w="1323852">
                  <a:extLst>
                    <a:ext uri="{9D8B030D-6E8A-4147-A177-3AD203B41FA5}">
                      <a16:colId xmlns:a16="http://schemas.microsoft.com/office/drawing/2014/main" xmlns="" val="20001"/>
                    </a:ext>
                  </a:extLst>
                </a:gridCol>
                <a:gridCol w="1323852">
                  <a:extLst>
                    <a:ext uri="{9D8B030D-6E8A-4147-A177-3AD203B41FA5}">
                      <a16:colId xmlns:a16="http://schemas.microsoft.com/office/drawing/2014/main" xmlns="" val="20002"/>
                    </a:ext>
                  </a:extLst>
                </a:gridCol>
                <a:gridCol w="1323852">
                  <a:extLst>
                    <a:ext uri="{9D8B030D-6E8A-4147-A177-3AD203B41FA5}">
                      <a16:colId xmlns:a16="http://schemas.microsoft.com/office/drawing/2014/main" xmlns="" val="20003"/>
                    </a:ext>
                  </a:extLst>
                </a:gridCol>
                <a:gridCol w="1323852">
                  <a:extLst>
                    <a:ext uri="{9D8B030D-6E8A-4147-A177-3AD203B41FA5}">
                      <a16:colId xmlns:a16="http://schemas.microsoft.com/office/drawing/2014/main" xmlns="" val="20004"/>
                    </a:ext>
                  </a:extLst>
                </a:gridCol>
              </a:tblGrid>
              <a:tr h="621360">
                <a:tc>
                  <a:txBody>
                    <a:bodyPr/>
                    <a:lstStyle/>
                    <a:p>
                      <a:pPr algn="l"/>
                      <a:endParaRPr lang="zh-CN" altLang="en-US" sz="1800" dirty="0">
                        <a:solidFill>
                          <a:schemeClr val="bg1"/>
                        </a:solidFill>
                        <a:latin typeface="冬青黑体简体中文 W3" panose="020B0300000000000000" pitchFamily="34" charset="-122"/>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冬青黑体简体中文 W3" panose="020B0300000000000000" pitchFamily="34" charset="-122"/>
                          <a:ea typeface="冬青黑体简体中文 W3" panose="020B0300000000000000" pitchFamily="34" charset="-122"/>
                        </a:rPr>
                        <a:t>一季度</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冬青黑体简体中文 W3" panose="020B0300000000000000" pitchFamily="34" charset="-122"/>
                          <a:ea typeface="冬青黑体简体中文 W3" panose="020B0300000000000000" pitchFamily="34" charset="-122"/>
                        </a:rPr>
                        <a:t>二季度</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冬青黑体简体中文 W3" panose="020B0300000000000000" pitchFamily="34" charset="-122"/>
                          <a:ea typeface="冬青黑体简体中文 W3" panose="020B0300000000000000" pitchFamily="34" charset="-122"/>
                        </a:rPr>
                        <a:t>三季度</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冬青黑体简体中文 W3" panose="020B0300000000000000" pitchFamily="34" charset="-122"/>
                          <a:ea typeface="冬青黑体简体中文 W3" panose="020B0300000000000000" pitchFamily="34" charset="-122"/>
                        </a:rPr>
                        <a:t>四季度</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6089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冬青黑体简体中文 W3" panose="020B0300000000000000" pitchFamily="34" charset="-122"/>
                          <a:ea typeface="冬青黑体简体中文 W3" panose="020B0300000000000000" pitchFamily="34" charset="-122"/>
                        </a:rPr>
                        <a:t>产品一</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9203</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54643</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23111</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65764</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6213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冬青黑体简体中文 W3" panose="020B0300000000000000" pitchFamily="34" charset="-122"/>
                          <a:ea typeface="冬青黑体简体中文 W3" panose="020B0300000000000000" pitchFamily="34" charset="-122"/>
                        </a:rPr>
                        <a:t>产品二</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13120</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2344</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33456</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6023</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6213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冬青黑体简体中文 W3" panose="020B0300000000000000" pitchFamily="34" charset="-122"/>
                          <a:ea typeface="冬青黑体简体中文 W3" panose="020B0300000000000000" pitchFamily="34" charset="-122"/>
                        </a:rPr>
                        <a:t>产品三</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2799</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7876</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31231</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34651</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6089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冬青黑体简体中文 W3" panose="020B0300000000000000" pitchFamily="34" charset="-122"/>
                          <a:ea typeface="冬青黑体简体中文 W3" panose="020B0300000000000000" pitchFamily="34" charset="-122"/>
                        </a:rPr>
                        <a:t>产品四</a:t>
                      </a: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4833</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12387</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1285</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12340</a:t>
                      </a:r>
                      <a:r>
                        <a:rPr lang="zh-CN" altLang="en-US" sz="1400" dirty="0">
                          <a:solidFill>
                            <a:schemeClr val="bg1"/>
                          </a:solidFill>
                          <a:latin typeface="Century Gothic" panose="020B0502020202020204" pitchFamily="34" charset="0"/>
                          <a:ea typeface="冬青黑体简体中文 W3" panose="020B0300000000000000" pitchFamily="34" charset="-122"/>
                        </a:rPr>
                        <a:t>￥</a:t>
                      </a:r>
                      <a:endParaRPr lang="en-US" altLang="zh-CN" sz="1400" dirty="0">
                        <a:solidFill>
                          <a:schemeClr val="bg1"/>
                        </a:solidFill>
                        <a:latin typeface="Century Gothic" panose="020B0502020202020204" pitchFamily="34" charset="0"/>
                        <a:ea typeface="冬青黑体简体中文 W3" panose="020B0300000000000000" pitchFamily="34" charset="-122"/>
                      </a:endParaRPr>
                    </a:p>
                  </a:txBody>
                  <a:tcPr marL="88919" marR="88919" marT="44460" marB="444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bl>
          </a:graphicData>
        </a:graphic>
      </p:graphicFrame>
      <p:grpSp>
        <p:nvGrpSpPr>
          <p:cNvPr id="4" name="组合 3"/>
          <p:cNvGrpSpPr/>
          <p:nvPr/>
        </p:nvGrpSpPr>
        <p:grpSpPr>
          <a:xfrm>
            <a:off x="8424630" y="2809875"/>
            <a:ext cx="762000" cy="762000"/>
            <a:chOff x="8134350" y="2676525"/>
            <a:chExt cx="762000" cy="762000"/>
          </a:xfrm>
        </p:grpSpPr>
        <p:sp>
          <p:nvSpPr>
            <p:cNvPr id="5" name="椭圆 4"/>
            <p:cNvSpPr/>
            <p:nvPr/>
          </p:nvSpPr>
          <p:spPr>
            <a:xfrm>
              <a:off x="8134350" y="2676525"/>
              <a:ext cx="762000" cy="762000"/>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4"/>
            <p:cNvSpPr>
              <a:spLocks noEditPoints="1"/>
            </p:cNvSpPr>
            <p:nvPr/>
          </p:nvSpPr>
          <p:spPr bwMode="auto">
            <a:xfrm>
              <a:off x="8349997" y="2895424"/>
              <a:ext cx="330706" cy="324202"/>
            </a:xfrm>
            <a:custGeom>
              <a:avLst/>
              <a:gdLst>
                <a:gd name="T0" fmla="*/ 118 w 129"/>
                <a:gd name="T1" fmla="*/ 48 h 126"/>
                <a:gd name="T2" fmla="*/ 118 w 129"/>
                <a:gd name="T3" fmla="*/ 48 h 126"/>
                <a:gd name="T4" fmla="*/ 125 w 129"/>
                <a:gd name="T5" fmla="*/ 45 h 126"/>
                <a:gd name="T6" fmla="*/ 125 w 129"/>
                <a:gd name="T7" fmla="*/ 31 h 126"/>
                <a:gd name="T8" fmla="*/ 98 w 129"/>
                <a:gd name="T9" fmla="*/ 4 h 126"/>
                <a:gd name="T10" fmla="*/ 85 w 129"/>
                <a:gd name="T11" fmla="*/ 4 h 126"/>
                <a:gd name="T12" fmla="*/ 83 w 129"/>
                <a:gd name="T13" fmla="*/ 15 h 126"/>
                <a:gd name="T14" fmla="*/ 83 w 129"/>
                <a:gd name="T15" fmla="*/ 16 h 126"/>
                <a:gd name="T16" fmla="*/ 51 w 129"/>
                <a:gd name="T17" fmla="*/ 49 h 126"/>
                <a:gd name="T18" fmla="*/ 50 w 129"/>
                <a:gd name="T19" fmla="*/ 48 h 126"/>
                <a:gd name="T20" fmla="*/ 30 w 129"/>
                <a:gd name="T21" fmla="*/ 48 h 126"/>
                <a:gd name="T22" fmla="*/ 30 w 129"/>
                <a:gd name="T23" fmla="*/ 67 h 126"/>
                <a:gd name="T24" fmla="*/ 45 w 129"/>
                <a:gd name="T25" fmla="*/ 81 h 126"/>
                <a:gd name="T26" fmla="*/ 0 w 129"/>
                <a:gd name="T27" fmla="*/ 126 h 126"/>
                <a:gd name="T28" fmla="*/ 7 w 129"/>
                <a:gd name="T29" fmla="*/ 126 h 126"/>
                <a:gd name="T30" fmla="*/ 48 w 129"/>
                <a:gd name="T31" fmla="*/ 85 h 126"/>
                <a:gd name="T32" fmla="*/ 62 w 129"/>
                <a:gd name="T33" fmla="*/ 99 h 126"/>
                <a:gd name="T34" fmla="*/ 82 w 129"/>
                <a:gd name="T35" fmla="*/ 99 h 126"/>
                <a:gd name="T36" fmla="*/ 82 w 129"/>
                <a:gd name="T37" fmla="*/ 80 h 126"/>
                <a:gd name="T38" fmla="*/ 81 w 129"/>
                <a:gd name="T39" fmla="*/ 79 h 126"/>
                <a:gd name="T40" fmla="*/ 113 w 129"/>
                <a:gd name="T41" fmla="*/ 46 h 126"/>
                <a:gd name="T42" fmla="*/ 114 w 129"/>
                <a:gd name="T43" fmla="*/ 47 h 126"/>
                <a:gd name="T44" fmla="*/ 118 w 129"/>
                <a:gd name="T45" fmla="*/ 48 h 126"/>
                <a:gd name="T46" fmla="*/ 78 w 129"/>
                <a:gd name="T47" fmla="*/ 96 h 126"/>
                <a:gd name="T48" fmla="*/ 72 w 129"/>
                <a:gd name="T49" fmla="*/ 98 h 126"/>
                <a:gd name="T50" fmla="*/ 66 w 129"/>
                <a:gd name="T51" fmla="*/ 96 h 126"/>
                <a:gd name="T52" fmla="*/ 34 w 129"/>
                <a:gd name="T53" fmla="*/ 64 h 126"/>
                <a:gd name="T54" fmla="*/ 34 w 129"/>
                <a:gd name="T55" fmla="*/ 51 h 126"/>
                <a:gd name="T56" fmla="*/ 46 w 129"/>
                <a:gd name="T57" fmla="*/ 51 h 126"/>
                <a:gd name="T58" fmla="*/ 78 w 129"/>
                <a:gd name="T59" fmla="*/ 83 h 126"/>
                <a:gd name="T60" fmla="*/ 78 w 129"/>
                <a:gd name="T61" fmla="*/ 96 h 126"/>
                <a:gd name="T62" fmla="*/ 77 w 129"/>
                <a:gd name="T63" fmla="*/ 75 h 126"/>
                <a:gd name="T64" fmla="*/ 54 w 129"/>
                <a:gd name="T65" fmla="*/ 52 h 126"/>
                <a:gd name="T66" fmla="*/ 86 w 129"/>
                <a:gd name="T67" fmla="*/ 20 h 126"/>
                <a:gd name="T68" fmla="*/ 110 w 129"/>
                <a:gd name="T69" fmla="*/ 43 h 126"/>
                <a:gd name="T70" fmla="*/ 77 w 129"/>
                <a:gd name="T71" fmla="*/ 75 h 126"/>
                <a:gd name="T72" fmla="*/ 88 w 129"/>
                <a:gd name="T73" fmla="*/ 15 h 126"/>
                <a:gd name="T74" fmla="*/ 88 w 129"/>
                <a:gd name="T75" fmla="*/ 7 h 126"/>
                <a:gd name="T76" fmla="*/ 95 w 129"/>
                <a:gd name="T77" fmla="*/ 7 h 126"/>
                <a:gd name="T78" fmla="*/ 122 w 129"/>
                <a:gd name="T79" fmla="*/ 34 h 126"/>
                <a:gd name="T80" fmla="*/ 123 w 129"/>
                <a:gd name="T81" fmla="*/ 38 h 126"/>
                <a:gd name="T82" fmla="*/ 122 w 129"/>
                <a:gd name="T83" fmla="*/ 42 h 126"/>
                <a:gd name="T84" fmla="*/ 118 w 129"/>
                <a:gd name="T85" fmla="*/ 43 h 126"/>
                <a:gd name="T86" fmla="*/ 114 w 129"/>
                <a:gd name="T87" fmla="*/ 42 h 126"/>
                <a:gd name="T88" fmla="*/ 88 w 129"/>
                <a:gd name="T89" fmla="*/ 1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9" h="126">
                  <a:moveTo>
                    <a:pt x="118" y="48"/>
                  </a:moveTo>
                  <a:cubicBezTo>
                    <a:pt x="118" y="48"/>
                    <a:pt x="118" y="48"/>
                    <a:pt x="118" y="48"/>
                  </a:cubicBezTo>
                  <a:cubicBezTo>
                    <a:pt x="121" y="48"/>
                    <a:pt x="123" y="47"/>
                    <a:pt x="125" y="45"/>
                  </a:cubicBezTo>
                  <a:cubicBezTo>
                    <a:pt x="129" y="41"/>
                    <a:pt x="129" y="35"/>
                    <a:pt x="125" y="31"/>
                  </a:cubicBezTo>
                  <a:cubicBezTo>
                    <a:pt x="98" y="4"/>
                    <a:pt x="98" y="4"/>
                    <a:pt x="98" y="4"/>
                  </a:cubicBezTo>
                  <a:cubicBezTo>
                    <a:pt x="95" y="0"/>
                    <a:pt x="88" y="0"/>
                    <a:pt x="85" y="4"/>
                  </a:cubicBezTo>
                  <a:cubicBezTo>
                    <a:pt x="82" y="7"/>
                    <a:pt x="81" y="12"/>
                    <a:pt x="83" y="15"/>
                  </a:cubicBezTo>
                  <a:cubicBezTo>
                    <a:pt x="83" y="16"/>
                    <a:pt x="83" y="16"/>
                    <a:pt x="83" y="16"/>
                  </a:cubicBezTo>
                  <a:cubicBezTo>
                    <a:pt x="51" y="49"/>
                    <a:pt x="51" y="49"/>
                    <a:pt x="51" y="49"/>
                  </a:cubicBezTo>
                  <a:cubicBezTo>
                    <a:pt x="50" y="48"/>
                    <a:pt x="50" y="48"/>
                    <a:pt x="50" y="48"/>
                  </a:cubicBezTo>
                  <a:cubicBezTo>
                    <a:pt x="44" y="43"/>
                    <a:pt x="36" y="43"/>
                    <a:pt x="30" y="48"/>
                  </a:cubicBezTo>
                  <a:cubicBezTo>
                    <a:pt x="25" y="53"/>
                    <a:pt x="25" y="62"/>
                    <a:pt x="30" y="67"/>
                  </a:cubicBezTo>
                  <a:cubicBezTo>
                    <a:pt x="45" y="81"/>
                    <a:pt x="45" y="81"/>
                    <a:pt x="45" y="81"/>
                  </a:cubicBezTo>
                  <a:cubicBezTo>
                    <a:pt x="0" y="126"/>
                    <a:pt x="0" y="126"/>
                    <a:pt x="0" y="126"/>
                  </a:cubicBezTo>
                  <a:cubicBezTo>
                    <a:pt x="7" y="126"/>
                    <a:pt x="7" y="126"/>
                    <a:pt x="7" y="126"/>
                  </a:cubicBezTo>
                  <a:cubicBezTo>
                    <a:pt x="48" y="85"/>
                    <a:pt x="48" y="85"/>
                    <a:pt x="48" y="85"/>
                  </a:cubicBezTo>
                  <a:cubicBezTo>
                    <a:pt x="62" y="99"/>
                    <a:pt x="62" y="99"/>
                    <a:pt x="62" y="99"/>
                  </a:cubicBezTo>
                  <a:cubicBezTo>
                    <a:pt x="67" y="104"/>
                    <a:pt x="76" y="104"/>
                    <a:pt x="82" y="99"/>
                  </a:cubicBezTo>
                  <a:cubicBezTo>
                    <a:pt x="87" y="94"/>
                    <a:pt x="87" y="85"/>
                    <a:pt x="82" y="80"/>
                  </a:cubicBezTo>
                  <a:cubicBezTo>
                    <a:pt x="81" y="79"/>
                    <a:pt x="81" y="79"/>
                    <a:pt x="81" y="79"/>
                  </a:cubicBezTo>
                  <a:cubicBezTo>
                    <a:pt x="113" y="46"/>
                    <a:pt x="113" y="46"/>
                    <a:pt x="113" y="46"/>
                  </a:cubicBezTo>
                  <a:cubicBezTo>
                    <a:pt x="114" y="47"/>
                    <a:pt x="114" y="47"/>
                    <a:pt x="114" y="47"/>
                  </a:cubicBezTo>
                  <a:cubicBezTo>
                    <a:pt x="115" y="47"/>
                    <a:pt x="117" y="48"/>
                    <a:pt x="118" y="48"/>
                  </a:cubicBezTo>
                  <a:close/>
                  <a:moveTo>
                    <a:pt x="78" y="96"/>
                  </a:moveTo>
                  <a:cubicBezTo>
                    <a:pt x="77" y="97"/>
                    <a:pt x="74" y="98"/>
                    <a:pt x="72" y="98"/>
                  </a:cubicBezTo>
                  <a:cubicBezTo>
                    <a:pt x="70" y="98"/>
                    <a:pt x="67" y="97"/>
                    <a:pt x="66" y="96"/>
                  </a:cubicBezTo>
                  <a:cubicBezTo>
                    <a:pt x="34" y="64"/>
                    <a:pt x="34" y="64"/>
                    <a:pt x="34" y="64"/>
                  </a:cubicBezTo>
                  <a:cubicBezTo>
                    <a:pt x="30" y="60"/>
                    <a:pt x="30" y="55"/>
                    <a:pt x="34" y="51"/>
                  </a:cubicBezTo>
                  <a:cubicBezTo>
                    <a:pt x="37" y="48"/>
                    <a:pt x="43" y="48"/>
                    <a:pt x="46" y="51"/>
                  </a:cubicBezTo>
                  <a:cubicBezTo>
                    <a:pt x="78" y="83"/>
                    <a:pt x="78" y="83"/>
                    <a:pt x="78" y="83"/>
                  </a:cubicBezTo>
                  <a:cubicBezTo>
                    <a:pt x="82" y="86"/>
                    <a:pt x="82" y="92"/>
                    <a:pt x="78" y="96"/>
                  </a:cubicBezTo>
                  <a:close/>
                  <a:moveTo>
                    <a:pt x="77" y="75"/>
                  </a:moveTo>
                  <a:cubicBezTo>
                    <a:pt x="54" y="52"/>
                    <a:pt x="54" y="52"/>
                    <a:pt x="54" y="52"/>
                  </a:cubicBezTo>
                  <a:cubicBezTo>
                    <a:pt x="86" y="20"/>
                    <a:pt x="86" y="20"/>
                    <a:pt x="86" y="20"/>
                  </a:cubicBezTo>
                  <a:cubicBezTo>
                    <a:pt x="110" y="43"/>
                    <a:pt x="110" y="43"/>
                    <a:pt x="110" y="43"/>
                  </a:cubicBezTo>
                  <a:lnTo>
                    <a:pt x="77" y="75"/>
                  </a:lnTo>
                  <a:close/>
                  <a:moveTo>
                    <a:pt x="88" y="15"/>
                  </a:moveTo>
                  <a:cubicBezTo>
                    <a:pt x="86" y="13"/>
                    <a:pt x="86" y="10"/>
                    <a:pt x="88" y="7"/>
                  </a:cubicBezTo>
                  <a:cubicBezTo>
                    <a:pt x="90" y="6"/>
                    <a:pt x="93" y="6"/>
                    <a:pt x="95" y="7"/>
                  </a:cubicBezTo>
                  <a:cubicBezTo>
                    <a:pt x="122" y="34"/>
                    <a:pt x="122" y="34"/>
                    <a:pt x="122" y="34"/>
                  </a:cubicBezTo>
                  <a:cubicBezTo>
                    <a:pt x="123" y="35"/>
                    <a:pt x="123" y="36"/>
                    <a:pt x="123" y="38"/>
                  </a:cubicBezTo>
                  <a:cubicBezTo>
                    <a:pt x="123" y="39"/>
                    <a:pt x="123" y="41"/>
                    <a:pt x="122" y="42"/>
                  </a:cubicBezTo>
                  <a:cubicBezTo>
                    <a:pt x="121" y="43"/>
                    <a:pt x="120" y="43"/>
                    <a:pt x="118" y="43"/>
                  </a:cubicBezTo>
                  <a:cubicBezTo>
                    <a:pt x="117" y="43"/>
                    <a:pt x="115" y="43"/>
                    <a:pt x="114" y="42"/>
                  </a:cubicBezTo>
                  <a:lnTo>
                    <a:pt x="88"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8424630" y="3762199"/>
            <a:ext cx="3332917" cy="944754"/>
            <a:chOff x="7373683" y="3050157"/>
            <a:chExt cx="3332917" cy="944754"/>
          </a:xfrm>
        </p:grpSpPr>
        <p:sp>
          <p:nvSpPr>
            <p:cNvPr id="8" name="矩形 7"/>
            <p:cNvSpPr/>
            <p:nvPr/>
          </p:nvSpPr>
          <p:spPr>
            <a:xfrm>
              <a:off x="7373683" y="3050157"/>
              <a:ext cx="1338828"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年营收汇总</a:t>
              </a:r>
            </a:p>
          </p:txBody>
        </p:sp>
        <p:sp>
          <p:nvSpPr>
            <p:cNvPr id="9" name="矩形 8"/>
            <p:cNvSpPr/>
            <p:nvPr/>
          </p:nvSpPr>
          <p:spPr>
            <a:xfrm>
              <a:off x="7373683" y="3384295"/>
              <a:ext cx="3332917"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xmlns="" val="16421257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5000">
        <p15:prstTrans prst="drape"/>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2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par>
                                <p:cTn id="15" presetID="10" presetClass="entr" presetSubtype="0" fill="hold" nodeType="withEffect">
                                  <p:stCondLst>
                                    <p:cond delay="175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decel="50000" fill="hold" nodeType="withEffect">
                                  <p:stCondLst>
                                    <p:cond delay="1750"/>
                                  </p:stCondLst>
                                  <p:childTnLst>
                                    <p:animMotion origin="layout" path="M -0.02774 2.22222E-6 L 0.1108 2.22222E-6 " pathEditMode="relative" rAng="0" ptsTypes="AA">
                                      <p:cBhvr>
                                        <p:cTn id="19" dur="750" spd="-100000" fill="hold"/>
                                        <p:tgtEl>
                                          <p:spTgt spid="4"/>
                                        </p:tgtEl>
                                        <p:attrNameLst>
                                          <p:attrName>ppt_x</p:attrName>
                                          <p:attrName>ppt_y</p:attrName>
                                        </p:attrNameLst>
                                      </p:cBhvr>
                                      <p:rCtr x="6927" y="0"/>
                                    </p:animMotion>
                                  </p:childTnLst>
                                </p:cTn>
                              </p:par>
                              <p:par>
                                <p:cTn id="20" presetID="35" presetClass="path" presetSubtype="0" accel="50000" decel="50000" fill="hold" nodeType="withEffect">
                                  <p:stCondLst>
                                    <p:cond delay="2500"/>
                                  </p:stCondLst>
                                  <p:childTnLst>
                                    <p:animMotion origin="layout" path="M -0.028 2.22222E-6 L 4.375E-6 2.22222E-6 " pathEditMode="relative" rAng="0" ptsTypes="AA">
                                      <p:cBhvr>
                                        <p:cTn id="21" dur="750" fill="hold"/>
                                        <p:tgtEl>
                                          <p:spTgt spid="4"/>
                                        </p:tgtEl>
                                        <p:attrNameLst>
                                          <p:attrName>ppt_x</p:attrName>
                                          <p:attrName>ppt_y</p:attrName>
                                        </p:attrNameLst>
                                      </p:cBhvr>
                                      <p:rCtr x="1393" y="0"/>
                                    </p:animMotion>
                                  </p:childTnLst>
                                </p:cTn>
                              </p:par>
                              <p:par>
                                <p:cTn id="22" presetID="10" presetClass="entr" presetSubtype="0" fill="hold" nodeType="withEffect">
                                  <p:stCondLst>
                                    <p:cond delay="22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decel="50000" fill="hold" nodeType="withEffect">
                                  <p:stCondLst>
                                    <p:cond delay="2250"/>
                                  </p:stCondLst>
                                  <p:childTnLst>
                                    <p:animMotion origin="layout" path="M -0.02773 -1.11111E-6 L 0.11081 -1.11111E-6 " pathEditMode="relative" rAng="0" ptsTypes="AA">
                                      <p:cBhvr>
                                        <p:cTn id="26" dur="750" spd="-100000" fill="hold"/>
                                        <p:tgtEl>
                                          <p:spTgt spid="7"/>
                                        </p:tgtEl>
                                        <p:attrNameLst>
                                          <p:attrName>ppt_x</p:attrName>
                                          <p:attrName>ppt_y</p:attrName>
                                        </p:attrNameLst>
                                      </p:cBhvr>
                                      <p:rCtr x="6927" y="0"/>
                                    </p:animMotion>
                                  </p:childTnLst>
                                </p:cTn>
                              </p:par>
                              <p:par>
                                <p:cTn id="27" presetID="35" presetClass="path" presetSubtype="0" accel="50000" decel="50000" fill="hold" nodeType="withEffect">
                                  <p:stCondLst>
                                    <p:cond delay="3000"/>
                                  </p:stCondLst>
                                  <p:childTnLst>
                                    <p:animMotion origin="layout" path="M -0.02799 -1.11111E-6 L -4.16667E-6 -1.11111E-6 " pathEditMode="relative" rAng="0" ptsTypes="AA">
                                      <p:cBhvr>
                                        <p:cTn id="28" dur="750" fill="hold"/>
                                        <p:tgtEl>
                                          <p:spTgt spid="7"/>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团队介绍</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Team Introduction</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01</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3289518907"/>
      </p:ext>
    </p:extLst>
  </p:cSld>
  <p:clrMapOvr>
    <a:masterClrMapping/>
  </p:clrMapOvr>
  <mc:AlternateContent xmlns:mc="http://schemas.openxmlformats.org/markup-compatibility/2006">
    <mc:Choice xmlns:p14="http://schemas.microsoft.com/office/powerpoint/2010/main" xmlns=""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资金需求</a:t>
            </a:r>
          </a:p>
        </p:txBody>
      </p:sp>
      <p:grpSp>
        <p:nvGrpSpPr>
          <p:cNvPr id="21" name="组合 20"/>
          <p:cNvGrpSpPr/>
          <p:nvPr/>
        </p:nvGrpSpPr>
        <p:grpSpPr>
          <a:xfrm>
            <a:off x="7592364" y="2225226"/>
            <a:ext cx="3390257" cy="1164549"/>
            <a:chOff x="7756044" y="3002748"/>
            <a:chExt cx="3390257" cy="1164549"/>
          </a:xfrm>
        </p:grpSpPr>
        <p:sp>
          <p:nvSpPr>
            <p:cNvPr id="22" name="矩形 21"/>
            <p:cNvSpPr/>
            <p:nvPr/>
          </p:nvSpPr>
          <p:spPr>
            <a:xfrm>
              <a:off x="7756044" y="3594833"/>
              <a:ext cx="3390257" cy="572464"/>
            </a:xfrm>
            <a:prstGeom prst="rect">
              <a:avLst/>
            </a:prstGeom>
          </p:spPr>
          <p:txBody>
            <a:bodyPr wrap="square">
              <a:spAutoFit/>
            </a:bodyPr>
            <a:lstStyle/>
            <a:p>
              <a:pPr>
                <a:lnSpc>
                  <a:spcPct val="13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所需资金</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500W</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，用于营销推广、设备购置、办公用品、新技术开发等；</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3" name="矩形 22"/>
            <p:cNvSpPr/>
            <p:nvPr/>
          </p:nvSpPr>
          <p:spPr>
            <a:xfrm>
              <a:off x="7756044" y="3002748"/>
              <a:ext cx="1125629" cy="592085"/>
            </a:xfrm>
            <a:prstGeom prst="rect">
              <a:avLst/>
            </a:prstGeom>
          </p:spPr>
          <p:txBody>
            <a:bodyPr wrap="none">
              <a:spAutoFit/>
            </a:bodyPr>
            <a:lstStyle/>
            <a:p>
              <a:pPr>
                <a:lnSpc>
                  <a:spcPct val="130000"/>
                </a:lnSpc>
              </a:pPr>
              <a:r>
                <a:rPr lang="en-US" altLang="zh-CN" sz="2800" dirty="0">
                  <a:solidFill>
                    <a:schemeClr val="bg1"/>
                  </a:solidFill>
                  <a:latin typeface="Century Gothic" panose="020B0502020202020204" pitchFamily="34" charset="0"/>
                  <a:ea typeface="冬青黑体简体中文 W3" panose="020B0300000000000000" pitchFamily="34" charset="-122"/>
                </a:rPr>
                <a:t>500W</a:t>
              </a:r>
              <a:endParaRPr lang="zh-CN" altLang="en-US" sz="2800" dirty="0">
                <a:solidFill>
                  <a:schemeClr val="bg1"/>
                </a:solidFill>
                <a:latin typeface="Century Gothic" panose="020B0502020202020204" pitchFamily="34" charset="0"/>
                <a:ea typeface="冬青黑体简体中文 W3" panose="020B0300000000000000" pitchFamily="34" charset="-122"/>
              </a:endParaRPr>
            </a:p>
          </p:txBody>
        </p:sp>
      </p:grpSp>
      <p:grpSp>
        <p:nvGrpSpPr>
          <p:cNvPr id="24" name="组合 23"/>
          <p:cNvGrpSpPr/>
          <p:nvPr/>
        </p:nvGrpSpPr>
        <p:grpSpPr>
          <a:xfrm>
            <a:off x="1209380" y="4066286"/>
            <a:ext cx="3511780" cy="1095684"/>
            <a:chOff x="813979" y="3192661"/>
            <a:chExt cx="3511780" cy="1095684"/>
          </a:xfrm>
        </p:grpSpPr>
        <p:sp>
          <p:nvSpPr>
            <p:cNvPr id="25" name="矩形 24"/>
            <p:cNvSpPr/>
            <p:nvPr/>
          </p:nvSpPr>
          <p:spPr>
            <a:xfrm>
              <a:off x="813979" y="3715881"/>
              <a:ext cx="3511780" cy="572464"/>
            </a:xfrm>
            <a:prstGeom prst="rect">
              <a:avLst/>
            </a:prstGeom>
          </p:spPr>
          <p:txBody>
            <a:bodyPr wrap="square">
              <a:spAutoFit/>
            </a:bodyPr>
            <a:lstStyle/>
            <a:p>
              <a:pPr algn="r">
                <a:lnSpc>
                  <a:spcPct val="13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投资占比</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5%</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，剩余</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95%</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有</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CEO</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COO</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联合持有，后期可追加至</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40%</a:t>
              </a:r>
            </a:p>
          </p:txBody>
        </p:sp>
        <p:sp>
          <p:nvSpPr>
            <p:cNvPr id="26" name="矩形 25"/>
            <p:cNvSpPr/>
            <p:nvPr/>
          </p:nvSpPr>
          <p:spPr>
            <a:xfrm>
              <a:off x="3589659" y="3192661"/>
              <a:ext cx="736100" cy="523220"/>
            </a:xfrm>
            <a:prstGeom prst="rect">
              <a:avLst/>
            </a:prstGeom>
          </p:spPr>
          <p:txBody>
            <a:bodyPr wrap="none">
              <a:spAutoFit/>
            </a:bodyPr>
            <a:lstStyle/>
            <a:p>
              <a:pPr algn="r"/>
              <a:r>
                <a:rPr lang="en-US" altLang="zh-CN" sz="2800" dirty="0">
                  <a:solidFill>
                    <a:schemeClr val="bg1"/>
                  </a:solidFill>
                  <a:latin typeface="冬青黑体简体中文 W3" panose="020B0300000000000000" pitchFamily="34" charset="-122"/>
                  <a:ea typeface="冬青黑体简体中文 W3" panose="020B0300000000000000" pitchFamily="34" charset="-122"/>
                </a:rPr>
                <a:t>5%</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27" name="组合 26"/>
          <p:cNvGrpSpPr/>
          <p:nvPr/>
        </p:nvGrpSpPr>
        <p:grpSpPr>
          <a:xfrm>
            <a:off x="5388781" y="2299213"/>
            <a:ext cx="1436306" cy="1436306"/>
            <a:chOff x="6039765" y="2387983"/>
            <a:chExt cx="1436306" cy="1436306"/>
          </a:xfrm>
        </p:grpSpPr>
        <p:sp>
          <p:nvSpPr>
            <p:cNvPr id="28" name="圆角矩形 16"/>
            <p:cNvSpPr/>
            <p:nvPr/>
          </p:nvSpPr>
          <p:spPr>
            <a:xfrm>
              <a:off x="6039765" y="2387983"/>
              <a:ext cx="1436306" cy="1436306"/>
            </a:xfrm>
            <a:prstGeom prst="roundRect">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latin typeface="冬青黑体简体中文 W3" panose="020B0300000000000000" pitchFamily="34" charset="-122"/>
                <a:ea typeface="冬青黑体简体中文 W3" panose="020B0300000000000000" pitchFamily="34" charset="-122"/>
              </a:endParaRPr>
            </a:p>
          </p:txBody>
        </p:sp>
        <p:sp>
          <p:nvSpPr>
            <p:cNvPr id="29" name="矩形 28"/>
            <p:cNvSpPr/>
            <p:nvPr/>
          </p:nvSpPr>
          <p:spPr>
            <a:xfrm>
              <a:off x="6146129" y="2906081"/>
              <a:ext cx="1210588" cy="400110"/>
            </a:xfrm>
            <a:prstGeom prst="rect">
              <a:avLst/>
            </a:prstGeom>
          </p:spPr>
          <p:txBody>
            <a:bodyPr wrap="none">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所需资金</a:t>
              </a:r>
            </a:p>
          </p:txBody>
        </p:sp>
      </p:grpSp>
      <p:grpSp>
        <p:nvGrpSpPr>
          <p:cNvPr id="30" name="组合 29"/>
          <p:cNvGrpSpPr/>
          <p:nvPr/>
        </p:nvGrpSpPr>
        <p:grpSpPr>
          <a:xfrm>
            <a:off x="5507845" y="3897696"/>
            <a:ext cx="1198179" cy="1198179"/>
            <a:chOff x="4960649" y="3783396"/>
            <a:chExt cx="1198179" cy="1198179"/>
          </a:xfrm>
        </p:grpSpPr>
        <p:sp>
          <p:nvSpPr>
            <p:cNvPr id="31" name="圆角矩形 19"/>
            <p:cNvSpPr/>
            <p:nvPr/>
          </p:nvSpPr>
          <p:spPr>
            <a:xfrm>
              <a:off x="4960649" y="3783396"/>
              <a:ext cx="1198179" cy="1198179"/>
            </a:xfrm>
            <a:prstGeom prst="roundRect">
              <a:avLst/>
            </a:prstGeom>
            <a:solidFill>
              <a:schemeClr val="bg1">
                <a:alpha val="25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latin typeface="冬青黑体简体中文 W3" panose="020B0300000000000000" pitchFamily="34" charset="-122"/>
                <a:ea typeface="冬青黑体简体中文 W3" panose="020B0300000000000000" pitchFamily="34" charset="-122"/>
              </a:endParaRPr>
            </a:p>
          </p:txBody>
        </p:sp>
        <p:sp>
          <p:nvSpPr>
            <p:cNvPr id="32" name="矩形 31"/>
            <p:cNvSpPr/>
            <p:nvPr/>
          </p:nvSpPr>
          <p:spPr>
            <a:xfrm>
              <a:off x="5200916" y="4028542"/>
              <a:ext cx="697627" cy="707886"/>
            </a:xfrm>
            <a:prstGeom prst="rect">
              <a:avLst/>
            </a:prstGeom>
          </p:spPr>
          <p:txBody>
            <a:bodyPr wrap="none">
              <a:spAutoFit/>
            </a:bodyPr>
            <a:lstStyle/>
            <a:p>
              <a:pPr algn="ctr"/>
              <a:r>
                <a:rPr lang="zh-CN" altLang="en-US" sz="2000" dirty="0">
                  <a:solidFill>
                    <a:schemeClr val="bg1"/>
                  </a:solidFill>
                  <a:latin typeface="冬青黑体简体中文 W3" panose="020B0300000000000000" pitchFamily="34" charset="-122"/>
                  <a:ea typeface="冬青黑体简体中文 W3" panose="020B0300000000000000" pitchFamily="34" charset="-122"/>
                </a:rPr>
                <a:t>股权</a:t>
              </a:r>
              <a:endParaRPr lang="en-US" altLang="zh-CN" sz="2000" dirty="0">
                <a:solidFill>
                  <a:schemeClr val="bg1"/>
                </a:solidFill>
                <a:latin typeface="冬青黑体简体中文 W3" panose="020B0300000000000000" pitchFamily="34" charset="-122"/>
                <a:ea typeface="冬青黑体简体中文 W3" panose="020B0300000000000000" pitchFamily="34" charset="-122"/>
              </a:endParaRPr>
            </a:p>
            <a:p>
              <a:pPr algn="ctr"/>
              <a:r>
                <a:rPr lang="zh-CN" altLang="en-US" sz="2000" dirty="0">
                  <a:solidFill>
                    <a:schemeClr val="bg1"/>
                  </a:solidFill>
                  <a:latin typeface="冬青黑体简体中文 W3" panose="020B0300000000000000" pitchFamily="34" charset="-122"/>
                  <a:ea typeface="冬青黑体简体中文 W3" panose="020B0300000000000000" pitchFamily="34" charset="-122"/>
                </a:rPr>
                <a:t>占比</a:t>
              </a:r>
            </a:p>
          </p:txBody>
        </p:sp>
      </p:grpSp>
      <p:grpSp>
        <p:nvGrpSpPr>
          <p:cNvPr id="70" name="组合 69"/>
          <p:cNvGrpSpPr/>
          <p:nvPr/>
        </p:nvGrpSpPr>
        <p:grpSpPr>
          <a:xfrm>
            <a:off x="4559282" y="2991033"/>
            <a:ext cx="693684" cy="693684"/>
            <a:chOff x="4559282" y="2991033"/>
            <a:chExt cx="693684" cy="693684"/>
          </a:xfrm>
        </p:grpSpPr>
        <p:sp>
          <p:nvSpPr>
            <p:cNvPr id="34" name="圆角矩形 13"/>
            <p:cNvSpPr/>
            <p:nvPr/>
          </p:nvSpPr>
          <p:spPr>
            <a:xfrm>
              <a:off x="4559282" y="2991033"/>
              <a:ext cx="693684" cy="693684"/>
            </a:xfrm>
            <a:prstGeom prst="roundRect">
              <a:avLst/>
            </a:prstGeom>
            <a:solidFill>
              <a:schemeClr val="bg1">
                <a:alpha val="50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0" name="组合 49"/>
            <p:cNvGrpSpPr/>
            <p:nvPr/>
          </p:nvGrpSpPr>
          <p:grpSpPr>
            <a:xfrm>
              <a:off x="4724078" y="3150017"/>
              <a:ext cx="364092" cy="375715"/>
              <a:chOff x="3294063" y="754063"/>
              <a:chExt cx="5600701" cy="5353051"/>
            </a:xfrm>
            <a:solidFill>
              <a:schemeClr val="bg1"/>
            </a:solidFill>
          </p:grpSpPr>
          <p:sp>
            <p:nvSpPr>
              <p:cNvPr id="5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5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6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sp>
            <p:nvSpPr>
              <p:cNvPr id="6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defTabSz="912839"/>
                <a:endParaRPr lang="zh-CN" altLang="en-US" sz="1867">
                  <a:solidFill>
                    <a:prstClr val="black"/>
                  </a:solidFill>
                  <a:latin typeface="Calibri"/>
                  <a:ea typeface="宋体"/>
                </a:endParaRPr>
              </a:p>
            </p:txBody>
          </p:sp>
        </p:grpSp>
      </p:grpSp>
      <p:grpSp>
        <p:nvGrpSpPr>
          <p:cNvPr id="75" name="组合 74"/>
          <p:cNvGrpSpPr/>
          <p:nvPr/>
        </p:nvGrpSpPr>
        <p:grpSpPr>
          <a:xfrm>
            <a:off x="6869151" y="3948496"/>
            <a:ext cx="693684" cy="693684"/>
            <a:chOff x="6869151" y="3948496"/>
            <a:chExt cx="693684" cy="693684"/>
          </a:xfrm>
        </p:grpSpPr>
        <p:sp>
          <p:nvSpPr>
            <p:cNvPr id="37" name="圆角矩形 8"/>
            <p:cNvSpPr/>
            <p:nvPr/>
          </p:nvSpPr>
          <p:spPr>
            <a:xfrm>
              <a:off x="6869151" y="3948496"/>
              <a:ext cx="693684" cy="693684"/>
            </a:xfrm>
            <a:prstGeom prst="roundRect">
              <a:avLst/>
            </a:prstGeom>
            <a:solidFill>
              <a:schemeClr val="bg1">
                <a:alpha val="50000"/>
              </a:schemeClr>
            </a:solidFill>
            <a:ln>
              <a:noFill/>
            </a:ln>
            <a:effectLst>
              <a:outerShdw blurRad="114300" dist="1397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74" name="组合 73"/>
            <p:cNvGrpSpPr/>
            <p:nvPr/>
          </p:nvGrpSpPr>
          <p:grpSpPr>
            <a:xfrm>
              <a:off x="6999993" y="4079338"/>
              <a:ext cx="432000" cy="432000"/>
              <a:chOff x="5404942" y="5503860"/>
              <a:chExt cx="281026" cy="278911"/>
            </a:xfrm>
            <a:solidFill>
              <a:schemeClr val="bg1"/>
            </a:solidFill>
          </p:grpSpPr>
          <p:sp>
            <p:nvSpPr>
              <p:cNvPr id="72" name="Freeform 7"/>
              <p:cNvSpPr>
                <a:spLocks/>
              </p:cNvSpPr>
              <p:nvPr/>
            </p:nvSpPr>
            <p:spPr bwMode="auto">
              <a:xfrm>
                <a:off x="5466409" y="5590745"/>
                <a:ext cx="141569" cy="97196"/>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sp>
            <p:nvSpPr>
              <p:cNvPr id="73" name="Freeform 8"/>
              <p:cNvSpPr>
                <a:spLocks noEditPoints="1"/>
              </p:cNvSpPr>
              <p:nvPr/>
            </p:nvSpPr>
            <p:spPr bwMode="auto">
              <a:xfrm>
                <a:off x="5404942" y="5503860"/>
                <a:ext cx="281026" cy="278911"/>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AU"/>
              </a:p>
            </p:txBody>
          </p:sp>
        </p:grpSp>
      </p:grpSp>
    </p:spTree>
    <p:extLst>
      <p:ext uri="{BB962C8B-B14F-4D97-AF65-F5344CB8AC3E}">
        <p14:creationId xmlns:p14="http://schemas.microsoft.com/office/powerpoint/2010/main" xmlns="" val="3508638438"/>
      </p:ext>
    </p:extLst>
  </p:cSld>
  <p:clrMapOvr>
    <a:masterClrMapping/>
  </p:clrMapOvr>
  <mc:AlternateContent xmlns:mc="http://schemas.openxmlformats.org/markup-compatibility/2006">
    <mc:Choice xmlns:p14="http://schemas.microsoft.com/office/powerpoint/2010/main" xmlns="" Requires="p14">
      <p:transition spd="slow" p14:dur="1500" advTm="5000">
        <p14:ripple/>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10" presetClass="entr" presetSubtype="0" fill="hold" nodeType="withEffect">
                                  <p:stCondLst>
                                    <p:cond delay="125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42" presetClass="path" presetSubtype="0" decel="30000" fill="hold" nodeType="withEffect">
                                  <p:stCondLst>
                                    <p:cond delay="1250"/>
                                  </p:stCondLst>
                                  <p:childTnLst>
                                    <p:animMotion origin="layout" path="M -1.45833E-6 -0.03982 L -1.45833E-6 0.14814 " pathEditMode="relative" rAng="0" ptsTypes="AA">
                                      <p:cBhvr>
                                        <p:cTn id="16" dur="750" spd="-100000" fill="hold"/>
                                        <p:tgtEl>
                                          <p:spTgt spid="30"/>
                                        </p:tgtEl>
                                        <p:attrNameLst>
                                          <p:attrName>ppt_x</p:attrName>
                                          <p:attrName>ppt_y</p:attrName>
                                        </p:attrNameLst>
                                      </p:cBhvr>
                                      <p:rCtr x="0" y="9398"/>
                                    </p:animMotion>
                                  </p:childTnLst>
                                </p:cTn>
                              </p:par>
                              <p:par>
                                <p:cTn id="17" presetID="42" presetClass="path" presetSubtype="0" accel="30000" decel="30000" fill="hold" nodeType="withEffect">
                                  <p:stCondLst>
                                    <p:cond delay="2000"/>
                                  </p:stCondLst>
                                  <p:childTnLst>
                                    <p:animMotion origin="layout" path="M -1.45833E-6 -0.03982 L -1.45833E-6 4.44444E-6 " pathEditMode="relative" rAng="0" ptsTypes="AA">
                                      <p:cBhvr>
                                        <p:cTn id="18" dur="750" fill="hold"/>
                                        <p:tgtEl>
                                          <p:spTgt spid="30"/>
                                        </p:tgtEl>
                                        <p:attrNameLst>
                                          <p:attrName>ppt_x</p:attrName>
                                          <p:attrName>ppt_y</p:attrName>
                                        </p:attrNameLst>
                                      </p:cBhvr>
                                      <p:rCtr x="0" y="1991"/>
                                    </p:animMotion>
                                  </p:childTnLst>
                                </p:cTn>
                              </p:par>
                              <p:par>
                                <p:cTn id="19" presetID="10" presetClass="entr" presetSubtype="0" fill="hold" nodeType="withEffect">
                                  <p:stCondLst>
                                    <p:cond delay="125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64" presetClass="path" presetSubtype="0" decel="30000" fill="hold" nodeType="withEffect">
                                  <p:stCondLst>
                                    <p:cond delay="1250"/>
                                  </p:stCondLst>
                                  <p:childTnLst>
                                    <p:animMotion origin="layout" path="M -1.45833E-6 0.03889 L -1.45833E-6 -0.14814 " pathEditMode="relative" rAng="0" ptsTypes="AA">
                                      <p:cBhvr>
                                        <p:cTn id="23" dur="750" spd="-100000" fill="hold"/>
                                        <p:tgtEl>
                                          <p:spTgt spid="27"/>
                                        </p:tgtEl>
                                        <p:attrNameLst>
                                          <p:attrName>ppt_x</p:attrName>
                                          <p:attrName>ppt_y</p:attrName>
                                        </p:attrNameLst>
                                      </p:cBhvr>
                                      <p:rCtr x="0" y="-9352"/>
                                    </p:animMotion>
                                  </p:childTnLst>
                                </p:cTn>
                              </p:par>
                              <p:par>
                                <p:cTn id="24" presetID="64" presetClass="path" presetSubtype="0" accel="30000" decel="30000" fill="hold" nodeType="withEffect">
                                  <p:stCondLst>
                                    <p:cond delay="2000"/>
                                  </p:stCondLst>
                                  <p:childTnLst>
                                    <p:animMotion origin="layout" path="M -1.45833E-6 0.03843 L -1.45833E-6 -4.81481E-6 " pathEditMode="relative" rAng="0" ptsTypes="AA">
                                      <p:cBhvr>
                                        <p:cTn id="25" dur="750" fill="hold"/>
                                        <p:tgtEl>
                                          <p:spTgt spid="27"/>
                                        </p:tgtEl>
                                        <p:attrNameLst>
                                          <p:attrName>ppt_x</p:attrName>
                                          <p:attrName>ppt_y</p:attrName>
                                        </p:attrNameLst>
                                      </p:cBhvr>
                                      <p:rCtr x="0" y="-1921"/>
                                    </p:animMotion>
                                  </p:childTnLst>
                                </p:cTn>
                              </p:par>
                              <p:par>
                                <p:cTn id="26" presetID="12" presetClass="entr" presetSubtype="2" fill="hold" nodeType="withEffect">
                                  <p:stCondLst>
                                    <p:cond delay="30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p:tgtEl>
                                          <p:spTgt spid="24"/>
                                        </p:tgtEl>
                                        <p:attrNameLst>
                                          <p:attrName>ppt_x</p:attrName>
                                        </p:attrNameLst>
                                      </p:cBhvr>
                                      <p:tavLst>
                                        <p:tav tm="0">
                                          <p:val>
                                            <p:strVal val="#ppt_x+#ppt_w*1.125000"/>
                                          </p:val>
                                        </p:tav>
                                        <p:tav tm="100000">
                                          <p:val>
                                            <p:strVal val="#ppt_x"/>
                                          </p:val>
                                        </p:tav>
                                      </p:tavLst>
                                    </p:anim>
                                    <p:animEffect transition="in" filter="wipe(left)">
                                      <p:cBhvr>
                                        <p:cTn id="29" dur="750"/>
                                        <p:tgtEl>
                                          <p:spTgt spid="24"/>
                                        </p:tgtEl>
                                      </p:cBhvr>
                                    </p:animEffect>
                                  </p:childTnLst>
                                </p:cTn>
                              </p:par>
                              <p:par>
                                <p:cTn id="30" presetID="12" presetClass="entr" presetSubtype="8" fill="hold" nodeType="withEffect">
                                  <p:stCondLst>
                                    <p:cond delay="30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p:tgtEl>
                                          <p:spTgt spid="21"/>
                                        </p:tgtEl>
                                        <p:attrNameLst>
                                          <p:attrName>ppt_x</p:attrName>
                                        </p:attrNameLst>
                                      </p:cBhvr>
                                      <p:tavLst>
                                        <p:tav tm="0">
                                          <p:val>
                                            <p:strVal val="#ppt_x-#ppt_w*1.125000"/>
                                          </p:val>
                                        </p:tav>
                                        <p:tav tm="100000">
                                          <p:val>
                                            <p:strVal val="#ppt_x"/>
                                          </p:val>
                                        </p:tav>
                                      </p:tavLst>
                                    </p:anim>
                                    <p:animEffect transition="in" filter="wipe(right)">
                                      <p:cBhvr>
                                        <p:cTn id="33" dur="750"/>
                                        <p:tgtEl>
                                          <p:spTgt spid="21"/>
                                        </p:tgtEl>
                                      </p:cBhvr>
                                    </p:animEffect>
                                  </p:childTnLst>
                                </p:cTn>
                              </p:par>
                              <p:par>
                                <p:cTn id="34" presetID="10" presetClass="entr" presetSubtype="0" fill="hold" nodeType="withEffect">
                                  <p:stCondLst>
                                    <p:cond delay="175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500"/>
                                        <p:tgtEl>
                                          <p:spTgt spid="70"/>
                                        </p:tgtEl>
                                      </p:cBhvr>
                                    </p:animEffect>
                                  </p:childTnLst>
                                </p:cTn>
                              </p:par>
                              <p:par>
                                <p:cTn id="37" presetID="63" presetClass="path" presetSubtype="0" decel="50000" fill="hold" nodeType="withEffect">
                                  <p:stCondLst>
                                    <p:cond delay="1750"/>
                                  </p:stCondLst>
                                  <p:childTnLst>
                                    <p:animMotion origin="layout" path="M 0.01523 2.59259E-6 L -0.10886 2.59259E-6 " pathEditMode="relative" rAng="0" ptsTypes="AA">
                                      <p:cBhvr>
                                        <p:cTn id="38" dur="750" spd="-100000" fill="hold"/>
                                        <p:tgtEl>
                                          <p:spTgt spid="70"/>
                                        </p:tgtEl>
                                        <p:attrNameLst>
                                          <p:attrName>ppt_x</p:attrName>
                                          <p:attrName>ppt_y</p:attrName>
                                        </p:attrNameLst>
                                      </p:cBhvr>
                                      <p:rCtr x="-6211" y="0"/>
                                    </p:animMotion>
                                  </p:childTnLst>
                                </p:cTn>
                              </p:par>
                              <p:par>
                                <p:cTn id="39" presetID="35" presetClass="path" presetSubtype="0" accel="50000" decel="50000" fill="hold" nodeType="withEffect">
                                  <p:stCondLst>
                                    <p:cond delay="2500"/>
                                  </p:stCondLst>
                                  <p:childTnLst>
                                    <p:animMotion origin="layout" path="M 0.01601 2.59259E-6 L 1.04167E-6 2.59259E-6 " pathEditMode="relative" rAng="0" ptsTypes="AA">
                                      <p:cBhvr>
                                        <p:cTn id="40" dur="750" fill="hold"/>
                                        <p:tgtEl>
                                          <p:spTgt spid="70"/>
                                        </p:tgtEl>
                                        <p:attrNameLst>
                                          <p:attrName>ppt_x</p:attrName>
                                          <p:attrName>ppt_y</p:attrName>
                                        </p:attrNameLst>
                                      </p:cBhvr>
                                      <p:rCtr x="-807" y="0"/>
                                    </p:animMotion>
                                  </p:childTnLst>
                                </p:cTn>
                              </p:par>
                              <p:par>
                                <p:cTn id="41" presetID="10" presetClass="entr" presetSubtype="0" fill="hold" nodeType="withEffect">
                                  <p:stCondLst>
                                    <p:cond delay="175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63" presetClass="path" presetSubtype="0" decel="50000" fill="hold" nodeType="withEffect">
                                  <p:stCondLst>
                                    <p:cond delay="1750"/>
                                  </p:stCondLst>
                                  <p:childTnLst>
                                    <p:animMotion origin="layout" path="M -0.02774 2.59259E-6 L 0.1108 2.59259E-6 " pathEditMode="relative" rAng="0" ptsTypes="AA">
                                      <p:cBhvr>
                                        <p:cTn id="45" dur="750" spd="-100000" fill="hold"/>
                                        <p:tgtEl>
                                          <p:spTgt spid="75"/>
                                        </p:tgtEl>
                                        <p:attrNameLst>
                                          <p:attrName>ppt_x</p:attrName>
                                          <p:attrName>ppt_y</p:attrName>
                                        </p:attrNameLst>
                                      </p:cBhvr>
                                      <p:rCtr x="6927" y="0"/>
                                    </p:animMotion>
                                  </p:childTnLst>
                                </p:cTn>
                              </p:par>
                              <p:par>
                                <p:cTn id="46" presetID="35" presetClass="path" presetSubtype="0" accel="50000" decel="50000" fill="hold" nodeType="withEffect">
                                  <p:stCondLst>
                                    <p:cond delay="2500"/>
                                  </p:stCondLst>
                                  <p:childTnLst>
                                    <p:animMotion origin="layout" path="M -0.028 2.59259E-6 L 3.125E-6 2.59259E-6 " pathEditMode="relative" rAng="0" ptsTypes="AA">
                                      <p:cBhvr>
                                        <p:cTn id="47" dur="750" fill="hold"/>
                                        <p:tgtEl>
                                          <p:spTgt spid="75"/>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定价策略</a:t>
            </a:r>
          </a:p>
        </p:txBody>
      </p:sp>
      <p:sp>
        <p:nvSpPr>
          <p:cNvPr id="57" name="椭圆 56"/>
          <p:cNvSpPr/>
          <p:nvPr/>
        </p:nvSpPr>
        <p:spPr>
          <a:xfrm flipV="1">
            <a:off x="2397797" y="3078439"/>
            <a:ext cx="7396404" cy="1037054"/>
          </a:xfrm>
          <a:prstGeom prst="ellipse">
            <a:avLst/>
          </a:prstGeom>
          <a:noFill/>
          <a:ln w="31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flipV="1">
            <a:off x="3286059" y="3193830"/>
            <a:ext cx="5619880" cy="647598"/>
          </a:xfrm>
          <a:prstGeom prst="ellipse">
            <a:avLst/>
          </a:prstGeom>
          <a:noFill/>
          <a:ln w="3175">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9" name="组合 58"/>
          <p:cNvGrpSpPr/>
          <p:nvPr/>
        </p:nvGrpSpPr>
        <p:grpSpPr>
          <a:xfrm>
            <a:off x="5435264" y="1932024"/>
            <a:ext cx="1321469" cy="1321469"/>
            <a:chOff x="5721015" y="2187208"/>
            <a:chExt cx="1321469" cy="1321469"/>
          </a:xfrm>
        </p:grpSpPr>
        <p:grpSp>
          <p:nvGrpSpPr>
            <p:cNvPr id="60" name="组合 59"/>
            <p:cNvGrpSpPr/>
            <p:nvPr/>
          </p:nvGrpSpPr>
          <p:grpSpPr>
            <a:xfrm>
              <a:off x="5721015" y="2187208"/>
              <a:ext cx="1321469" cy="1321469"/>
              <a:chOff x="5490736" y="2781532"/>
              <a:chExt cx="1092123" cy="1092123"/>
            </a:xfrm>
          </p:grpSpPr>
          <p:sp useBgFill="1">
            <p:nvSpPr>
              <p:cNvPr id="62" name="椭圆 61"/>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椭圆 62"/>
              <p:cNvSpPr/>
              <p:nvPr/>
            </p:nvSpPr>
            <p:spPr>
              <a:xfrm>
                <a:off x="5490736" y="2781532"/>
                <a:ext cx="1092123" cy="1092123"/>
              </a:xfrm>
              <a:prstGeom prst="ellipse">
                <a:avLst/>
              </a:prstGeom>
              <a:gradFill flip="none" rotWithShape="1">
                <a:gsLst>
                  <a:gs pos="95000">
                    <a:schemeClr val="bg1">
                      <a:alpha val="79000"/>
                    </a:schemeClr>
                  </a:gs>
                  <a:gs pos="85000">
                    <a:srgbClr val="FFFFFF">
                      <a:alpha val="39000"/>
                    </a:srgbClr>
                  </a:gs>
                  <a:gs pos="7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1" name="矩形 60"/>
            <p:cNvSpPr/>
            <p:nvPr/>
          </p:nvSpPr>
          <p:spPr>
            <a:xfrm>
              <a:off x="5788879" y="2649208"/>
              <a:ext cx="1210588" cy="400110"/>
            </a:xfrm>
            <a:prstGeom prst="rect">
              <a:avLst/>
            </a:prstGeom>
          </p:spPr>
          <p:txBody>
            <a:bodyPr wrap="none">
              <a:spAutoFit/>
            </a:bodyPr>
            <a:lstStyle/>
            <a:p>
              <a:pPr algn="r"/>
              <a:r>
                <a:rPr lang="zh-CN" altLang="en-US" sz="2000" dirty="0">
                  <a:solidFill>
                    <a:schemeClr val="bg1"/>
                  </a:solidFill>
                  <a:latin typeface="冬青黑体简体中文 W3" panose="020B0300000000000000" pitchFamily="34" charset="-122"/>
                  <a:ea typeface="冬青黑体简体中文 W3" panose="020B0300000000000000" pitchFamily="34" charset="-122"/>
                </a:rPr>
                <a:t>价格决策</a:t>
              </a:r>
            </a:p>
          </p:txBody>
        </p:sp>
      </p:grpSp>
      <p:grpSp>
        <p:nvGrpSpPr>
          <p:cNvPr id="64" name="组合 63"/>
          <p:cNvGrpSpPr/>
          <p:nvPr/>
        </p:nvGrpSpPr>
        <p:grpSpPr>
          <a:xfrm>
            <a:off x="2738730" y="2938088"/>
            <a:ext cx="517794" cy="517794"/>
            <a:chOff x="3024481" y="3193272"/>
            <a:chExt cx="517794" cy="517794"/>
          </a:xfrm>
        </p:grpSpPr>
        <p:grpSp>
          <p:nvGrpSpPr>
            <p:cNvPr id="65" name="组合 64"/>
            <p:cNvGrpSpPr/>
            <p:nvPr/>
          </p:nvGrpSpPr>
          <p:grpSpPr>
            <a:xfrm>
              <a:off x="3024481" y="3193272"/>
              <a:ext cx="517794" cy="517794"/>
              <a:chOff x="5490736" y="2781532"/>
              <a:chExt cx="1092123" cy="1092123"/>
            </a:xfrm>
          </p:grpSpPr>
          <p:sp useBgFill="1">
            <p:nvSpPr>
              <p:cNvPr id="71" name="椭圆 70"/>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6" name="组合 65"/>
            <p:cNvGrpSpPr/>
            <p:nvPr/>
          </p:nvGrpSpPr>
          <p:grpSpPr>
            <a:xfrm>
              <a:off x="3167094" y="3341522"/>
              <a:ext cx="232569" cy="221295"/>
              <a:chOff x="3633283" y="1797907"/>
              <a:chExt cx="603224" cy="573983"/>
            </a:xfrm>
            <a:solidFill>
              <a:schemeClr val="bg1"/>
            </a:solidFill>
          </p:grpSpPr>
          <p:sp>
            <p:nvSpPr>
              <p:cNvPr id="67" name="Freeform 35"/>
              <p:cNvSpPr>
                <a:spLocks/>
              </p:cNvSpPr>
              <p:nvPr/>
            </p:nvSpPr>
            <p:spPr bwMode="auto">
              <a:xfrm>
                <a:off x="3633283" y="1819566"/>
                <a:ext cx="322730" cy="261000"/>
              </a:xfrm>
              <a:custGeom>
                <a:avLst/>
                <a:gdLst>
                  <a:gd name="T0" fmla="*/ 134 w 294"/>
                  <a:gd name="T1" fmla="*/ 227 h 235"/>
                  <a:gd name="T2" fmla="*/ 160 w 294"/>
                  <a:gd name="T3" fmla="*/ 224 h 235"/>
                  <a:gd name="T4" fmla="*/ 275 w 294"/>
                  <a:gd name="T5" fmla="*/ 215 h 235"/>
                  <a:gd name="T6" fmla="*/ 294 w 294"/>
                  <a:gd name="T7" fmla="*/ 217 h 235"/>
                  <a:gd name="T8" fmla="*/ 294 w 294"/>
                  <a:gd name="T9" fmla="*/ 216 h 235"/>
                  <a:gd name="T10" fmla="*/ 271 w 294"/>
                  <a:gd name="T11" fmla="*/ 98 h 235"/>
                  <a:gd name="T12" fmla="*/ 246 w 294"/>
                  <a:gd name="T13" fmla="*/ 34 h 235"/>
                  <a:gd name="T14" fmla="*/ 206 w 294"/>
                  <a:gd name="T15" fmla="*/ 9 h 235"/>
                  <a:gd name="T16" fmla="*/ 125 w 294"/>
                  <a:gd name="T17" fmla="*/ 28 h 235"/>
                  <a:gd name="T18" fmla="*/ 95 w 294"/>
                  <a:gd name="T19" fmla="*/ 112 h 235"/>
                  <a:gd name="T20" fmla="*/ 87 w 294"/>
                  <a:gd name="T21" fmla="*/ 112 h 235"/>
                  <a:gd name="T22" fmla="*/ 26 w 294"/>
                  <a:gd name="T23" fmla="*/ 189 h 235"/>
                  <a:gd name="T24" fmla="*/ 70 w 294"/>
                  <a:gd name="T25" fmla="*/ 230 h 235"/>
                  <a:gd name="T26" fmla="*/ 134 w 294"/>
                  <a:gd name="T27" fmla="*/ 2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35">
                    <a:moveTo>
                      <a:pt x="134" y="227"/>
                    </a:moveTo>
                    <a:cubicBezTo>
                      <a:pt x="148" y="226"/>
                      <a:pt x="159" y="224"/>
                      <a:pt x="160" y="224"/>
                    </a:cubicBezTo>
                    <a:cubicBezTo>
                      <a:pt x="210" y="213"/>
                      <a:pt x="254" y="213"/>
                      <a:pt x="275" y="215"/>
                    </a:cubicBezTo>
                    <a:cubicBezTo>
                      <a:pt x="279" y="216"/>
                      <a:pt x="294" y="216"/>
                      <a:pt x="294" y="217"/>
                    </a:cubicBezTo>
                    <a:cubicBezTo>
                      <a:pt x="294" y="216"/>
                      <a:pt x="294" y="216"/>
                      <a:pt x="294" y="216"/>
                    </a:cubicBezTo>
                    <a:cubicBezTo>
                      <a:pt x="294" y="184"/>
                      <a:pt x="280" y="137"/>
                      <a:pt x="271" y="98"/>
                    </a:cubicBezTo>
                    <a:cubicBezTo>
                      <a:pt x="265" y="63"/>
                      <a:pt x="249" y="37"/>
                      <a:pt x="246" y="34"/>
                    </a:cubicBezTo>
                    <a:cubicBezTo>
                      <a:pt x="233" y="15"/>
                      <a:pt x="206" y="9"/>
                      <a:pt x="206" y="9"/>
                    </a:cubicBezTo>
                    <a:cubicBezTo>
                      <a:pt x="163" y="0"/>
                      <a:pt x="125" y="28"/>
                      <a:pt x="125" y="28"/>
                    </a:cubicBezTo>
                    <a:cubicBezTo>
                      <a:pt x="77" y="57"/>
                      <a:pt x="94" y="112"/>
                      <a:pt x="95" y="112"/>
                    </a:cubicBezTo>
                    <a:cubicBezTo>
                      <a:pt x="95" y="112"/>
                      <a:pt x="90" y="112"/>
                      <a:pt x="87" y="112"/>
                    </a:cubicBezTo>
                    <a:cubicBezTo>
                      <a:pt x="0" y="112"/>
                      <a:pt x="26" y="189"/>
                      <a:pt x="26" y="189"/>
                    </a:cubicBezTo>
                    <a:cubicBezTo>
                      <a:pt x="35" y="213"/>
                      <a:pt x="57" y="227"/>
                      <a:pt x="70" y="230"/>
                    </a:cubicBezTo>
                    <a:cubicBezTo>
                      <a:pt x="90" y="235"/>
                      <a:pt x="117" y="230"/>
                      <a:pt x="134" y="22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6"/>
              <p:cNvSpPr>
                <a:spLocks/>
              </p:cNvSpPr>
              <p:nvPr/>
            </p:nvSpPr>
            <p:spPr bwMode="auto">
              <a:xfrm>
                <a:off x="3949515" y="1797907"/>
                <a:ext cx="253419" cy="262083"/>
              </a:xfrm>
              <a:custGeom>
                <a:avLst/>
                <a:gdLst>
                  <a:gd name="T0" fmla="*/ 6 w 230"/>
                  <a:gd name="T1" fmla="*/ 236 h 237"/>
                  <a:gd name="T2" fmla="*/ 6 w 230"/>
                  <a:gd name="T3" fmla="*/ 237 h 237"/>
                  <a:gd name="T4" fmla="*/ 123 w 230"/>
                  <a:gd name="T5" fmla="*/ 213 h 237"/>
                  <a:gd name="T6" fmla="*/ 185 w 230"/>
                  <a:gd name="T7" fmla="*/ 195 h 237"/>
                  <a:gd name="T8" fmla="*/ 212 w 230"/>
                  <a:gd name="T9" fmla="*/ 165 h 237"/>
                  <a:gd name="T10" fmla="*/ 206 w 230"/>
                  <a:gd name="T11" fmla="*/ 85 h 237"/>
                  <a:gd name="T12" fmla="*/ 136 w 230"/>
                  <a:gd name="T13" fmla="*/ 60 h 237"/>
                  <a:gd name="T14" fmla="*/ 124 w 230"/>
                  <a:gd name="T15" fmla="*/ 67 h 237"/>
                  <a:gd name="T16" fmla="*/ 123 w 230"/>
                  <a:gd name="T17" fmla="*/ 44 h 237"/>
                  <a:gd name="T18" fmla="*/ 52 w 230"/>
                  <a:gd name="T19" fmla="*/ 9 h 237"/>
                  <a:gd name="T20" fmla="*/ 11 w 230"/>
                  <a:gd name="T21" fmla="*/ 41 h 237"/>
                  <a:gd name="T22" fmla="*/ 1 w 230"/>
                  <a:gd name="T23" fmla="*/ 86 h 237"/>
                  <a:gd name="T24" fmla="*/ 6 w 230"/>
                  <a:gd name="T25" fmla="*/ 222 h 237"/>
                  <a:gd name="T26" fmla="*/ 6 w 230"/>
                  <a:gd name="T27" fmla="*/ 23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237">
                    <a:moveTo>
                      <a:pt x="6" y="236"/>
                    </a:moveTo>
                    <a:cubicBezTo>
                      <a:pt x="6" y="237"/>
                      <a:pt x="6" y="237"/>
                      <a:pt x="6" y="237"/>
                    </a:cubicBezTo>
                    <a:cubicBezTo>
                      <a:pt x="45" y="226"/>
                      <a:pt x="60" y="220"/>
                      <a:pt x="123" y="213"/>
                    </a:cubicBezTo>
                    <a:cubicBezTo>
                      <a:pt x="158" y="209"/>
                      <a:pt x="179" y="199"/>
                      <a:pt x="185" y="195"/>
                    </a:cubicBezTo>
                    <a:cubicBezTo>
                      <a:pt x="203" y="183"/>
                      <a:pt x="212" y="165"/>
                      <a:pt x="212" y="165"/>
                    </a:cubicBezTo>
                    <a:cubicBezTo>
                      <a:pt x="230" y="124"/>
                      <a:pt x="209" y="86"/>
                      <a:pt x="206" y="85"/>
                    </a:cubicBezTo>
                    <a:cubicBezTo>
                      <a:pt x="177" y="41"/>
                      <a:pt x="140" y="59"/>
                      <a:pt x="136" y="60"/>
                    </a:cubicBezTo>
                    <a:cubicBezTo>
                      <a:pt x="135" y="61"/>
                      <a:pt x="127" y="65"/>
                      <a:pt x="124" y="67"/>
                    </a:cubicBezTo>
                    <a:cubicBezTo>
                      <a:pt x="124" y="62"/>
                      <a:pt x="124" y="48"/>
                      <a:pt x="123" y="44"/>
                    </a:cubicBezTo>
                    <a:cubicBezTo>
                      <a:pt x="111" y="0"/>
                      <a:pt x="65" y="6"/>
                      <a:pt x="52" y="9"/>
                    </a:cubicBezTo>
                    <a:cubicBezTo>
                      <a:pt x="28" y="17"/>
                      <a:pt x="16" y="31"/>
                      <a:pt x="11" y="41"/>
                    </a:cubicBezTo>
                    <a:cubicBezTo>
                      <a:pt x="3" y="59"/>
                      <a:pt x="3" y="69"/>
                      <a:pt x="1" y="86"/>
                    </a:cubicBezTo>
                    <a:cubicBezTo>
                      <a:pt x="1" y="132"/>
                      <a:pt x="0" y="176"/>
                      <a:pt x="6" y="222"/>
                    </a:cubicBezTo>
                    <a:cubicBezTo>
                      <a:pt x="6" y="227"/>
                      <a:pt x="6" y="233"/>
                      <a:pt x="6" y="2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
              <p:cNvSpPr>
                <a:spLocks/>
              </p:cNvSpPr>
              <p:nvPr/>
            </p:nvSpPr>
            <p:spPr bwMode="auto">
              <a:xfrm>
                <a:off x="3703677" y="2068653"/>
                <a:ext cx="277244" cy="303237"/>
              </a:xfrm>
              <a:custGeom>
                <a:avLst/>
                <a:gdLst>
                  <a:gd name="T0" fmla="*/ 222 w 252"/>
                  <a:gd name="T1" fmla="*/ 0 h 274"/>
                  <a:gd name="T2" fmla="*/ 199 w 252"/>
                  <a:gd name="T3" fmla="*/ 1 h 274"/>
                  <a:gd name="T4" fmla="*/ 69 w 252"/>
                  <a:gd name="T5" fmla="*/ 34 h 274"/>
                  <a:gd name="T6" fmla="*/ 27 w 252"/>
                  <a:gd name="T7" fmla="*/ 66 h 274"/>
                  <a:gd name="T8" fmla="*/ 7 w 252"/>
                  <a:gd name="T9" fmla="*/ 119 h 274"/>
                  <a:gd name="T10" fmla="*/ 70 w 252"/>
                  <a:gd name="T11" fmla="*/ 198 h 274"/>
                  <a:gd name="T12" fmla="*/ 92 w 252"/>
                  <a:gd name="T13" fmla="*/ 197 h 274"/>
                  <a:gd name="T14" fmla="*/ 94 w 252"/>
                  <a:gd name="T15" fmla="*/ 206 h 274"/>
                  <a:gd name="T16" fmla="*/ 135 w 252"/>
                  <a:gd name="T17" fmla="*/ 262 h 274"/>
                  <a:gd name="T18" fmla="*/ 235 w 252"/>
                  <a:gd name="T19" fmla="*/ 232 h 274"/>
                  <a:gd name="T20" fmla="*/ 250 w 252"/>
                  <a:gd name="T21" fmla="*/ 189 h 274"/>
                  <a:gd name="T22" fmla="*/ 245 w 252"/>
                  <a:gd name="T23" fmla="*/ 117 h 274"/>
                  <a:gd name="T24" fmla="*/ 222 w 252"/>
                  <a:gd name="T25"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274">
                    <a:moveTo>
                      <a:pt x="222" y="0"/>
                    </a:moveTo>
                    <a:cubicBezTo>
                      <a:pt x="219" y="1"/>
                      <a:pt x="204" y="0"/>
                      <a:pt x="199" y="1"/>
                    </a:cubicBezTo>
                    <a:cubicBezTo>
                      <a:pt x="145" y="3"/>
                      <a:pt x="102" y="17"/>
                      <a:pt x="69" y="34"/>
                    </a:cubicBezTo>
                    <a:cubicBezTo>
                      <a:pt x="53" y="41"/>
                      <a:pt x="38" y="54"/>
                      <a:pt x="27" y="66"/>
                    </a:cubicBezTo>
                    <a:cubicBezTo>
                      <a:pt x="20" y="76"/>
                      <a:pt x="6" y="93"/>
                      <a:pt x="7" y="119"/>
                    </a:cubicBezTo>
                    <a:cubicBezTo>
                      <a:pt x="5" y="129"/>
                      <a:pt x="0" y="194"/>
                      <a:pt x="70" y="198"/>
                    </a:cubicBezTo>
                    <a:cubicBezTo>
                      <a:pt x="75" y="198"/>
                      <a:pt x="92" y="198"/>
                      <a:pt x="92" y="197"/>
                    </a:cubicBezTo>
                    <a:cubicBezTo>
                      <a:pt x="92" y="198"/>
                      <a:pt x="93" y="203"/>
                      <a:pt x="94" y="206"/>
                    </a:cubicBezTo>
                    <a:cubicBezTo>
                      <a:pt x="94" y="210"/>
                      <a:pt x="101" y="245"/>
                      <a:pt x="135" y="262"/>
                    </a:cubicBezTo>
                    <a:cubicBezTo>
                      <a:pt x="150" y="273"/>
                      <a:pt x="207" y="274"/>
                      <a:pt x="235" y="232"/>
                    </a:cubicBezTo>
                    <a:cubicBezTo>
                      <a:pt x="239" y="231"/>
                      <a:pt x="249" y="210"/>
                      <a:pt x="250" y="189"/>
                    </a:cubicBezTo>
                    <a:cubicBezTo>
                      <a:pt x="252" y="184"/>
                      <a:pt x="252" y="155"/>
                      <a:pt x="245" y="117"/>
                    </a:cubicBezTo>
                    <a:cubicBezTo>
                      <a:pt x="232" y="67"/>
                      <a:pt x="221" y="39"/>
                      <a:pt x="222"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
              <p:cNvSpPr>
                <a:spLocks/>
              </p:cNvSpPr>
              <p:nvPr/>
            </p:nvSpPr>
            <p:spPr bwMode="auto">
              <a:xfrm>
                <a:off x="3958179" y="2050243"/>
                <a:ext cx="278328" cy="244755"/>
              </a:xfrm>
              <a:custGeom>
                <a:avLst/>
                <a:gdLst>
                  <a:gd name="T0" fmla="*/ 217 w 253"/>
                  <a:gd name="T1" fmla="*/ 20 h 221"/>
                  <a:gd name="T2" fmla="*/ 184 w 253"/>
                  <a:gd name="T3" fmla="*/ 8 h 221"/>
                  <a:gd name="T4" fmla="*/ 116 w 253"/>
                  <a:gd name="T5" fmla="*/ 3 h 221"/>
                  <a:gd name="T6" fmla="*/ 0 w 253"/>
                  <a:gd name="T7" fmla="*/ 16 h 221"/>
                  <a:gd name="T8" fmla="*/ 4 w 253"/>
                  <a:gd name="T9" fmla="*/ 32 h 221"/>
                  <a:gd name="T10" fmla="*/ 46 w 253"/>
                  <a:gd name="T11" fmla="*/ 161 h 221"/>
                  <a:gd name="T12" fmla="*/ 66 w 253"/>
                  <a:gd name="T13" fmla="*/ 202 h 221"/>
                  <a:gd name="T14" fmla="*/ 116 w 253"/>
                  <a:gd name="T15" fmla="*/ 220 h 221"/>
                  <a:gd name="T16" fmla="*/ 180 w 253"/>
                  <a:gd name="T17" fmla="*/ 165 h 221"/>
                  <a:gd name="T18" fmla="*/ 172 w 253"/>
                  <a:gd name="T19" fmla="*/ 138 h 221"/>
                  <a:gd name="T20" fmla="*/ 174 w 253"/>
                  <a:gd name="T21" fmla="*/ 138 h 221"/>
                  <a:gd name="T22" fmla="*/ 188 w 253"/>
                  <a:gd name="T23" fmla="*/ 140 h 221"/>
                  <a:gd name="T24" fmla="*/ 247 w 253"/>
                  <a:gd name="T25" fmla="*/ 99 h 221"/>
                  <a:gd name="T26" fmla="*/ 217 w 253"/>
                  <a:gd name="T27" fmla="*/ 2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21">
                    <a:moveTo>
                      <a:pt x="217" y="20"/>
                    </a:moveTo>
                    <a:cubicBezTo>
                      <a:pt x="217" y="20"/>
                      <a:pt x="206" y="14"/>
                      <a:pt x="184" y="8"/>
                    </a:cubicBezTo>
                    <a:cubicBezTo>
                      <a:pt x="178" y="7"/>
                      <a:pt x="154" y="0"/>
                      <a:pt x="116" y="3"/>
                    </a:cubicBezTo>
                    <a:cubicBezTo>
                      <a:pt x="64" y="7"/>
                      <a:pt x="37" y="14"/>
                      <a:pt x="0" y="16"/>
                    </a:cubicBezTo>
                    <a:cubicBezTo>
                      <a:pt x="3" y="19"/>
                      <a:pt x="3" y="27"/>
                      <a:pt x="4" y="32"/>
                    </a:cubicBezTo>
                    <a:cubicBezTo>
                      <a:pt x="15" y="76"/>
                      <a:pt x="31" y="123"/>
                      <a:pt x="46" y="161"/>
                    </a:cubicBezTo>
                    <a:cubicBezTo>
                      <a:pt x="52" y="176"/>
                      <a:pt x="57" y="188"/>
                      <a:pt x="66" y="202"/>
                    </a:cubicBezTo>
                    <a:cubicBezTo>
                      <a:pt x="76" y="210"/>
                      <a:pt x="90" y="221"/>
                      <a:pt x="116" y="220"/>
                    </a:cubicBezTo>
                    <a:cubicBezTo>
                      <a:pt x="128" y="220"/>
                      <a:pt x="184" y="210"/>
                      <a:pt x="180" y="165"/>
                    </a:cubicBezTo>
                    <a:cubicBezTo>
                      <a:pt x="179" y="161"/>
                      <a:pt x="174" y="138"/>
                      <a:pt x="172" y="138"/>
                    </a:cubicBezTo>
                    <a:cubicBezTo>
                      <a:pt x="172" y="138"/>
                      <a:pt x="172" y="138"/>
                      <a:pt x="174" y="138"/>
                    </a:cubicBezTo>
                    <a:cubicBezTo>
                      <a:pt x="175" y="138"/>
                      <a:pt x="186" y="140"/>
                      <a:pt x="188" y="140"/>
                    </a:cubicBezTo>
                    <a:cubicBezTo>
                      <a:pt x="192" y="140"/>
                      <a:pt x="234" y="145"/>
                      <a:pt x="247" y="99"/>
                    </a:cubicBezTo>
                    <a:cubicBezTo>
                      <a:pt x="253" y="89"/>
                      <a:pt x="252" y="41"/>
                      <a:pt x="217"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3" name="组合 72"/>
          <p:cNvGrpSpPr/>
          <p:nvPr/>
        </p:nvGrpSpPr>
        <p:grpSpPr>
          <a:xfrm>
            <a:off x="1386136" y="4422563"/>
            <a:ext cx="2503804" cy="1254305"/>
            <a:chOff x="3576430" y="4959600"/>
            <a:chExt cx="6214662" cy="1254305"/>
          </a:xfrm>
        </p:grpSpPr>
        <p:sp>
          <p:nvSpPr>
            <p:cNvPr id="74" name="文本框 73"/>
            <p:cNvSpPr txBox="1"/>
            <p:nvPr/>
          </p:nvSpPr>
          <p:spPr>
            <a:xfrm>
              <a:off x="3576430" y="5326290"/>
              <a:ext cx="6214662" cy="887615"/>
            </a:xfrm>
            <a:prstGeom prst="rect">
              <a:avLst/>
            </a:prstGeom>
            <a:noFill/>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请输入您的文字对目标进行说明请输入您的文字对目标进行说明请输入您的文字对目标进行说明</a:t>
              </a:r>
            </a:p>
          </p:txBody>
        </p:sp>
        <p:sp>
          <p:nvSpPr>
            <p:cNvPr id="75" name="矩形 74"/>
            <p:cNvSpPr/>
            <p:nvPr/>
          </p:nvSpPr>
          <p:spPr>
            <a:xfrm>
              <a:off x="5438058" y="4959600"/>
              <a:ext cx="2495501" cy="338554"/>
            </a:xfrm>
            <a:prstGeom prst="rect">
              <a:avLst/>
            </a:prstGeom>
          </p:spPr>
          <p:txBody>
            <a:bodyPr wrap="none">
              <a:spAutoFit/>
            </a:bodyPr>
            <a:lstStyle/>
            <a:p>
              <a:pPr algn="ctr"/>
              <a:r>
                <a:rPr lang="zh-CN" altLang="en-US" sz="1600" dirty="0">
                  <a:solidFill>
                    <a:schemeClr val="bg1"/>
                  </a:solidFill>
                  <a:latin typeface="冬青黑体简体中文 W3" panose="020B0300000000000000" pitchFamily="34" charset="-122"/>
                  <a:ea typeface="冬青黑体简体中文 W3" panose="020B0300000000000000" pitchFamily="34" charset="-122"/>
                </a:rPr>
                <a:t>生产成本</a:t>
              </a:r>
            </a:p>
          </p:txBody>
        </p:sp>
      </p:grpSp>
      <p:grpSp>
        <p:nvGrpSpPr>
          <p:cNvPr id="76" name="组合 75"/>
          <p:cNvGrpSpPr/>
          <p:nvPr/>
        </p:nvGrpSpPr>
        <p:grpSpPr>
          <a:xfrm>
            <a:off x="3889940" y="3055447"/>
            <a:ext cx="470722" cy="470722"/>
            <a:chOff x="3889940" y="3055447"/>
            <a:chExt cx="470722" cy="470722"/>
          </a:xfrm>
        </p:grpSpPr>
        <p:grpSp>
          <p:nvGrpSpPr>
            <p:cNvPr id="77" name="组合 76"/>
            <p:cNvGrpSpPr/>
            <p:nvPr/>
          </p:nvGrpSpPr>
          <p:grpSpPr>
            <a:xfrm>
              <a:off x="3889940" y="3055447"/>
              <a:ext cx="470722" cy="470722"/>
              <a:chOff x="5490736" y="2781532"/>
              <a:chExt cx="1092123" cy="1092123"/>
            </a:xfrm>
          </p:grpSpPr>
          <p:sp useBgFill="1">
            <p:nvSpPr>
              <p:cNvPr id="79" name="椭圆 78"/>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8" name="Freeform 46"/>
            <p:cNvSpPr>
              <a:spLocks noEditPoints="1"/>
            </p:cNvSpPr>
            <p:nvPr/>
          </p:nvSpPr>
          <p:spPr bwMode="auto">
            <a:xfrm>
              <a:off x="4017301" y="3234651"/>
              <a:ext cx="216000" cy="144000"/>
            </a:xfrm>
            <a:custGeom>
              <a:avLst/>
              <a:gdLst>
                <a:gd name="T0" fmla="*/ 128 w 128"/>
                <a:gd name="T1" fmla="*/ 21 h 101"/>
                <a:gd name="T2" fmla="*/ 122 w 128"/>
                <a:gd name="T3" fmla="*/ 15 h 101"/>
                <a:gd name="T4" fmla="*/ 89 w 128"/>
                <a:gd name="T5" fmla="*/ 15 h 101"/>
                <a:gd name="T6" fmla="*/ 89 w 128"/>
                <a:gd name="T7" fmla="*/ 6 h 101"/>
                <a:gd name="T8" fmla="*/ 83 w 128"/>
                <a:gd name="T9" fmla="*/ 0 h 101"/>
                <a:gd name="T10" fmla="*/ 45 w 128"/>
                <a:gd name="T11" fmla="*/ 0 h 101"/>
                <a:gd name="T12" fmla="*/ 39 w 128"/>
                <a:gd name="T13" fmla="*/ 6 h 101"/>
                <a:gd name="T14" fmla="*/ 39 w 128"/>
                <a:gd name="T15" fmla="*/ 15 h 101"/>
                <a:gd name="T16" fmla="*/ 6 w 128"/>
                <a:gd name="T17" fmla="*/ 15 h 101"/>
                <a:gd name="T18" fmla="*/ 0 w 128"/>
                <a:gd name="T19" fmla="*/ 21 h 101"/>
                <a:gd name="T20" fmla="*/ 0 w 128"/>
                <a:gd name="T21" fmla="*/ 95 h 101"/>
                <a:gd name="T22" fmla="*/ 6 w 128"/>
                <a:gd name="T23" fmla="*/ 101 h 101"/>
                <a:gd name="T24" fmla="*/ 122 w 128"/>
                <a:gd name="T25" fmla="*/ 101 h 101"/>
                <a:gd name="T26" fmla="*/ 128 w 128"/>
                <a:gd name="T27" fmla="*/ 95 h 101"/>
                <a:gd name="T28" fmla="*/ 128 w 128"/>
                <a:gd name="T29" fmla="*/ 21 h 101"/>
                <a:gd name="T30" fmla="*/ 44 w 128"/>
                <a:gd name="T31" fmla="*/ 5 h 101"/>
                <a:gd name="T32" fmla="*/ 84 w 128"/>
                <a:gd name="T33" fmla="*/ 5 h 101"/>
                <a:gd name="T34" fmla="*/ 84 w 128"/>
                <a:gd name="T35" fmla="*/ 15 h 101"/>
                <a:gd name="T36" fmla="*/ 44 w 128"/>
                <a:gd name="T37" fmla="*/ 15 h 101"/>
                <a:gd name="T38" fmla="*/ 44 w 128"/>
                <a:gd name="T39" fmla="*/ 5 h 101"/>
                <a:gd name="T40" fmla="*/ 22 w 128"/>
                <a:gd name="T41" fmla="*/ 96 h 101"/>
                <a:gd name="T42" fmla="*/ 5 w 128"/>
                <a:gd name="T43" fmla="*/ 96 h 101"/>
                <a:gd name="T44" fmla="*/ 5 w 128"/>
                <a:gd name="T45" fmla="*/ 19 h 101"/>
                <a:gd name="T46" fmla="*/ 22 w 128"/>
                <a:gd name="T47" fmla="*/ 19 h 101"/>
                <a:gd name="T48" fmla="*/ 22 w 128"/>
                <a:gd name="T49" fmla="*/ 96 h 101"/>
                <a:gd name="T50" fmla="*/ 101 w 128"/>
                <a:gd name="T51" fmla="*/ 96 h 101"/>
                <a:gd name="T52" fmla="*/ 27 w 128"/>
                <a:gd name="T53" fmla="*/ 96 h 101"/>
                <a:gd name="T54" fmla="*/ 27 w 128"/>
                <a:gd name="T55" fmla="*/ 19 h 101"/>
                <a:gd name="T56" fmla="*/ 101 w 128"/>
                <a:gd name="T57" fmla="*/ 19 h 101"/>
                <a:gd name="T58" fmla="*/ 101 w 128"/>
                <a:gd name="T59" fmla="*/ 96 h 101"/>
                <a:gd name="T60" fmla="*/ 123 w 128"/>
                <a:gd name="T61" fmla="*/ 96 h 101"/>
                <a:gd name="T62" fmla="*/ 106 w 128"/>
                <a:gd name="T63" fmla="*/ 96 h 101"/>
                <a:gd name="T64" fmla="*/ 106 w 128"/>
                <a:gd name="T65" fmla="*/ 19 h 101"/>
                <a:gd name="T66" fmla="*/ 123 w 128"/>
                <a:gd name="T67" fmla="*/ 19 h 101"/>
                <a:gd name="T68" fmla="*/ 123 w 128"/>
                <a:gd name="T69"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01">
                  <a:moveTo>
                    <a:pt x="128" y="21"/>
                  </a:moveTo>
                  <a:cubicBezTo>
                    <a:pt x="128" y="18"/>
                    <a:pt x="125" y="15"/>
                    <a:pt x="122" y="15"/>
                  </a:cubicBezTo>
                  <a:cubicBezTo>
                    <a:pt x="89" y="15"/>
                    <a:pt x="89" y="15"/>
                    <a:pt x="89" y="15"/>
                  </a:cubicBezTo>
                  <a:cubicBezTo>
                    <a:pt x="89" y="6"/>
                    <a:pt x="89" y="6"/>
                    <a:pt x="89" y="6"/>
                  </a:cubicBezTo>
                  <a:cubicBezTo>
                    <a:pt x="89" y="3"/>
                    <a:pt x="86" y="0"/>
                    <a:pt x="83" y="0"/>
                  </a:cubicBezTo>
                  <a:cubicBezTo>
                    <a:pt x="45" y="0"/>
                    <a:pt x="45" y="0"/>
                    <a:pt x="45" y="0"/>
                  </a:cubicBezTo>
                  <a:cubicBezTo>
                    <a:pt x="42" y="0"/>
                    <a:pt x="39" y="3"/>
                    <a:pt x="39" y="6"/>
                  </a:cubicBezTo>
                  <a:cubicBezTo>
                    <a:pt x="39" y="15"/>
                    <a:pt x="39" y="15"/>
                    <a:pt x="39" y="15"/>
                  </a:cubicBezTo>
                  <a:cubicBezTo>
                    <a:pt x="6" y="15"/>
                    <a:pt x="6" y="15"/>
                    <a:pt x="6" y="15"/>
                  </a:cubicBezTo>
                  <a:cubicBezTo>
                    <a:pt x="3" y="15"/>
                    <a:pt x="0" y="18"/>
                    <a:pt x="0" y="21"/>
                  </a:cubicBezTo>
                  <a:cubicBezTo>
                    <a:pt x="0" y="95"/>
                    <a:pt x="0" y="95"/>
                    <a:pt x="0" y="95"/>
                  </a:cubicBezTo>
                  <a:cubicBezTo>
                    <a:pt x="0" y="98"/>
                    <a:pt x="3" y="101"/>
                    <a:pt x="6" y="101"/>
                  </a:cubicBezTo>
                  <a:cubicBezTo>
                    <a:pt x="122" y="101"/>
                    <a:pt x="122" y="101"/>
                    <a:pt x="122" y="101"/>
                  </a:cubicBezTo>
                  <a:cubicBezTo>
                    <a:pt x="125" y="101"/>
                    <a:pt x="128" y="98"/>
                    <a:pt x="128" y="95"/>
                  </a:cubicBezTo>
                  <a:lnTo>
                    <a:pt x="128" y="21"/>
                  </a:lnTo>
                  <a:close/>
                  <a:moveTo>
                    <a:pt x="44" y="5"/>
                  </a:moveTo>
                  <a:cubicBezTo>
                    <a:pt x="84" y="5"/>
                    <a:pt x="84" y="5"/>
                    <a:pt x="84" y="5"/>
                  </a:cubicBezTo>
                  <a:cubicBezTo>
                    <a:pt x="84" y="15"/>
                    <a:pt x="84" y="15"/>
                    <a:pt x="84" y="15"/>
                  </a:cubicBezTo>
                  <a:cubicBezTo>
                    <a:pt x="44" y="15"/>
                    <a:pt x="44" y="15"/>
                    <a:pt x="44" y="15"/>
                  </a:cubicBezTo>
                  <a:lnTo>
                    <a:pt x="44" y="5"/>
                  </a:lnTo>
                  <a:close/>
                  <a:moveTo>
                    <a:pt x="22" y="96"/>
                  </a:moveTo>
                  <a:cubicBezTo>
                    <a:pt x="5" y="96"/>
                    <a:pt x="5" y="96"/>
                    <a:pt x="5" y="96"/>
                  </a:cubicBezTo>
                  <a:cubicBezTo>
                    <a:pt x="5" y="19"/>
                    <a:pt x="5" y="19"/>
                    <a:pt x="5" y="19"/>
                  </a:cubicBezTo>
                  <a:cubicBezTo>
                    <a:pt x="22" y="19"/>
                    <a:pt x="22" y="19"/>
                    <a:pt x="22" y="19"/>
                  </a:cubicBezTo>
                  <a:lnTo>
                    <a:pt x="22" y="96"/>
                  </a:lnTo>
                  <a:close/>
                  <a:moveTo>
                    <a:pt x="101" y="96"/>
                  </a:moveTo>
                  <a:cubicBezTo>
                    <a:pt x="27" y="96"/>
                    <a:pt x="27" y="96"/>
                    <a:pt x="27" y="96"/>
                  </a:cubicBezTo>
                  <a:cubicBezTo>
                    <a:pt x="27" y="19"/>
                    <a:pt x="27" y="19"/>
                    <a:pt x="27" y="19"/>
                  </a:cubicBezTo>
                  <a:cubicBezTo>
                    <a:pt x="101" y="19"/>
                    <a:pt x="101" y="19"/>
                    <a:pt x="101" y="19"/>
                  </a:cubicBezTo>
                  <a:lnTo>
                    <a:pt x="101" y="96"/>
                  </a:lnTo>
                  <a:close/>
                  <a:moveTo>
                    <a:pt x="123" y="96"/>
                  </a:moveTo>
                  <a:cubicBezTo>
                    <a:pt x="106" y="96"/>
                    <a:pt x="106" y="96"/>
                    <a:pt x="106" y="96"/>
                  </a:cubicBezTo>
                  <a:cubicBezTo>
                    <a:pt x="106" y="19"/>
                    <a:pt x="106" y="19"/>
                    <a:pt x="106" y="19"/>
                  </a:cubicBezTo>
                  <a:cubicBezTo>
                    <a:pt x="123" y="19"/>
                    <a:pt x="123" y="19"/>
                    <a:pt x="123" y="19"/>
                  </a:cubicBezTo>
                  <a:lnTo>
                    <a:pt x="123" y="9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7253852" y="3792003"/>
            <a:ext cx="569573" cy="569573"/>
            <a:chOff x="7253852" y="3792003"/>
            <a:chExt cx="569573" cy="569573"/>
          </a:xfrm>
        </p:grpSpPr>
        <p:grpSp>
          <p:nvGrpSpPr>
            <p:cNvPr id="82" name="组合 81"/>
            <p:cNvGrpSpPr/>
            <p:nvPr/>
          </p:nvGrpSpPr>
          <p:grpSpPr>
            <a:xfrm>
              <a:off x="7253852" y="3792003"/>
              <a:ext cx="569573" cy="569573"/>
              <a:chOff x="5490736" y="2781532"/>
              <a:chExt cx="1092123" cy="1092123"/>
            </a:xfrm>
          </p:grpSpPr>
          <p:sp useBgFill="1">
            <p:nvSpPr>
              <p:cNvPr id="86" name="椭圆 85"/>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3" name="组合 82"/>
            <p:cNvGrpSpPr/>
            <p:nvPr/>
          </p:nvGrpSpPr>
          <p:grpSpPr>
            <a:xfrm>
              <a:off x="7415220" y="3956819"/>
              <a:ext cx="246836" cy="238689"/>
              <a:chOff x="4411663" y="2236788"/>
              <a:chExt cx="481013" cy="465138"/>
            </a:xfrm>
            <a:solidFill>
              <a:schemeClr val="bg1"/>
            </a:solidFill>
          </p:grpSpPr>
          <p:sp>
            <p:nvSpPr>
              <p:cNvPr id="84" name="Freeform 172"/>
              <p:cNvSpPr>
                <a:spLocks noEditPoints="1"/>
              </p:cNvSpPr>
              <p:nvPr/>
            </p:nvSpPr>
            <p:spPr bwMode="auto">
              <a:xfrm>
                <a:off x="4411663" y="2236788"/>
                <a:ext cx="481013" cy="465138"/>
              </a:xfrm>
              <a:custGeom>
                <a:avLst/>
                <a:gdLst>
                  <a:gd name="T0" fmla="*/ 122 w 128"/>
                  <a:gd name="T1" fmla="*/ 0 h 124"/>
                  <a:gd name="T2" fmla="*/ 6 w 128"/>
                  <a:gd name="T3" fmla="*/ 0 h 124"/>
                  <a:gd name="T4" fmla="*/ 0 w 128"/>
                  <a:gd name="T5" fmla="*/ 6 h 124"/>
                  <a:gd name="T6" fmla="*/ 0 w 128"/>
                  <a:gd name="T7" fmla="*/ 95 h 124"/>
                  <a:gd name="T8" fmla="*/ 6 w 128"/>
                  <a:gd name="T9" fmla="*/ 101 h 124"/>
                  <a:gd name="T10" fmla="*/ 48 w 128"/>
                  <a:gd name="T11" fmla="*/ 101 h 124"/>
                  <a:gd name="T12" fmla="*/ 45 w 128"/>
                  <a:gd name="T13" fmla="*/ 119 h 124"/>
                  <a:gd name="T14" fmla="*/ 38 w 128"/>
                  <a:gd name="T15" fmla="*/ 119 h 124"/>
                  <a:gd name="T16" fmla="*/ 36 w 128"/>
                  <a:gd name="T17" fmla="*/ 121 h 124"/>
                  <a:gd name="T18" fmla="*/ 38 w 128"/>
                  <a:gd name="T19" fmla="*/ 124 h 124"/>
                  <a:gd name="T20" fmla="*/ 90 w 128"/>
                  <a:gd name="T21" fmla="*/ 124 h 124"/>
                  <a:gd name="T22" fmla="*/ 92 w 128"/>
                  <a:gd name="T23" fmla="*/ 121 h 124"/>
                  <a:gd name="T24" fmla="*/ 90 w 128"/>
                  <a:gd name="T25" fmla="*/ 119 h 124"/>
                  <a:gd name="T26" fmla="*/ 83 w 128"/>
                  <a:gd name="T27" fmla="*/ 119 h 124"/>
                  <a:gd name="T28" fmla="*/ 80 w 128"/>
                  <a:gd name="T29" fmla="*/ 101 h 124"/>
                  <a:gd name="T30" fmla="*/ 122 w 128"/>
                  <a:gd name="T31" fmla="*/ 101 h 124"/>
                  <a:gd name="T32" fmla="*/ 128 w 128"/>
                  <a:gd name="T33" fmla="*/ 95 h 124"/>
                  <a:gd name="T34" fmla="*/ 128 w 128"/>
                  <a:gd name="T35" fmla="*/ 6 h 124"/>
                  <a:gd name="T36" fmla="*/ 122 w 128"/>
                  <a:gd name="T37" fmla="*/ 0 h 124"/>
                  <a:gd name="T38" fmla="*/ 50 w 128"/>
                  <a:gd name="T39" fmla="*/ 119 h 124"/>
                  <a:gd name="T40" fmla="*/ 53 w 128"/>
                  <a:gd name="T41" fmla="*/ 101 h 124"/>
                  <a:gd name="T42" fmla="*/ 75 w 128"/>
                  <a:gd name="T43" fmla="*/ 101 h 124"/>
                  <a:gd name="T44" fmla="*/ 78 w 128"/>
                  <a:gd name="T45" fmla="*/ 119 h 124"/>
                  <a:gd name="T46" fmla="*/ 50 w 128"/>
                  <a:gd name="T47" fmla="*/ 119 h 124"/>
                  <a:gd name="T48" fmla="*/ 123 w 128"/>
                  <a:gd name="T49" fmla="*/ 97 h 124"/>
                  <a:gd name="T50" fmla="*/ 5 w 128"/>
                  <a:gd name="T51" fmla="*/ 97 h 124"/>
                  <a:gd name="T52" fmla="*/ 5 w 128"/>
                  <a:gd name="T53" fmla="*/ 79 h 124"/>
                  <a:gd name="T54" fmla="*/ 123 w 128"/>
                  <a:gd name="T55" fmla="*/ 79 h 124"/>
                  <a:gd name="T56" fmla="*/ 123 w 128"/>
                  <a:gd name="T57" fmla="*/ 97 h 124"/>
                  <a:gd name="T58" fmla="*/ 123 w 128"/>
                  <a:gd name="T59" fmla="*/ 75 h 124"/>
                  <a:gd name="T60" fmla="*/ 5 w 128"/>
                  <a:gd name="T61" fmla="*/ 75 h 124"/>
                  <a:gd name="T62" fmla="*/ 5 w 128"/>
                  <a:gd name="T63" fmla="*/ 5 h 124"/>
                  <a:gd name="T64" fmla="*/ 123 w 128"/>
                  <a:gd name="T65" fmla="*/ 5 h 124"/>
                  <a:gd name="T66" fmla="*/ 123 w 128"/>
                  <a:gd name="T67"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4">
                    <a:moveTo>
                      <a:pt x="122" y="0"/>
                    </a:moveTo>
                    <a:cubicBezTo>
                      <a:pt x="6" y="0"/>
                      <a:pt x="6" y="0"/>
                      <a:pt x="6" y="0"/>
                    </a:cubicBezTo>
                    <a:cubicBezTo>
                      <a:pt x="3" y="0"/>
                      <a:pt x="0" y="3"/>
                      <a:pt x="0" y="6"/>
                    </a:cubicBezTo>
                    <a:cubicBezTo>
                      <a:pt x="0" y="95"/>
                      <a:pt x="0" y="95"/>
                      <a:pt x="0" y="95"/>
                    </a:cubicBezTo>
                    <a:cubicBezTo>
                      <a:pt x="0" y="99"/>
                      <a:pt x="3" y="101"/>
                      <a:pt x="6" y="101"/>
                    </a:cubicBezTo>
                    <a:cubicBezTo>
                      <a:pt x="48" y="101"/>
                      <a:pt x="48" y="101"/>
                      <a:pt x="48" y="101"/>
                    </a:cubicBezTo>
                    <a:cubicBezTo>
                      <a:pt x="45" y="119"/>
                      <a:pt x="45" y="119"/>
                      <a:pt x="45" y="119"/>
                    </a:cubicBezTo>
                    <a:cubicBezTo>
                      <a:pt x="38" y="119"/>
                      <a:pt x="38" y="119"/>
                      <a:pt x="38" y="119"/>
                    </a:cubicBezTo>
                    <a:cubicBezTo>
                      <a:pt x="37" y="119"/>
                      <a:pt x="36" y="120"/>
                      <a:pt x="36" y="121"/>
                    </a:cubicBezTo>
                    <a:cubicBezTo>
                      <a:pt x="36" y="123"/>
                      <a:pt x="37" y="124"/>
                      <a:pt x="38" y="124"/>
                    </a:cubicBezTo>
                    <a:cubicBezTo>
                      <a:pt x="90" y="124"/>
                      <a:pt x="90" y="124"/>
                      <a:pt x="90" y="124"/>
                    </a:cubicBezTo>
                    <a:cubicBezTo>
                      <a:pt x="91" y="124"/>
                      <a:pt x="92" y="123"/>
                      <a:pt x="92" y="121"/>
                    </a:cubicBezTo>
                    <a:cubicBezTo>
                      <a:pt x="92" y="120"/>
                      <a:pt x="91" y="119"/>
                      <a:pt x="90" y="119"/>
                    </a:cubicBezTo>
                    <a:cubicBezTo>
                      <a:pt x="83" y="119"/>
                      <a:pt x="83" y="119"/>
                      <a:pt x="83" y="119"/>
                    </a:cubicBezTo>
                    <a:cubicBezTo>
                      <a:pt x="80" y="101"/>
                      <a:pt x="80" y="101"/>
                      <a:pt x="80" y="101"/>
                    </a:cubicBezTo>
                    <a:cubicBezTo>
                      <a:pt x="122" y="101"/>
                      <a:pt x="122" y="101"/>
                      <a:pt x="122" y="101"/>
                    </a:cubicBezTo>
                    <a:cubicBezTo>
                      <a:pt x="125" y="101"/>
                      <a:pt x="128" y="99"/>
                      <a:pt x="128" y="95"/>
                    </a:cubicBezTo>
                    <a:cubicBezTo>
                      <a:pt x="128" y="6"/>
                      <a:pt x="128" y="6"/>
                      <a:pt x="128" y="6"/>
                    </a:cubicBezTo>
                    <a:cubicBezTo>
                      <a:pt x="128" y="3"/>
                      <a:pt x="125" y="0"/>
                      <a:pt x="122" y="0"/>
                    </a:cubicBezTo>
                    <a:close/>
                    <a:moveTo>
                      <a:pt x="50" y="119"/>
                    </a:moveTo>
                    <a:cubicBezTo>
                      <a:pt x="53" y="101"/>
                      <a:pt x="53" y="101"/>
                      <a:pt x="53" y="101"/>
                    </a:cubicBezTo>
                    <a:cubicBezTo>
                      <a:pt x="75" y="101"/>
                      <a:pt x="75" y="101"/>
                      <a:pt x="75" y="101"/>
                    </a:cubicBezTo>
                    <a:cubicBezTo>
                      <a:pt x="78" y="119"/>
                      <a:pt x="78" y="119"/>
                      <a:pt x="78" y="119"/>
                    </a:cubicBezTo>
                    <a:lnTo>
                      <a:pt x="50" y="119"/>
                    </a:lnTo>
                    <a:close/>
                    <a:moveTo>
                      <a:pt x="123" y="97"/>
                    </a:moveTo>
                    <a:cubicBezTo>
                      <a:pt x="5" y="97"/>
                      <a:pt x="5" y="97"/>
                      <a:pt x="5" y="97"/>
                    </a:cubicBezTo>
                    <a:cubicBezTo>
                      <a:pt x="5" y="79"/>
                      <a:pt x="5" y="79"/>
                      <a:pt x="5" y="79"/>
                    </a:cubicBezTo>
                    <a:cubicBezTo>
                      <a:pt x="123" y="79"/>
                      <a:pt x="123" y="79"/>
                      <a:pt x="123" y="79"/>
                    </a:cubicBezTo>
                    <a:lnTo>
                      <a:pt x="123" y="97"/>
                    </a:lnTo>
                    <a:close/>
                    <a:moveTo>
                      <a:pt x="123" y="75"/>
                    </a:moveTo>
                    <a:cubicBezTo>
                      <a:pt x="5" y="75"/>
                      <a:pt x="5" y="75"/>
                      <a:pt x="5" y="75"/>
                    </a:cubicBezTo>
                    <a:cubicBezTo>
                      <a:pt x="5" y="5"/>
                      <a:pt x="5" y="5"/>
                      <a:pt x="5" y="5"/>
                    </a:cubicBezTo>
                    <a:cubicBezTo>
                      <a:pt x="123" y="5"/>
                      <a:pt x="123" y="5"/>
                      <a:pt x="123" y="5"/>
                    </a:cubicBezTo>
                    <a:lnTo>
                      <a:pt x="123"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173"/>
              <p:cNvSpPr>
                <a:spLocks noChangeArrowheads="1"/>
              </p:cNvSpPr>
              <p:nvPr/>
            </p:nvSpPr>
            <p:spPr bwMode="auto">
              <a:xfrm>
                <a:off x="4637088" y="2551113"/>
                <a:ext cx="30163" cy="269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3971465" y="3814901"/>
            <a:ext cx="569573" cy="569573"/>
            <a:chOff x="3971465" y="3814901"/>
            <a:chExt cx="569573" cy="569573"/>
          </a:xfrm>
        </p:grpSpPr>
        <p:grpSp>
          <p:nvGrpSpPr>
            <p:cNvPr id="89" name="组合 88"/>
            <p:cNvGrpSpPr/>
            <p:nvPr/>
          </p:nvGrpSpPr>
          <p:grpSpPr>
            <a:xfrm>
              <a:off x="3971465" y="3814901"/>
              <a:ext cx="569573" cy="569573"/>
              <a:chOff x="5490736" y="2781532"/>
              <a:chExt cx="1092123" cy="1092123"/>
            </a:xfrm>
          </p:grpSpPr>
          <p:sp useBgFill="1">
            <p:nvSpPr>
              <p:cNvPr id="91" name="椭圆 90"/>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椭圆 91"/>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0" name="Freeform 30"/>
            <p:cNvSpPr>
              <a:spLocks noEditPoints="1"/>
            </p:cNvSpPr>
            <p:nvPr/>
          </p:nvSpPr>
          <p:spPr bwMode="auto">
            <a:xfrm>
              <a:off x="4188876" y="3971285"/>
              <a:ext cx="200804" cy="256236"/>
            </a:xfrm>
            <a:custGeom>
              <a:avLst/>
              <a:gdLst>
                <a:gd name="T0" fmla="*/ 79 w 90"/>
                <a:gd name="T1" fmla="*/ 63 h 128"/>
                <a:gd name="T2" fmla="*/ 79 w 90"/>
                <a:gd name="T3" fmla="*/ 61 h 128"/>
                <a:gd name="T4" fmla="*/ 79 w 90"/>
                <a:gd name="T5" fmla="*/ 59 h 128"/>
                <a:gd name="T6" fmla="*/ 90 w 90"/>
                <a:gd name="T7" fmla="*/ 40 h 128"/>
                <a:gd name="T8" fmla="*/ 90 w 90"/>
                <a:gd name="T9" fmla="*/ 39 h 128"/>
                <a:gd name="T10" fmla="*/ 88 w 90"/>
                <a:gd name="T11" fmla="*/ 37 h 128"/>
                <a:gd name="T12" fmla="*/ 56 w 90"/>
                <a:gd name="T13" fmla="*/ 37 h 128"/>
                <a:gd name="T14" fmla="*/ 56 w 90"/>
                <a:gd name="T15" fmla="*/ 28 h 128"/>
                <a:gd name="T16" fmla="*/ 50 w 90"/>
                <a:gd name="T17" fmla="*/ 22 h 128"/>
                <a:gd name="T18" fmla="*/ 4 w 90"/>
                <a:gd name="T19" fmla="*/ 22 h 128"/>
                <a:gd name="T20" fmla="*/ 4 w 90"/>
                <a:gd name="T21" fmla="*/ 2 h 128"/>
                <a:gd name="T22" fmla="*/ 2 w 90"/>
                <a:gd name="T23" fmla="*/ 0 h 128"/>
                <a:gd name="T24" fmla="*/ 0 w 90"/>
                <a:gd name="T25" fmla="*/ 2 h 128"/>
                <a:gd name="T26" fmla="*/ 0 w 90"/>
                <a:gd name="T27" fmla="*/ 128 h 128"/>
                <a:gd name="T28" fmla="*/ 4 w 90"/>
                <a:gd name="T29" fmla="*/ 128 h 128"/>
                <a:gd name="T30" fmla="*/ 4 w 90"/>
                <a:gd name="T31" fmla="*/ 71 h 128"/>
                <a:gd name="T32" fmla="*/ 37 w 90"/>
                <a:gd name="T33" fmla="*/ 71 h 128"/>
                <a:gd name="T34" fmla="*/ 37 w 90"/>
                <a:gd name="T35" fmla="*/ 80 h 128"/>
                <a:gd name="T36" fmla="*/ 43 w 90"/>
                <a:gd name="T37" fmla="*/ 86 h 128"/>
                <a:gd name="T38" fmla="*/ 88 w 90"/>
                <a:gd name="T39" fmla="*/ 86 h 128"/>
                <a:gd name="T40" fmla="*/ 90 w 90"/>
                <a:gd name="T41" fmla="*/ 83 h 128"/>
                <a:gd name="T42" fmla="*/ 90 w 90"/>
                <a:gd name="T43" fmla="*/ 82 h 128"/>
                <a:gd name="T44" fmla="*/ 79 w 90"/>
                <a:gd name="T45" fmla="*/ 63 h 128"/>
                <a:gd name="T46" fmla="*/ 4 w 90"/>
                <a:gd name="T47" fmla="*/ 66 h 128"/>
                <a:gd name="T48" fmla="*/ 4 w 90"/>
                <a:gd name="T49" fmla="*/ 26 h 128"/>
                <a:gd name="T50" fmla="*/ 51 w 90"/>
                <a:gd name="T51" fmla="*/ 26 h 128"/>
                <a:gd name="T52" fmla="*/ 51 w 90"/>
                <a:gd name="T53" fmla="*/ 66 h 128"/>
                <a:gd name="T54" fmla="*/ 4 w 90"/>
                <a:gd name="T55" fmla="*/ 66 h 128"/>
                <a:gd name="T56" fmla="*/ 41 w 90"/>
                <a:gd name="T57" fmla="*/ 81 h 128"/>
                <a:gd name="T58" fmla="*/ 41 w 90"/>
                <a:gd name="T59" fmla="*/ 71 h 128"/>
                <a:gd name="T60" fmla="*/ 50 w 90"/>
                <a:gd name="T61" fmla="*/ 71 h 128"/>
                <a:gd name="T62" fmla="*/ 56 w 90"/>
                <a:gd name="T63" fmla="*/ 65 h 128"/>
                <a:gd name="T64" fmla="*/ 56 w 90"/>
                <a:gd name="T65" fmla="*/ 41 h 128"/>
                <a:gd name="T66" fmla="*/ 84 w 90"/>
                <a:gd name="T67" fmla="*/ 41 h 128"/>
                <a:gd name="T68" fmla="*/ 75 w 90"/>
                <a:gd name="T69" fmla="*/ 57 h 128"/>
                <a:gd name="T70" fmla="*/ 75 w 90"/>
                <a:gd name="T71" fmla="*/ 57 h 128"/>
                <a:gd name="T72" fmla="*/ 74 w 90"/>
                <a:gd name="T73" fmla="*/ 61 h 128"/>
                <a:gd name="T74" fmla="*/ 75 w 90"/>
                <a:gd name="T75" fmla="*/ 65 h 128"/>
                <a:gd name="T76" fmla="*/ 75 w 90"/>
                <a:gd name="T77" fmla="*/ 66 h 128"/>
                <a:gd name="T78" fmla="*/ 84 w 90"/>
                <a:gd name="T79" fmla="*/ 81 h 128"/>
                <a:gd name="T80" fmla="*/ 41 w 90"/>
                <a:gd name="T81"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128">
                  <a:moveTo>
                    <a:pt x="79" y="63"/>
                  </a:moveTo>
                  <a:cubicBezTo>
                    <a:pt x="79" y="63"/>
                    <a:pt x="79" y="62"/>
                    <a:pt x="79" y="61"/>
                  </a:cubicBezTo>
                  <a:cubicBezTo>
                    <a:pt x="79" y="60"/>
                    <a:pt x="79" y="60"/>
                    <a:pt x="79" y="59"/>
                  </a:cubicBezTo>
                  <a:cubicBezTo>
                    <a:pt x="90" y="40"/>
                    <a:pt x="90" y="40"/>
                    <a:pt x="90" y="40"/>
                  </a:cubicBezTo>
                  <a:cubicBezTo>
                    <a:pt x="90" y="40"/>
                    <a:pt x="90" y="39"/>
                    <a:pt x="90" y="39"/>
                  </a:cubicBezTo>
                  <a:cubicBezTo>
                    <a:pt x="90" y="38"/>
                    <a:pt x="89" y="37"/>
                    <a:pt x="88" y="37"/>
                  </a:cubicBezTo>
                  <a:cubicBezTo>
                    <a:pt x="56" y="37"/>
                    <a:pt x="56" y="37"/>
                    <a:pt x="56" y="37"/>
                  </a:cubicBezTo>
                  <a:cubicBezTo>
                    <a:pt x="56" y="28"/>
                    <a:pt x="56" y="28"/>
                    <a:pt x="56" y="28"/>
                  </a:cubicBezTo>
                  <a:cubicBezTo>
                    <a:pt x="56" y="25"/>
                    <a:pt x="53" y="22"/>
                    <a:pt x="50" y="22"/>
                  </a:cubicBezTo>
                  <a:cubicBezTo>
                    <a:pt x="4" y="22"/>
                    <a:pt x="4" y="22"/>
                    <a:pt x="4" y="22"/>
                  </a:cubicBezTo>
                  <a:cubicBezTo>
                    <a:pt x="4" y="2"/>
                    <a:pt x="4" y="2"/>
                    <a:pt x="4" y="2"/>
                  </a:cubicBezTo>
                  <a:cubicBezTo>
                    <a:pt x="4" y="1"/>
                    <a:pt x="3" y="0"/>
                    <a:pt x="2" y="0"/>
                  </a:cubicBezTo>
                  <a:cubicBezTo>
                    <a:pt x="1" y="0"/>
                    <a:pt x="0" y="1"/>
                    <a:pt x="0" y="2"/>
                  </a:cubicBezTo>
                  <a:cubicBezTo>
                    <a:pt x="0" y="128"/>
                    <a:pt x="0" y="128"/>
                    <a:pt x="0" y="128"/>
                  </a:cubicBezTo>
                  <a:cubicBezTo>
                    <a:pt x="4" y="128"/>
                    <a:pt x="4" y="128"/>
                    <a:pt x="4" y="128"/>
                  </a:cubicBezTo>
                  <a:cubicBezTo>
                    <a:pt x="4" y="71"/>
                    <a:pt x="4" y="71"/>
                    <a:pt x="4" y="71"/>
                  </a:cubicBezTo>
                  <a:cubicBezTo>
                    <a:pt x="37" y="71"/>
                    <a:pt x="37" y="71"/>
                    <a:pt x="37" y="71"/>
                  </a:cubicBezTo>
                  <a:cubicBezTo>
                    <a:pt x="37" y="80"/>
                    <a:pt x="37" y="80"/>
                    <a:pt x="37" y="80"/>
                  </a:cubicBezTo>
                  <a:cubicBezTo>
                    <a:pt x="37" y="83"/>
                    <a:pt x="39" y="86"/>
                    <a:pt x="43" y="86"/>
                  </a:cubicBezTo>
                  <a:cubicBezTo>
                    <a:pt x="88" y="86"/>
                    <a:pt x="88" y="86"/>
                    <a:pt x="88" y="86"/>
                  </a:cubicBezTo>
                  <a:cubicBezTo>
                    <a:pt x="89" y="86"/>
                    <a:pt x="90" y="85"/>
                    <a:pt x="90" y="83"/>
                  </a:cubicBezTo>
                  <a:cubicBezTo>
                    <a:pt x="90" y="83"/>
                    <a:pt x="90" y="83"/>
                    <a:pt x="90" y="82"/>
                  </a:cubicBezTo>
                  <a:lnTo>
                    <a:pt x="79" y="63"/>
                  </a:lnTo>
                  <a:close/>
                  <a:moveTo>
                    <a:pt x="4" y="66"/>
                  </a:moveTo>
                  <a:cubicBezTo>
                    <a:pt x="4" y="26"/>
                    <a:pt x="4" y="26"/>
                    <a:pt x="4" y="26"/>
                  </a:cubicBezTo>
                  <a:cubicBezTo>
                    <a:pt x="51" y="26"/>
                    <a:pt x="51" y="26"/>
                    <a:pt x="51" y="26"/>
                  </a:cubicBezTo>
                  <a:cubicBezTo>
                    <a:pt x="51" y="66"/>
                    <a:pt x="51" y="66"/>
                    <a:pt x="51" y="66"/>
                  </a:cubicBezTo>
                  <a:lnTo>
                    <a:pt x="4" y="66"/>
                  </a:lnTo>
                  <a:close/>
                  <a:moveTo>
                    <a:pt x="41" y="81"/>
                  </a:moveTo>
                  <a:cubicBezTo>
                    <a:pt x="41" y="71"/>
                    <a:pt x="41" y="71"/>
                    <a:pt x="41" y="71"/>
                  </a:cubicBezTo>
                  <a:cubicBezTo>
                    <a:pt x="50" y="71"/>
                    <a:pt x="50" y="71"/>
                    <a:pt x="50" y="71"/>
                  </a:cubicBezTo>
                  <a:cubicBezTo>
                    <a:pt x="53" y="71"/>
                    <a:pt x="56" y="68"/>
                    <a:pt x="56" y="65"/>
                  </a:cubicBezTo>
                  <a:cubicBezTo>
                    <a:pt x="56" y="41"/>
                    <a:pt x="56" y="41"/>
                    <a:pt x="56" y="41"/>
                  </a:cubicBezTo>
                  <a:cubicBezTo>
                    <a:pt x="84" y="41"/>
                    <a:pt x="84" y="41"/>
                    <a:pt x="84" y="41"/>
                  </a:cubicBezTo>
                  <a:cubicBezTo>
                    <a:pt x="75" y="57"/>
                    <a:pt x="75" y="57"/>
                    <a:pt x="75" y="57"/>
                  </a:cubicBezTo>
                  <a:cubicBezTo>
                    <a:pt x="75" y="57"/>
                    <a:pt x="75" y="57"/>
                    <a:pt x="75" y="57"/>
                  </a:cubicBezTo>
                  <a:cubicBezTo>
                    <a:pt x="75" y="58"/>
                    <a:pt x="74" y="60"/>
                    <a:pt x="74" y="61"/>
                  </a:cubicBezTo>
                  <a:cubicBezTo>
                    <a:pt x="74" y="63"/>
                    <a:pt x="75" y="64"/>
                    <a:pt x="75" y="65"/>
                  </a:cubicBezTo>
                  <a:cubicBezTo>
                    <a:pt x="75" y="66"/>
                    <a:pt x="75" y="66"/>
                    <a:pt x="75" y="66"/>
                  </a:cubicBezTo>
                  <a:cubicBezTo>
                    <a:pt x="84" y="81"/>
                    <a:pt x="84" y="81"/>
                    <a:pt x="84" y="81"/>
                  </a:cubicBezTo>
                  <a:lnTo>
                    <a:pt x="41" y="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r>
                <a:rPr lang="en-US" altLang="zh-CN"/>
                <a:t> </a:t>
              </a:r>
              <a:endParaRPr lang="zh-CN" altLang="en-US" dirty="0"/>
            </a:p>
          </p:txBody>
        </p:sp>
      </p:grpSp>
      <p:grpSp>
        <p:nvGrpSpPr>
          <p:cNvPr id="93" name="组合 92"/>
          <p:cNvGrpSpPr/>
          <p:nvPr/>
        </p:nvGrpSpPr>
        <p:grpSpPr>
          <a:xfrm>
            <a:off x="9399433" y="3462681"/>
            <a:ext cx="353660" cy="353660"/>
            <a:chOff x="9399433" y="3462681"/>
            <a:chExt cx="353660" cy="353660"/>
          </a:xfrm>
        </p:grpSpPr>
        <p:grpSp>
          <p:nvGrpSpPr>
            <p:cNvPr id="94" name="组合 93"/>
            <p:cNvGrpSpPr/>
            <p:nvPr/>
          </p:nvGrpSpPr>
          <p:grpSpPr>
            <a:xfrm>
              <a:off x="9399433" y="3462681"/>
              <a:ext cx="353660" cy="353660"/>
              <a:chOff x="5490736" y="2781532"/>
              <a:chExt cx="1092123" cy="1092123"/>
            </a:xfrm>
          </p:grpSpPr>
          <p:sp useBgFill="1">
            <p:nvSpPr>
              <p:cNvPr id="96" name="椭圆 95"/>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椭圆 96"/>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5" name="Freeform 33"/>
            <p:cNvSpPr>
              <a:spLocks noEditPoints="1"/>
            </p:cNvSpPr>
            <p:nvPr/>
          </p:nvSpPr>
          <p:spPr bwMode="auto">
            <a:xfrm>
              <a:off x="9501732" y="3557915"/>
              <a:ext cx="149061" cy="163191"/>
            </a:xfrm>
            <a:custGeom>
              <a:avLst/>
              <a:gdLst>
                <a:gd name="T0" fmla="*/ 128 w 128"/>
                <a:gd name="T1" fmla="*/ 47 h 128"/>
                <a:gd name="T2" fmla="*/ 122 w 128"/>
                <a:gd name="T3" fmla="*/ 41 h 128"/>
                <a:gd name="T4" fmla="*/ 86 w 128"/>
                <a:gd name="T5" fmla="*/ 41 h 128"/>
                <a:gd name="T6" fmla="*/ 86 w 128"/>
                <a:gd name="T7" fmla="*/ 6 h 128"/>
                <a:gd name="T8" fmla="*/ 80 w 128"/>
                <a:gd name="T9" fmla="*/ 0 h 128"/>
                <a:gd name="T10" fmla="*/ 6 w 128"/>
                <a:gd name="T11" fmla="*/ 0 h 128"/>
                <a:gd name="T12" fmla="*/ 0 w 128"/>
                <a:gd name="T13" fmla="*/ 6 h 128"/>
                <a:gd name="T14" fmla="*/ 0 w 128"/>
                <a:gd name="T15" fmla="*/ 80 h 128"/>
                <a:gd name="T16" fmla="*/ 6 w 128"/>
                <a:gd name="T17" fmla="*/ 86 h 128"/>
                <a:gd name="T18" fmla="*/ 42 w 128"/>
                <a:gd name="T19" fmla="*/ 86 h 128"/>
                <a:gd name="T20" fmla="*/ 42 w 128"/>
                <a:gd name="T21" fmla="*/ 122 h 128"/>
                <a:gd name="T22" fmla="*/ 48 w 128"/>
                <a:gd name="T23" fmla="*/ 128 h 128"/>
                <a:gd name="T24" fmla="*/ 122 w 128"/>
                <a:gd name="T25" fmla="*/ 128 h 128"/>
                <a:gd name="T26" fmla="*/ 128 w 128"/>
                <a:gd name="T27" fmla="*/ 122 h 128"/>
                <a:gd name="T28" fmla="*/ 128 w 128"/>
                <a:gd name="T29" fmla="*/ 47 h 128"/>
                <a:gd name="T30" fmla="*/ 42 w 128"/>
                <a:gd name="T31" fmla="*/ 47 h 128"/>
                <a:gd name="T32" fmla="*/ 42 w 128"/>
                <a:gd name="T33" fmla="*/ 81 h 128"/>
                <a:gd name="T34" fmla="*/ 5 w 128"/>
                <a:gd name="T35" fmla="*/ 81 h 128"/>
                <a:gd name="T36" fmla="*/ 5 w 128"/>
                <a:gd name="T37" fmla="*/ 4 h 128"/>
                <a:gd name="T38" fmla="*/ 82 w 128"/>
                <a:gd name="T39" fmla="*/ 4 h 128"/>
                <a:gd name="T40" fmla="*/ 82 w 128"/>
                <a:gd name="T41" fmla="*/ 41 h 128"/>
                <a:gd name="T42" fmla="*/ 48 w 128"/>
                <a:gd name="T43" fmla="*/ 41 h 128"/>
                <a:gd name="T44" fmla="*/ 42 w 128"/>
                <a:gd name="T45" fmla="*/ 47 h 128"/>
                <a:gd name="T46" fmla="*/ 123 w 128"/>
                <a:gd name="T47" fmla="*/ 123 h 128"/>
                <a:gd name="T48" fmla="*/ 46 w 128"/>
                <a:gd name="T49" fmla="*/ 123 h 128"/>
                <a:gd name="T50" fmla="*/ 46 w 128"/>
                <a:gd name="T51" fmla="*/ 46 h 128"/>
                <a:gd name="T52" fmla="*/ 123 w 128"/>
                <a:gd name="T53" fmla="*/ 46 h 128"/>
                <a:gd name="T54" fmla="*/ 123 w 128"/>
                <a:gd name="T5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128">
                  <a:moveTo>
                    <a:pt x="128" y="47"/>
                  </a:moveTo>
                  <a:cubicBezTo>
                    <a:pt x="128" y="44"/>
                    <a:pt x="125" y="41"/>
                    <a:pt x="122" y="41"/>
                  </a:cubicBezTo>
                  <a:cubicBezTo>
                    <a:pt x="86" y="41"/>
                    <a:pt x="86" y="41"/>
                    <a:pt x="86" y="41"/>
                  </a:cubicBezTo>
                  <a:cubicBezTo>
                    <a:pt x="86" y="6"/>
                    <a:pt x="86" y="6"/>
                    <a:pt x="86" y="6"/>
                  </a:cubicBezTo>
                  <a:cubicBezTo>
                    <a:pt x="86" y="2"/>
                    <a:pt x="83" y="0"/>
                    <a:pt x="80" y="0"/>
                  </a:cubicBezTo>
                  <a:cubicBezTo>
                    <a:pt x="6" y="0"/>
                    <a:pt x="6" y="0"/>
                    <a:pt x="6" y="0"/>
                  </a:cubicBezTo>
                  <a:cubicBezTo>
                    <a:pt x="3" y="0"/>
                    <a:pt x="0" y="2"/>
                    <a:pt x="0" y="6"/>
                  </a:cubicBezTo>
                  <a:cubicBezTo>
                    <a:pt x="0" y="80"/>
                    <a:pt x="0" y="80"/>
                    <a:pt x="0" y="80"/>
                  </a:cubicBezTo>
                  <a:cubicBezTo>
                    <a:pt x="0" y="83"/>
                    <a:pt x="3" y="86"/>
                    <a:pt x="6" y="86"/>
                  </a:cubicBezTo>
                  <a:cubicBezTo>
                    <a:pt x="42" y="86"/>
                    <a:pt x="42" y="86"/>
                    <a:pt x="42" y="86"/>
                  </a:cubicBezTo>
                  <a:cubicBezTo>
                    <a:pt x="42" y="122"/>
                    <a:pt x="42" y="122"/>
                    <a:pt x="42" y="122"/>
                  </a:cubicBezTo>
                  <a:cubicBezTo>
                    <a:pt x="42" y="125"/>
                    <a:pt x="45" y="128"/>
                    <a:pt x="48" y="128"/>
                  </a:cubicBezTo>
                  <a:cubicBezTo>
                    <a:pt x="122" y="128"/>
                    <a:pt x="122" y="128"/>
                    <a:pt x="122" y="128"/>
                  </a:cubicBezTo>
                  <a:cubicBezTo>
                    <a:pt x="125" y="128"/>
                    <a:pt x="128" y="125"/>
                    <a:pt x="128" y="122"/>
                  </a:cubicBezTo>
                  <a:lnTo>
                    <a:pt x="128" y="47"/>
                  </a:lnTo>
                  <a:close/>
                  <a:moveTo>
                    <a:pt x="42" y="47"/>
                  </a:moveTo>
                  <a:cubicBezTo>
                    <a:pt x="42" y="81"/>
                    <a:pt x="42" y="81"/>
                    <a:pt x="42" y="81"/>
                  </a:cubicBezTo>
                  <a:cubicBezTo>
                    <a:pt x="5" y="81"/>
                    <a:pt x="5" y="81"/>
                    <a:pt x="5" y="81"/>
                  </a:cubicBezTo>
                  <a:cubicBezTo>
                    <a:pt x="5" y="4"/>
                    <a:pt x="5" y="4"/>
                    <a:pt x="5" y="4"/>
                  </a:cubicBezTo>
                  <a:cubicBezTo>
                    <a:pt x="82" y="4"/>
                    <a:pt x="82" y="4"/>
                    <a:pt x="82" y="4"/>
                  </a:cubicBezTo>
                  <a:cubicBezTo>
                    <a:pt x="82" y="41"/>
                    <a:pt x="82" y="41"/>
                    <a:pt x="82" y="41"/>
                  </a:cubicBezTo>
                  <a:cubicBezTo>
                    <a:pt x="48" y="41"/>
                    <a:pt x="48" y="41"/>
                    <a:pt x="48" y="41"/>
                  </a:cubicBezTo>
                  <a:cubicBezTo>
                    <a:pt x="45" y="41"/>
                    <a:pt x="42" y="44"/>
                    <a:pt x="42" y="47"/>
                  </a:cubicBezTo>
                  <a:close/>
                  <a:moveTo>
                    <a:pt x="123" y="123"/>
                  </a:moveTo>
                  <a:cubicBezTo>
                    <a:pt x="46" y="123"/>
                    <a:pt x="46" y="123"/>
                    <a:pt x="46" y="123"/>
                  </a:cubicBezTo>
                  <a:cubicBezTo>
                    <a:pt x="46" y="46"/>
                    <a:pt x="46" y="46"/>
                    <a:pt x="46" y="46"/>
                  </a:cubicBezTo>
                  <a:cubicBezTo>
                    <a:pt x="123" y="46"/>
                    <a:pt x="123" y="46"/>
                    <a:pt x="123" y="46"/>
                  </a:cubicBezTo>
                  <a:lnTo>
                    <a:pt x="123" y="1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7700184" y="2899639"/>
            <a:ext cx="626530" cy="626530"/>
            <a:chOff x="7700184" y="2899639"/>
            <a:chExt cx="626530" cy="626530"/>
          </a:xfrm>
        </p:grpSpPr>
        <p:grpSp>
          <p:nvGrpSpPr>
            <p:cNvPr id="99" name="组合 98"/>
            <p:cNvGrpSpPr/>
            <p:nvPr/>
          </p:nvGrpSpPr>
          <p:grpSpPr>
            <a:xfrm>
              <a:off x="7700184" y="2899639"/>
              <a:ext cx="626530" cy="626530"/>
              <a:chOff x="5490736" y="2781532"/>
              <a:chExt cx="1092123" cy="1092123"/>
            </a:xfrm>
          </p:grpSpPr>
          <p:sp useBgFill="1">
            <p:nvSpPr>
              <p:cNvPr id="103" name="椭圆 102"/>
              <p:cNvSpPr/>
              <p:nvPr/>
            </p:nvSpPr>
            <p:spPr>
              <a:xfrm>
                <a:off x="5490736" y="2781532"/>
                <a:ext cx="1092123" cy="109212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4" name="椭圆 103"/>
              <p:cNvSpPr/>
              <p:nvPr/>
            </p:nvSpPr>
            <p:spPr>
              <a:xfrm>
                <a:off x="5490736" y="2781532"/>
                <a:ext cx="1092123" cy="1092123"/>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00" name="组合 99"/>
            <p:cNvGrpSpPr/>
            <p:nvPr/>
          </p:nvGrpSpPr>
          <p:grpSpPr>
            <a:xfrm>
              <a:off x="7922328" y="3111730"/>
              <a:ext cx="182241" cy="266921"/>
              <a:chOff x="5003828" y="3718733"/>
              <a:chExt cx="280988" cy="481013"/>
            </a:xfrm>
            <a:solidFill>
              <a:schemeClr val="bg1"/>
            </a:solidFill>
          </p:grpSpPr>
          <p:sp>
            <p:nvSpPr>
              <p:cNvPr id="101" name="Freeform 113"/>
              <p:cNvSpPr>
                <a:spLocks noEditPoints="1"/>
              </p:cNvSpPr>
              <p:nvPr/>
            </p:nvSpPr>
            <p:spPr bwMode="auto">
              <a:xfrm>
                <a:off x="5003828" y="3718733"/>
                <a:ext cx="280988" cy="481013"/>
              </a:xfrm>
              <a:custGeom>
                <a:avLst/>
                <a:gdLst>
                  <a:gd name="T0" fmla="*/ 71 w 75"/>
                  <a:gd name="T1" fmla="*/ 0 h 128"/>
                  <a:gd name="T2" fmla="*/ 4 w 75"/>
                  <a:gd name="T3" fmla="*/ 0 h 128"/>
                  <a:gd name="T4" fmla="*/ 0 w 75"/>
                  <a:gd name="T5" fmla="*/ 4 h 128"/>
                  <a:gd name="T6" fmla="*/ 0 w 75"/>
                  <a:gd name="T7" fmla="*/ 124 h 128"/>
                  <a:gd name="T8" fmla="*/ 4 w 75"/>
                  <a:gd name="T9" fmla="*/ 128 h 128"/>
                  <a:gd name="T10" fmla="*/ 6 w 75"/>
                  <a:gd name="T11" fmla="*/ 127 h 128"/>
                  <a:gd name="T12" fmla="*/ 38 w 75"/>
                  <a:gd name="T13" fmla="*/ 109 h 128"/>
                  <a:gd name="T14" fmla="*/ 69 w 75"/>
                  <a:gd name="T15" fmla="*/ 128 h 128"/>
                  <a:gd name="T16" fmla="*/ 71 w 75"/>
                  <a:gd name="T17" fmla="*/ 128 h 128"/>
                  <a:gd name="T18" fmla="*/ 75 w 75"/>
                  <a:gd name="T19" fmla="*/ 124 h 128"/>
                  <a:gd name="T20" fmla="*/ 75 w 75"/>
                  <a:gd name="T21" fmla="*/ 4 h 128"/>
                  <a:gd name="T22" fmla="*/ 71 w 75"/>
                  <a:gd name="T23" fmla="*/ 0 h 128"/>
                  <a:gd name="T24" fmla="*/ 71 w 75"/>
                  <a:gd name="T25" fmla="*/ 123 h 128"/>
                  <a:gd name="T26" fmla="*/ 40 w 75"/>
                  <a:gd name="T27" fmla="*/ 104 h 128"/>
                  <a:gd name="T28" fmla="*/ 36 w 75"/>
                  <a:gd name="T29" fmla="*/ 104 h 128"/>
                  <a:gd name="T30" fmla="*/ 5 w 75"/>
                  <a:gd name="T31" fmla="*/ 123 h 128"/>
                  <a:gd name="T32" fmla="*/ 5 w 75"/>
                  <a:gd name="T33" fmla="*/ 5 h 128"/>
                  <a:gd name="T34" fmla="*/ 71 w 75"/>
                  <a:gd name="T35" fmla="*/ 5 h 128"/>
                  <a:gd name="T36" fmla="*/ 71 w 75"/>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28">
                    <a:moveTo>
                      <a:pt x="71"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6" y="127"/>
                    </a:cubicBezTo>
                    <a:cubicBezTo>
                      <a:pt x="38" y="109"/>
                      <a:pt x="38" y="109"/>
                      <a:pt x="38" y="109"/>
                    </a:cubicBezTo>
                    <a:cubicBezTo>
                      <a:pt x="69" y="128"/>
                      <a:pt x="69" y="128"/>
                      <a:pt x="69" y="128"/>
                    </a:cubicBezTo>
                    <a:cubicBezTo>
                      <a:pt x="70" y="128"/>
                      <a:pt x="71" y="128"/>
                      <a:pt x="71" y="128"/>
                    </a:cubicBezTo>
                    <a:cubicBezTo>
                      <a:pt x="74" y="128"/>
                      <a:pt x="75" y="126"/>
                      <a:pt x="75" y="124"/>
                    </a:cubicBezTo>
                    <a:cubicBezTo>
                      <a:pt x="75" y="4"/>
                      <a:pt x="75" y="4"/>
                      <a:pt x="75" y="4"/>
                    </a:cubicBezTo>
                    <a:cubicBezTo>
                      <a:pt x="75" y="2"/>
                      <a:pt x="74" y="0"/>
                      <a:pt x="71"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4"/>
              <p:cNvSpPr>
                <a:spLocks/>
              </p:cNvSpPr>
              <p:nvPr/>
            </p:nvSpPr>
            <p:spPr bwMode="auto">
              <a:xfrm>
                <a:off x="5097490" y="3891771"/>
                <a:ext cx="93663" cy="96838"/>
              </a:xfrm>
              <a:custGeom>
                <a:avLst/>
                <a:gdLst>
                  <a:gd name="T0" fmla="*/ 0 w 25"/>
                  <a:gd name="T1" fmla="*/ 23 h 26"/>
                  <a:gd name="T2" fmla="*/ 1 w 25"/>
                  <a:gd name="T3" fmla="*/ 25 h 26"/>
                  <a:gd name="T4" fmla="*/ 4 w 25"/>
                  <a:gd name="T5" fmla="*/ 25 h 26"/>
                  <a:gd name="T6" fmla="*/ 13 w 25"/>
                  <a:gd name="T7" fmla="*/ 16 h 26"/>
                  <a:gd name="T8" fmla="*/ 22 w 25"/>
                  <a:gd name="T9" fmla="*/ 25 h 26"/>
                  <a:gd name="T10" fmla="*/ 25 w 25"/>
                  <a:gd name="T11" fmla="*/ 25 h 26"/>
                  <a:gd name="T12" fmla="*/ 25 w 25"/>
                  <a:gd name="T13" fmla="*/ 23 h 26"/>
                  <a:gd name="T14" fmla="*/ 25 w 25"/>
                  <a:gd name="T15" fmla="*/ 22 h 26"/>
                  <a:gd name="T16" fmla="*/ 16 w 25"/>
                  <a:gd name="T17" fmla="*/ 13 h 26"/>
                  <a:gd name="T18" fmla="*/ 25 w 25"/>
                  <a:gd name="T19" fmla="*/ 4 h 26"/>
                  <a:gd name="T20" fmla="*/ 25 w 25"/>
                  <a:gd name="T21" fmla="*/ 2 h 26"/>
                  <a:gd name="T22" fmla="*/ 25 w 25"/>
                  <a:gd name="T23" fmla="*/ 1 h 26"/>
                  <a:gd name="T24" fmla="*/ 22 w 25"/>
                  <a:gd name="T25" fmla="*/ 1 h 26"/>
                  <a:gd name="T26" fmla="*/ 13 w 25"/>
                  <a:gd name="T27" fmla="*/ 10 h 26"/>
                  <a:gd name="T28" fmla="*/ 4 w 25"/>
                  <a:gd name="T29" fmla="*/ 1 h 26"/>
                  <a:gd name="T30" fmla="*/ 1 w 25"/>
                  <a:gd name="T31" fmla="*/ 1 h 26"/>
                  <a:gd name="T32" fmla="*/ 0 w 25"/>
                  <a:gd name="T33" fmla="*/ 2 h 26"/>
                  <a:gd name="T34" fmla="*/ 1 w 25"/>
                  <a:gd name="T35" fmla="*/ 4 h 26"/>
                  <a:gd name="T36" fmla="*/ 9 w 25"/>
                  <a:gd name="T37" fmla="*/ 13 h 26"/>
                  <a:gd name="T38" fmla="*/ 1 w 25"/>
                  <a:gd name="T39" fmla="*/ 22 h 26"/>
                  <a:gd name="T40" fmla="*/ 0 w 25"/>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6">
                    <a:moveTo>
                      <a:pt x="0" y="23"/>
                    </a:moveTo>
                    <a:cubicBezTo>
                      <a:pt x="0" y="24"/>
                      <a:pt x="0" y="25"/>
                      <a:pt x="1" y="25"/>
                    </a:cubicBezTo>
                    <a:cubicBezTo>
                      <a:pt x="1" y="26"/>
                      <a:pt x="3" y="26"/>
                      <a:pt x="4" y="25"/>
                    </a:cubicBezTo>
                    <a:cubicBezTo>
                      <a:pt x="13" y="16"/>
                      <a:pt x="13" y="16"/>
                      <a:pt x="13" y="16"/>
                    </a:cubicBezTo>
                    <a:cubicBezTo>
                      <a:pt x="22" y="25"/>
                      <a:pt x="22" y="25"/>
                      <a:pt x="22" y="25"/>
                    </a:cubicBezTo>
                    <a:cubicBezTo>
                      <a:pt x="22" y="26"/>
                      <a:pt x="24" y="26"/>
                      <a:pt x="25" y="25"/>
                    </a:cubicBezTo>
                    <a:cubicBezTo>
                      <a:pt x="25" y="25"/>
                      <a:pt x="25" y="24"/>
                      <a:pt x="25" y="23"/>
                    </a:cubicBezTo>
                    <a:cubicBezTo>
                      <a:pt x="25" y="23"/>
                      <a:pt x="25" y="22"/>
                      <a:pt x="25" y="22"/>
                    </a:cubicBezTo>
                    <a:cubicBezTo>
                      <a:pt x="16" y="13"/>
                      <a:pt x="16" y="13"/>
                      <a:pt x="16" y="13"/>
                    </a:cubicBezTo>
                    <a:cubicBezTo>
                      <a:pt x="25" y="4"/>
                      <a:pt x="25" y="4"/>
                      <a:pt x="25" y="4"/>
                    </a:cubicBezTo>
                    <a:cubicBezTo>
                      <a:pt x="25" y="4"/>
                      <a:pt x="25" y="3"/>
                      <a:pt x="25" y="2"/>
                    </a:cubicBezTo>
                    <a:cubicBezTo>
                      <a:pt x="25" y="2"/>
                      <a:pt x="25" y="1"/>
                      <a:pt x="25" y="1"/>
                    </a:cubicBezTo>
                    <a:cubicBezTo>
                      <a:pt x="24" y="0"/>
                      <a:pt x="22" y="0"/>
                      <a:pt x="22" y="1"/>
                    </a:cubicBezTo>
                    <a:cubicBezTo>
                      <a:pt x="13" y="10"/>
                      <a:pt x="13" y="10"/>
                      <a:pt x="13" y="10"/>
                    </a:cubicBezTo>
                    <a:cubicBezTo>
                      <a:pt x="4" y="1"/>
                      <a:pt x="4" y="1"/>
                      <a:pt x="4" y="1"/>
                    </a:cubicBezTo>
                    <a:cubicBezTo>
                      <a:pt x="3" y="0"/>
                      <a:pt x="1" y="0"/>
                      <a:pt x="1" y="1"/>
                    </a:cubicBezTo>
                    <a:cubicBezTo>
                      <a:pt x="0" y="1"/>
                      <a:pt x="0" y="2"/>
                      <a:pt x="0" y="2"/>
                    </a:cubicBezTo>
                    <a:cubicBezTo>
                      <a:pt x="0" y="3"/>
                      <a:pt x="0" y="4"/>
                      <a:pt x="1" y="4"/>
                    </a:cubicBezTo>
                    <a:cubicBezTo>
                      <a:pt x="9" y="13"/>
                      <a:pt x="9" y="13"/>
                      <a:pt x="9" y="13"/>
                    </a:cubicBezTo>
                    <a:cubicBezTo>
                      <a:pt x="1" y="22"/>
                      <a:pt x="1" y="22"/>
                      <a:pt x="1" y="22"/>
                    </a:cubicBezTo>
                    <a:cubicBezTo>
                      <a:pt x="0" y="22"/>
                      <a:pt x="0" y="23"/>
                      <a:pt x="0"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5" name="组合 104"/>
          <p:cNvGrpSpPr/>
          <p:nvPr/>
        </p:nvGrpSpPr>
        <p:grpSpPr>
          <a:xfrm>
            <a:off x="4843820" y="4757113"/>
            <a:ext cx="2503804" cy="1254305"/>
            <a:chOff x="3576430" y="4959600"/>
            <a:chExt cx="6214662" cy="1254305"/>
          </a:xfrm>
        </p:grpSpPr>
        <p:sp>
          <p:nvSpPr>
            <p:cNvPr id="106" name="文本框 105"/>
            <p:cNvSpPr txBox="1"/>
            <p:nvPr/>
          </p:nvSpPr>
          <p:spPr>
            <a:xfrm>
              <a:off x="3576430" y="5326290"/>
              <a:ext cx="6214662" cy="887615"/>
            </a:xfrm>
            <a:prstGeom prst="rect">
              <a:avLst/>
            </a:prstGeom>
            <a:noFill/>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请输入您的文字对目标进行说明请输入您的文字对目标进行说明请输入您的文字对目标进行说明</a:t>
              </a:r>
            </a:p>
          </p:txBody>
        </p:sp>
        <p:sp>
          <p:nvSpPr>
            <p:cNvPr id="107" name="矩形 106"/>
            <p:cNvSpPr/>
            <p:nvPr/>
          </p:nvSpPr>
          <p:spPr>
            <a:xfrm>
              <a:off x="5438061" y="4959600"/>
              <a:ext cx="2495499" cy="338554"/>
            </a:xfrm>
            <a:prstGeom prst="rect">
              <a:avLst/>
            </a:prstGeom>
          </p:spPr>
          <p:txBody>
            <a:bodyPr wrap="none">
              <a:spAutoFit/>
            </a:bodyPr>
            <a:lstStyle/>
            <a:p>
              <a:pPr algn="ctr"/>
              <a:r>
                <a:rPr lang="zh-CN" altLang="en-US" sz="1600" dirty="0">
                  <a:solidFill>
                    <a:schemeClr val="bg1"/>
                  </a:solidFill>
                  <a:latin typeface="冬青黑体简体中文 W3" panose="020B0300000000000000" pitchFamily="34" charset="-122"/>
                  <a:ea typeface="冬青黑体简体中文 W3" panose="020B0300000000000000" pitchFamily="34" charset="-122"/>
                </a:rPr>
                <a:t>市场需求</a:t>
              </a:r>
            </a:p>
          </p:txBody>
        </p:sp>
      </p:grpSp>
      <p:grpSp>
        <p:nvGrpSpPr>
          <p:cNvPr id="108" name="组合 107"/>
          <p:cNvGrpSpPr/>
          <p:nvPr/>
        </p:nvGrpSpPr>
        <p:grpSpPr>
          <a:xfrm>
            <a:off x="8301504" y="4422563"/>
            <a:ext cx="2503804" cy="1254305"/>
            <a:chOff x="3576430" y="4959600"/>
            <a:chExt cx="6214662" cy="1254305"/>
          </a:xfrm>
        </p:grpSpPr>
        <p:sp>
          <p:nvSpPr>
            <p:cNvPr id="109" name="文本框 108"/>
            <p:cNvSpPr txBox="1"/>
            <p:nvPr/>
          </p:nvSpPr>
          <p:spPr>
            <a:xfrm>
              <a:off x="3576430" y="5326290"/>
              <a:ext cx="6214662" cy="887615"/>
            </a:xfrm>
            <a:prstGeom prst="rect">
              <a:avLst/>
            </a:prstGeom>
            <a:noFill/>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请输入您的文字对目标进行说明请输入您的文字对目标进行说明请输入您的文字对目标进行说明</a:t>
              </a:r>
            </a:p>
          </p:txBody>
        </p:sp>
        <p:sp>
          <p:nvSpPr>
            <p:cNvPr id="110" name="矩形 109"/>
            <p:cNvSpPr/>
            <p:nvPr/>
          </p:nvSpPr>
          <p:spPr>
            <a:xfrm>
              <a:off x="5438068" y="4959600"/>
              <a:ext cx="2495499" cy="338554"/>
            </a:xfrm>
            <a:prstGeom prst="rect">
              <a:avLst/>
            </a:prstGeom>
          </p:spPr>
          <p:txBody>
            <a:bodyPr wrap="none">
              <a:spAutoFit/>
            </a:bodyPr>
            <a:lstStyle/>
            <a:p>
              <a:pPr algn="ctr"/>
              <a:r>
                <a:rPr lang="zh-CN" altLang="en-US" sz="1600" dirty="0">
                  <a:solidFill>
                    <a:schemeClr val="bg1"/>
                  </a:solidFill>
                  <a:latin typeface="冬青黑体简体中文 W3" panose="020B0300000000000000" pitchFamily="34" charset="-122"/>
                  <a:ea typeface="冬青黑体简体中文 W3" panose="020B0300000000000000" pitchFamily="34" charset="-122"/>
                </a:rPr>
                <a:t>竞品价格</a:t>
              </a:r>
            </a:p>
          </p:txBody>
        </p:sp>
      </p:grpSp>
    </p:spTree>
    <p:extLst>
      <p:ext uri="{BB962C8B-B14F-4D97-AF65-F5344CB8AC3E}">
        <p14:creationId xmlns:p14="http://schemas.microsoft.com/office/powerpoint/2010/main" xmlns="" val="3081352941"/>
      </p:ext>
    </p:extLst>
  </p:cSld>
  <p:clrMapOvr>
    <a:masterClrMapping/>
  </p:clrMapOvr>
  <mc:AlternateContent xmlns:mc="http://schemas.openxmlformats.org/markup-compatibility/2006">
    <mc:Choice xmlns:p14="http://schemas.microsoft.com/office/powerpoint/2010/main" xmlns="" Requires="p14">
      <p:transition spd="slow" p14:dur="1300" advTm="6000">
        <p14:pan dir="u"/>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250"/>
                                  </p:stCondLst>
                                  <p:childTnLst>
                                    <p:set>
                                      <p:cBhvr>
                                        <p:cTn id="13" dur="1" fill="hold">
                                          <p:stCondLst>
                                            <p:cond delay="0"/>
                                          </p:stCondLst>
                                        </p:cTn>
                                        <p:tgtEl>
                                          <p:spTgt spid="59"/>
                                        </p:tgtEl>
                                        <p:attrNameLst>
                                          <p:attrName>style.visibility</p:attrName>
                                        </p:attrNameLst>
                                      </p:cBhvr>
                                      <p:to>
                                        <p:strVal val="visible"/>
                                      </p:to>
                                    </p:set>
                                    <p:anim calcmode="lin" valueType="num">
                                      <p:cBhvr>
                                        <p:cTn id="14" dur="1000" fill="hold"/>
                                        <p:tgtEl>
                                          <p:spTgt spid="59"/>
                                        </p:tgtEl>
                                        <p:attrNameLst>
                                          <p:attrName>ppt_w</p:attrName>
                                        </p:attrNameLst>
                                      </p:cBhvr>
                                      <p:tavLst>
                                        <p:tav tm="0">
                                          <p:val>
                                            <p:fltVal val="0"/>
                                          </p:val>
                                        </p:tav>
                                        <p:tav tm="100000">
                                          <p:val>
                                            <p:strVal val="#ppt_w"/>
                                          </p:val>
                                        </p:tav>
                                      </p:tavLst>
                                    </p:anim>
                                    <p:anim calcmode="lin" valueType="num">
                                      <p:cBhvr>
                                        <p:cTn id="15" dur="1000" fill="hold"/>
                                        <p:tgtEl>
                                          <p:spTgt spid="59"/>
                                        </p:tgtEl>
                                        <p:attrNameLst>
                                          <p:attrName>ppt_h</p:attrName>
                                        </p:attrNameLst>
                                      </p:cBhvr>
                                      <p:tavLst>
                                        <p:tav tm="0">
                                          <p:val>
                                            <p:fltVal val="0"/>
                                          </p:val>
                                        </p:tav>
                                        <p:tav tm="100000">
                                          <p:val>
                                            <p:strVal val="#ppt_h"/>
                                          </p:val>
                                        </p:tav>
                                      </p:tavLst>
                                    </p:anim>
                                    <p:animEffect transition="in" filter="fade">
                                      <p:cBhvr>
                                        <p:cTn id="16" dur="1000"/>
                                        <p:tgtEl>
                                          <p:spTgt spid="59"/>
                                        </p:tgtEl>
                                      </p:cBhvr>
                                    </p:animEffect>
                                  </p:childTnLst>
                                </p:cTn>
                              </p:par>
                              <p:par>
                                <p:cTn id="17" presetID="64" presetClass="path" presetSubtype="0" decel="30000" fill="hold" nodeType="withEffect">
                                  <p:stCondLst>
                                    <p:cond delay="1250"/>
                                  </p:stCondLst>
                                  <p:childTnLst>
                                    <p:animMotion origin="layout" path="M 1.11022E-16 0.03889 L 1.11022E-16 -0.14815 " pathEditMode="relative" rAng="0" ptsTypes="AA">
                                      <p:cBhvr>
                                        <p:cTn id="18" dur="750" spd="-100000" fill="hold"/>
                                        <p:tgtEl>
                                          <p:spTgt spid="59"/>
                                        </p:tgtEl>
                                        <p:attrNameLst>
                                          <p:attrName>ppt_x</p:attrName>
                                          <p:attrName>ppt_y</p:attrName>
                                        </p:attrNameLst>
                                      </p:cBhvr>
                                      <p:rCtr x="0" y="-9352"/>
                                    </p:animMotion>
                                  </p:childTnLst>
                                </p:cTn>
                              </p:par>
                              <p:par>
                                <p:cTn id="19" presetID="64" presetClass="path" presetSubtype="0" accel="30000" decel="30000" fill="hold" nodeType="withEffect">
                                  <p:stCondLst>
                                    <p:cond delay="2000"/>
                                  </p:stCondLst>
                                  <p:childTnLst>
                                    <p:animMotion origin="layout" path="M 3.95833E-6 0.03842 L 3.95833E-6 2.96296E-6 " pathEditMode="relative" rAng="0" ptsTypes="AA">
                                      <p:cBhvr>
                                        <p:cTn id="20" dur="750" fill="hold"/>
                                        <p:tgtEl>
                                          <p:spTgt spid="59"/>
                                        </p:tgtEl>
                                        <p:attrNameLst>
                                          <p:attrName>ppt_x</p:attrName>
                                          <p:attrName>ppt_y</p:attrName>
                                        </p:attrNameLst>
                                      </p:cBhvr>
                                      <p:rCtr x="0" y="-1921"/>
                                    </p:animMotion>
                                  </p:childTnLst>
                                </p:cTn>
                              </p:par>
                              <p:par>
                                <p:cTn id="21" presetID="10" presetClass="entr" presetSubtype="0" fill="hold" nodeType="withEffect">
                                  <p:stCondLst>
                                    <p:cond delay="250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par>
                                <p:cTn id="24" presetID="64" presetClass="path" presetSubtype="0" decel="30000" fill="hold" nodeType="withEffect">
                                  <p:stCondLst>
                                    <p:cond delay="2500"/>
                                  </p:stCondLst>
                                  <p:childTnLst>
                                    <p:animMotion origin="layout" path="M 1.11022E-16 0.03889 L 1.11022E-16 -0.14815 " pathEditMode="relative" rAng="0" ptsTypes="AA">
                                      <p:cBhvr>
                                        <p:cTn id="25" dur="750" spd="-100000" fill="hold"/>
                                        <p:tgtEl>
                                          <p:spTgt spid="64"/>
                                        </p:tgtEl>
                                        <p:attrNameLst>
                                          <p:attrName>ppt_x</p:attrName>
                                          <p:attrName>ppt_y</p:attrName>
                                        </p:attrNameLst>
                                      </p:cBhvr>
                                      <p:rCtr x="0" y="-9352"/>
                                    </p:animMotion>
                                  </p:childTnLst>
                                </p:cTn>
                              </p:par>
                              <p:par>
                                <p:cTn id="26" presetID="64" presetClass="path" presetSubtype="0" accel="30000" decel="30000" fill="hold" nodeType="withEffect">
                                  <p:stCondLst>
                                    <p:cond delay="3250"/>
                                  </p:stCondLst>
                                  <p:childTnLst>
                                    <p:animMotion origin="layout" path="M 3.95833E-6 0.03842 L 3.95833E-6 2.96296E-6 " pathEditMode="relative" rAng="0" ptsTypes="AA">
                                      <p:cBhvr>
                                        <p:cTn id="27" dur="750" fill="hold"/>
                                        <p:tgtEl>
                                          <p:spTgt spid="64"/>
                                        </p:tgtEl>
                                        <p:attrNameLst>
                                          <p:attrName>ppt_x</p:attrName>
                                          <p:attrName>ppt_y</p:attrName>
                                        </p:attrNameLst>
                                      </p:cBhvr>
                                      <p:rCtr x="0" y="-1921"/>
                                    </p:animMotion>
                                  </p:childTnLst>
                                </p:cTn>
                              </p:par>
                              <p:par>
                                <p:cTn id="28" presetID="10" presetClass="entr" presetSubtype="0" fill="hold" grpId="0" nodeType="withEffect">
                                  <p:stCondLst>
                                    <p:cond delay="325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grpId="0" nodeType="withEffect">
                                  <p:stCondLst>
                                    <p:cond delay="35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22" presetClass="entr" presetSubtype="1" fill="hold" nodeType="withEffect">
                                  <p:stCondLst>
                                    <p:cond delay="3250"/>
                                  </p:stCondLst>
                                  <p:childTnLst>
                                    <p:set>
                                      <p:cBhvr>
                                        <p:cTn id="35" dur="1" fill="hold">
                                          <p:stCondLst>
                                            <p:cond delay="0"/>
                                          </p:stCondLst>
                                        </p:cTn>
                                        <p:tgtEl>
                                          <p:spTgt spid="73"/>
                                        </p:tgtEl>
                                        <p:attrNameLst>
                                          <p:attrName>style.visibility</p:attrName>
                                        </p:attrNameLst>
                                      </p:cBhvr>
                                      <p:to>
                                        <p:strVal val="visible"/>
                                      </p:to>
                                    </p:set>
                                    <p:animEffect transition="in" filter="wipe(up)">
                                      <p:cBhvr>
                                        <p:cTn id="36" dur="750"/>
                                        <p:tgtEl>
                                          <p:spTgt spid="73"/>
                                        </p:tgtEl>
                                      </p:cBhvr>
                                    </p:animEffect>
                                  </p:childTnLst>
                                </p:cTn>
                              </p:par>
                              <p:par>
                                <p:cTn id="37" presetID="10" presetClass="entr" presetSubtype="0" fill="hold" nodeType="withEffect">
                                  <p:stCondLst>
                                    <p:cond delay="275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childTnLst>
                                </p:cTn>
                              </p:par>
                              <p:par>
                                <p:cTn id="40" presetID="63" presetClass="path" presetSubtype="0" decel="50000" fill="hold" nodeType="withEffect">
                                  <p:stCondLst>
                                    <p:cond delay="2750"/>
                                  </p:stCondLst>
                                  <p:childTnLst>
                                    <p:animMotion origin="layout" path="M 0.02904 0.02732 L -0.10872 -0.09745 " pathEditMode="relative" rAng="0" ptsTypes="AA">
                                      <p:cBhvr>
                                        <p:cTn id="41" dur="750" spd="-100000" fill="hold"/>
                                        <p:tgtEl>
                                          <p:spTgt spid="76"/>
                                        </p:tgtEl>
                                        <p:attrNameLst>
                                          <p:attrName>ppt_x</p:attrName>
                                          <p:attrName>ppt_y</p:attrName>
                                        </p:attrNameLst>
                                      </p:cBhvr>
                                      <p:rCtr x="-6888" y="-6250"/>
                                    </p:animMotion>
                                  </p:childTnLst>
                                </p:cTn>
                              </p:par>
                              <p:par>
                                <p:cTn id="42" presetID="35" presetClass="path" presetSubtype="0" accel="50000" decel="50000" fill="hold" nodeType="withEffect">
                                  <p:stCondLst>
                                    <p:cond delay="3500"/>
                                  </p:stCondLst>
                                  <p:childTnLst>
                                    <p:animMotion origin="layout" path="M 0.02852 0.02732 L -2.70833E-6 -7.40741E-7 " pathEditMode="relative" rAng="0" ptsTypes="AA">
                                      <p:cBhvr>
                                        <p:cTn id="43" dur="750" fill="hold"/>
                                        <p:tgtEl>
                                          <p:spTgt spid="76"/>
                                        </p:tgtEl>
                                        <p:attrNameLst>
                                          <p:attrName>ppt_x</p:attrName>
                                          <p:attrName>ppt_y</p:attrName>
                                        </p:attrNameLst>
                                      </p:cBhvr>
                                      <p:rCtr x="-1432" y="-1366"/>
                                    </p:animMotion>
                                  </p:childTnLst>
                                </p:cTn>
                              </p:par>
                              <p:par>
                                <p:cTn id="44" presetID="10" presetClass="entr" presetSubtype="0" fill="hold" nodeType="withEffect">
                                  <p:stCondLst>
                                    <p:cond delay="275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par>
                                <p:cTn id="47" presetID="42" presetClass="path" presetSubtype="0" decel="30000" fill="hold" nodeType="withEffect">
                                  <p:stCondLst>
                                    <p:cond delay="2750"/>
                                  </p:stCondLst>
                                  <p:childTnLst>
                                    <p:animMotion origin="layout" path="M 5.55112E-17 -0.03981 L 5.55112E-17 0.14815 " pathEditMode="relative" rAng="0" ptsTypes="AA">
                                      <p:cBhvr>
                                        <p:cTn id="48" dur="750" spd="-100000" fill="hold"/>
                                        <p:tgtEl>
                                          <p:spTgt spid="88"/>
                                        </p:tgtEl>
                                        <p:attrNameLst>
                                          <p:attrName>ppt_x</p:attrName>
                                          <p:attrName>ppt_y</p:attrName>
                                        </p:attrNameLst>
                                      </p:cBhvr>
                                      <p:rCtr x="0" y="9398"/>
                                    </p:animMotion>
                                  </p:childTnLst>
                                </p:cTn>
                              </p:par>
                              <p:par>
                                <p:cTn id="49" presetID="42" presetClass="path" presetSubtype="0" accel="30000" decel="30000" fill="hold" nodeType="withEffect">
                                  <p:stCondLst>
                                    <p:cond delay="3500"/>
                                  </p:stCondLst>
                                  <p:childTnLst>
                                    <p:animMotion origin="layout" path="M -2.5E-6 -0.03981 L -2.5E-6 5.55112E-17 " pathEditMode="relative" rAng="0" ptsTypes="AA">
                                      <p:cBhvr>
                                        <p:cTn id="50" dur="750" fill="hold"/>
                                        <p:tgtEl>
                                          <p:spTgt spid="88"/>
                                        </p:tgtEl>
                                        <p:attrNameLst>
                                          <p:attrName>ppt_x</p:attrName>
                                          <p:attrName>ppt_y</p:attrName>
                                        </p:attrNameLst>
                                      </p:cBhvr>
                                      <p:rCtr x="0" y="1991"/>
                                    </p:animMotion>
                                  </p:childTnLst>
                                </p:cTn>
                              </p:par>
                              <p:par>
                                <p:cTn id="51" presetID="10" presetClass="entr" presetSubtype="0" fill="hold" nodeType="withEffect">
                                  <p:stCondLst>
                                    <p:cond delay="2500"/>
                                  </p:stCondLst>
                                  <p:childTnLst>
                                    <p:set>
                                      <p:cBhvr>
                                        <p:cTn id="52" dur="1" fill="hold">
                                          <p:stCondLst>
                                            <p:cond delay="0"/>
                                          </p:stCondLst>
                                        </p:cTn>
                                        <p:tgtEl>
                                          <p:spTgt spid="98"/>
                                        </p:tgtEl>
                                        <p:attrNameLst>
                                          <p:attrName>style.visibility</p:attrName>
                                        </p:attrNameLst>
                                      </p:cBhvr>
                                      <p:to>
                                        <p:strVal val="visible"/>
                                      </p:to>
                                    </p:set>
                                    <p:animEffect transition="in" filter="fade">
                                      <p:cBhvr>
                                        <p:cTn id="53" dur="500"/>
                                        <p:tgtEl>
                                          <p:spTgt spid="98"/>
                                        </p:tgtEl>
                                      </p:cBhvr>
                                    </p:animEffect>
                                  </p:childTnLst>
                                </p:cTn>
                              </p:par>
                              <p:par>
                                <p:cTn id="54" presetID="63" presetClass="path" presetSubtype="0" decel="50000" fill="hold" nodeType="withEffect">
                                  <p:stCondLst>
                                    <p:cond delay="2500"/>
                                  </p:stCondLst>
                                  <p:childTnLst>
                                    <p:animMotion origin="layout" path="M -0.02669 0.02639 L 0.09805 -0.10833 " pathEditMode="relative" rAng="0" ptsTypes="AA">
                                      <p:cBhvr>
                                        <p:cTn id="55" dur="750" spd="-100000" fill="hold"/>
                                        <p:tgtEl>
                                          <p:spTgt spid="98"/>
                                        </p:tgtEl>
                                        <p:attrNameLst>
                                          <p:attrName>ppt_x</p:attrName>
                                          <p:attrName>ppt_y</p:attrName>
                                        </p:attrNameLst>
                                      </p:cBhvr>
                                      <p:rCtr x="6237" y="-6736"/>
                                    </p:animMotion>
                                  </p:childTnLst>
                                </p:cTn>
                              </p:par>
                              <p:par>
                                <p:cTn id="56" presetID="35" presetClass="path" presetSubtype="0" accel="50000" decel="50000" fill="hold" nodeType="withEffect">
                                  <p:stCondLst>
                                    <p:cond delay="3250"/>
                                  </p:stCondLst>
                                  <p:childTnLst>
                                    <p:animMotion origin="layout" path="M -0.02721 0.02893 L -6.25E-7 1.11111E-6 " pathEditMode="relative" rAng="0" ptsTypes="AA">
                                      <p:cBhvr>
                                        <p:cTn id="57" dur="750" fill="hold"/>
                                        <p:tgtEl>
                                          <p:spTgt spid="98"/>
                                        </p:tgtEl>
                                        <p:attrNameLst>
                                          <p:attrName>ppt_x</p:attrName>
                                          <p:attrName>ppt_y</p:attrName>
                                        </p:attrNameLst>
                                      </p:cBhvr>
                                      <p:rCtr x="1354" y="-1458"/>
                                    </p:animMotion>
                                  </p:childTnLst>
                                </p:cTn>
                              </p:par>
                              <p:par>
                                <p:cTn id="58" presetID="10" presetClass="entr" presetSubtype="0" fill="hold" nodeType="withEffect">
                                  <p:stCondLst>
                                    <p:cond delay="300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63" presetClass="path" presetSubtype="0" decel="50000" fill="hold" nodeType="withEffect">
                                  <p:stCondLst>
                                    <p:cond delay="3000"/>
                                  </p:stCondLst>
                                  <p:childTnLst>
                                    <p:animMotion origin="layout" path="M -0.02526 -0.03264 L 0.08125 0.08334 " pathEditMode="relative" rAng="0" ptsTypes="AA">
                                      <p:cBhvr>
                                        <p:cTn id="62" dur="750" spd="-100000" fill="hold"/>
                                        <p:tgtEl>
                                          <p:spTgt spid="81"/>
                                        </p:tgtEl>
                                        <p:attrNameLst>
                                          <p:attrName>ppt_x</p:attrName>
                                          <p:attrName>ppt_y</p:attrName>
                                        </p:attrNameLst>
                                      </p:cBhvr>
                                      <p:rCtr x="5326" y="5787"/>
                                    </p:animMotion>
                                  </p:childTnLst>
                                </p:cTn>
                              </p:par>
                              <p:par>
                                <p:cTn id="63" presetID="35" presetClass="path" presetSubtype="0" accel="50000" decel="50000" fill="hold" nodeType="withEffect">
                                  <p:stCondLst>
                                    <p:cond delay="3750"/>
                                  </p:stCondLst>
                                  <p:childTnLst>
                                    <p:animMotion origin="layout" path="M -0.02526 -0.03264 L -2.5E-6 -2.22222E-6 " pathEditMode="relative" rAng="0" ptsTypes="AA">
                                      <p:cBhvr>
                                        <p:cTn id="64" dur="750" fill="hold"/>
                                        <p:tgtEl>
                                          <p:spTgt spid="81"/>
                                        </p:tgtEl>
                                        <p:attrNameLst>
                                          <p:attrName>ppt_x</p:attrName>
                                          <p:attrName>ppt_y</p:attrName>
                                        </p:attrNameLst>
                                      </p:cBhvr>
                                      <p:rCtr x="1263" y="1620"/>
                                    </p:animMotion>
                                  </p:childTnLst>
                                </p:cTn>
                              </p:par>
                              <p:par>
                                <p:cTn id="65" presetID="10" presetClass="entr" presetSubtype="0" fill="hold" nodeType="withEffect">
                                  <p:stCondLst>
                                    <p:cond delay="2500"/>
                                  </p:stCondLst>
                                  <p:childTnLst>
                                    <p:set>
                                      <p:cBhvr>
                                        <p:cTn id="66" dur="1" fill="hold">
                                          <p:stCondLst>
                                            <p:cond delay="0"/>
                                          </p:stCondLst>
                                        </p:cTn>
                                        <p:tgtEl>
                                          <p:spTgt spid="93"/>
                                        </p:tgtEl>
                                        <p:attrNameLst>
                                          <p:attrName>style.visibility</p:attrName>
                                        </p:attrNameLst>
                                      </p:cBhvr>
                                      <p:to>
                                        <p:strVal val="visible"/>
                                      </p:to>
                                    </p:set>
                                    <p:animEffect transition="in" filter="fade">
                                      <p:cBhvr>
                                        <p:cTn id="67" dur="500"/>
                                        <p:tgtEl>
                                          <p:spTgt spid="93"/>
                                        </p:tgtEl>
                                      </p:cBhvr>
                                    </p:animEffect>
                                  </p:childTnLst>
                                </p:cTn>
                              </p:par>
                              <p:par>
                                <p:cTn id="68" presetID="64" presetClass="path" presetSubtype="0" decel="30000" fill="hold" nodeType="withEffect">
                                  <p:stCondLst>
                                    <p:cond delay="2500"/>
                                  </p:stCondLst>
                                  <p:childTnLst>
                                    <p:animMotion origin="layout" path="M 1.11022E-16 0.03889 L 1.11022E-16 -0.14815 " pathEditMode="relative" rAng="0" ptsTypes="AA">
                                      <p:cBhvr>
                                        <p:cTn id="69" dur="750" spd="-100000" fill="hold"/>
                                        <p:tgtEl>
                                          <p:spTgt spid="93"/>
                                        </p:tgtEl>
                                        <p:attrNameLst>
                                          <p:attrName>ppt_x</p:attrName>
                                          <p:attrName>ppt_y</p:attrName>
                                        </p:attrNameLst>
                                      </p:cBhvr>
                                      <p:rCtr x="0" y="-9352"/>
                                    </p:animMotion>
                                  </p:childTnLst>
                                </p:cTn>
                              </p:par>
                              <p:par>
                                <p:cTn id="70" presetID="64" presetClass="path" presetSubtype="0" accel="30000" decel="30000" fill="hold" nodeType="withEffect">
                                  <p:stCondLst>
                                    <p:cond delay="3250"/>
                                  </p:stCondLst>
                                  <p:childTnLst>
                                    <p:animMotion origin="layout" path="M 3.95833E-6 0.03842 L 3.95833E-6 2.96296E-6 " pathEditMode="relative" rAng="0" ptsTypes="AA">
                                      <p:cBhvr>
                                        <p:cTn id="71" dur="750" fill="hold"/>
                                        <p:tgtEl>
                                          <p:spTgt spid="93"/>
                                        </p:tgtEl>
                                        <p:attrNameLst>
                                          <p:attrName>ppt_x</p:attrName>
                                          <p:attrName>ppt_y</p:attrName>
                                        </p:attrNameLst>
                                      </p:cBhvr>
                                      <p:rCtr x="0" y="-1921"/>
                                    </p:animMotion>
                                  </p:childTnLst>
                                </p:cTn>
                              </p:par>
                              <p:par>
                                <p:cTn id="72" presetID="22" presetClass="entr" presetSubtype="1" fill="hold" nodeType="withEffect">
                                  <p:stCondLst>
                                    <p:cond delay="3250"/>
                                  </p:stCondLst>
                                  <p:childTnLst>
                                    <p:set>
                                      <p:cBhvr>
                                        <p:cTn id="73" dur="1" fill="hold">
                                          <p:stCondLst>
                                            <p:cond delay="0"/>
                                          </p:stCondLst>
                                        </p:cTn>
                                        <p:tgtEl>
                                          <p:spTgt spid="105"/>
                                        </p:tgtEl>
                                        <p:attrNameLst>
                                          <p:attrName>style.visibility</p:attrName>
                                        </p:attrNameLst>
                                      </p:cBhvr>
                                      <p:to>
                                        <p:strVal val="visible"/>
                                      </p:to>
                                    </p:set>
                                    <p:animEffect transition="in" filter="wipe(up)">
                                      <p:cBhvr>
                                        <p:cTn id="74" dur="750"/>
                                        <p:tgtEl>
                                          <p:spTgt spid="105"/>
                                        </p:tgtEl>
                                      </p:cBhvr>
                                    </p:animEffect>
                                  </p:childTnLst>
                                </p:cTn>
                              </p:par>
                              <p:par>
                                <p:cTn id="75" presetID="22" presetClass="entr" presetSubtype="1" fill="hold" nodeType="withEffect">
                                  <p:stCondLst>
                                    <p:cond delay="3250"/>
                                  </p:stCondLst>
                                  <p:childTnLst>
                                    <p:set>
                                      <p:cBhvr>
                                        <p:cTn id="76" dur="1" fill="hold">
                                          <p:stCondLst>
                                            <p:cond delay="0"/>
                                          </p:stCondLst>
                                        </p:cTn>
                                        <p:tgtEl>
                                          <p:spTgt spid="108"/>
                                        </p:tgtEl>
                                        <p:attrNameLst>
                                          <p:attrName>style.visibility</p:attrName>
                                        </p:attrNameLst>
                                      </p:cBhvr>
                                      <p:to>
                                        <p:strVal val="visible"/>
                                      </p:to>
                                    </p:set>
                                    <p:animEffect transition="in" filter="wipe(up)">
                                      <p:cBhvr>
                                        <p:cTn id="77" dur="75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57" grpId="0" animBg="1"/>
      <p:bldP spid="5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风险管理</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Risk management</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07</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2599445017"/>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3260863" y="3389190"/>
            <a:ext cx="180000" cy="1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260863" y="5152003"/>
            <a:ext cx="180000" cy="1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486818" y="5347675"/>
            <a:ext cx="180000" cy="1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396818" y="2335458"/>
            <a:ext cx="180000" cy="1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风险分析</a:t>
            </a:r>
          </a:p>
        </p:txBody>
      </p:sp>
      <p:grpSp>
        <p:nvGrpSpPr>
          <p:cNvPr id="3" name="组合 2"/>
          <p:cNvGrpSpPr/>
          <p:nvPr/>
        </p:nvGrpSpPr>
        <p:grpSpPr>
          <a:xfrm>
            <a:off x="6151921" y="3840242"/>
            <a:ext cx="1211268" cy="1211268"/>
            <a:chOff x="6151921" y="3840242"/>
            <a:chExt cx="1211268" cy="1211268"/>
          </a:xfrm>
          <a:solidFill>
            <a:schemeClr val="bg1"/>
          </a:solidFill>
        </p:grpSpPr>
        <p:sp>
          <p:nvSpPr>
            <p:cNvPr id="4" name="矩形 3"/>
            <p:cNvSpPr/>
            <p:nvPr/>
          </p:nvSpPr>
          <p:spPr>
            <a:xfrm>
              <a:off x="6151921" y="3840242"/>
              <a:ext cx="1211268" cy="121126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566244" y="4307778"/>
              <a:ext cx="382622" cy="276197"/>
              <a:chOff x="6566244" y="4307778"/>
              <a:chExt cx="382622" cy="276197"/>
            </a:xfrm>
            <a:grpFill/>
          </p:grpSpPr>
          <p:sp>
            <p:nvSpPr>
              <p:cNvPr id="6" name="Freeform 139"/>
              <p:cNvSpPr>
                <a:spLocks noEditPoints="1"/>
              </p:cNvSpPr>
              <p:nvPr/>
            </p:nvSpPr>
            <p:spPr bwMode="auto">
              <a:xfrm>
                <a:off x="6566244" y="4307778"/>
                <a:ext cx="382622" cy="276197"/>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40"/>
              <p:cNvSpPr>
                <a:spLocks/>
              </p:cNvSpPr>
              <p:nvPr/>
            </p:nvSpPr>
            <p:spPr bwMode="auto">
              <a:xfrm>
                <a:off x="6640995" y="4368592"/>
                <a:ext cx="81085" cy="81085"/>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141"/>
              <p:cNvSpPr>
                <a:spLocks noChangeArrowheads="1"/>
              </p:cNvSpPr>
              <p:nvPr/>
            </p:nvSpPr>
            <p:spPr bwMode="auto">
              <a:xfrm>
                <a:off x="6823437" y="4368592"/>
                <a:ext cx="21539" cy="2027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142"/>
              <p:cNvSpPr>
                <a:spLocks noChangeArrowheads="1"/>
              </p:cNvSpPr>
              <p:nvPr/>
            </p:nvSpPr>
            <p:spPr bwMode="auto">
              <a:xfrm>
                <a:off x="6823437" y="4425606"/>
                <a:ext cx="21539" cy="2407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43"/>
              <p:cNvSpPr>
                <a:spLocks noChangeArrowheads="1"/>
              </p:cNvSpPr>
              <p:nvPr/>
            </p:nvSpPr>
            <p:spPr bwMode="auto">
              <a:xfrm>
                <a:off x="6853844" y="4397732"/>
                <a:ext cx="20271" cy="2153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44"/>
              <p:cNvSpPr>
                <a:spLocks noChangeArrowheads="1"/>
              </p:cNvSpPr>
              <p:nvPr/>
            </p:nvSpPr>
            <p:spPr bwMode="auto">
              <a:xfrm>
                <a:off x="6793030" y="4397732"/>
                <a:ext cx="24073" cy="2153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4829607" y="2527216"/>
            <a:ext cx="1211268" cy="1211268"/>
            <a:chOff x="4829607" y="2527216"/>
            <a:chExt cx="1211268" cy="1211268"/>
          </a:xfrm>
          <a:solidFill>
            <a:schemeClr val="bg1"/>
          </a:solidFill>
        </p:grpSpPr>
        <p:sp>
          <p:nvSpPr>
            <p:cNvPr id="13" name="矩形 12"/>
            <p:cNvSpPr/>
            <p:nvPr/>
          </p:nvSpPr>
          <p:spPr>
            <a:xfrm>
              <a:off x="4829607" y="2527216"/>
              <a:ext cx="1211268" cy="121126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318680" y="2940905"/>
              <a:ext cx="233121" cy="383889"/>
              <a:chOff x="5318680" y="2940905"/>
              <a:chExt cx="233121" cy="383889"/>
            </a:xfrm>
            <a:grpFill/>
          </p:grpSpPr>
          <p:sp>
            <p:nvSpPr>
              <p:cNvPr id="15" name="Freeform 170"/>
              <p:cNvSpPr>
                <a:spLocks noEditPoints="1"/>
              </p:cNvSpPr>
              <p:nvPr/>
            </p:nvSpPr>
            <p:spPr bwMode="auto">
              <a:xfrm>
                <a:off x="5318680" y="2940905"/>
                <a:ext cx="233121" cy="383889"/>
              </a:xfrm>
              <a:custGeom>
                <a:avLst/>
                <a:gdLst>
                  <a:gd name="T0" fmla="*/ 43 w 78"/>
                  <a:gd name="T1" fmla="*/ 0 h 128"/>
                  <a:gd name="T2" fmla="*/ 35 w 78"/>
                  <a:gd name="T3" fmla="*/ 0 h 128"/>
                  <a:gd name="T4" fmla="*/ 0 w 78"/>
                  <a:gd name="T5" fmla="*/ 36 h 128"/>
                  <a:gd name="T6" fmla="*/ 0 w 78"/>
                  <a:gd name="T7" fmla="*/ 92 h 128"/>
                  <a:gd name="T8" fmla="*/ 35 w 78"/>
                  <a:gd name="T9" fmla="*/ 128 h 128"/>
                  <a:gd name="T10" fmla="*/ 43 w 78"/>
                  <a:gd name="T11" fmla="*/ 128 h 128"/>
                  <a:gd name="T12" fmla="*/ 78 w 78"/>
                  <a:gd name="T13" fmla="*/ 92 h 128"/>
                  <a:gd name="T14" fmla="*/ 78 w 78"/>
                  <a:gd name="T15" fmla="*/ 36 h 128"/>
                  <a:gd name="T16" fmla="*/ 43 w 78"/>
                  <a:gd name="T17" fmla="*/ 0 h 128"/>
                  <a:gd name="T18" fmla="*/ 74 w 78"/>
                  <a:gd name="T19" fmla="*/ 92 h 128"/>
                  <a:gd name="T20" fmla="*/ 65 w 78"/>
                  <a:gd name="T21" fmla="*/ 114 h 128"/>
                  <a:gd name="T22" fmla="*/ 43 w 78"/>
                  <a:gd name="T23" fmla="*/ 123 h 128"/>
                  <a:gd name="T24" fmla="*/ 35 w 78"/>
                  <a:gd name="T25" fmla="*/ 123 h 128"/>
                  <a:gd name="T26" fmla="*/ 13 w 78"/>
                  <a:gd name="T27" fmla="*/ 114 h 128"/>
                  <a:gd name="T28" fmla="*/ 4 w 78"/>
                  <a:gd name="T29" fmla="*/ 92 h 128"/>
                  <a:gd name="T30" fmla="*/ 4 w 78"/>
                  <a:gd name="T31" fmla="*/ 36 h 128"/>
                  <a:gd name="T32" fmla="*/ 13 w 78"/>
                  <a:gd name="T33" fmla="*/ 14 h 128"/>
                  <a:gd name="T34" fmla="*/ 35 w 78"/>
                  <a:gd name="T35" fmla="*/ 5 h 128"/>
                  <a:gd name="T36" fmla="*/ 43 w 78"/>
                  <a:gd name="T37" fmla="*/ 5 h 128"/>
                  <a:gd name="T38" fmla="*/ 65 w 78"/>
                  <a:gd name="T39" fmla="*/ 14 h 128"/>
                  <a:gd name="T40" fmla="*/ 74 w 78"/>
                  <a:gd name="T41" fmla="*/ 36 h 128"/>
                  <a:gd name="T42" fmla="*/ 74 w 78"/>
                  <a:gd name="T43"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28">
                    <a:moveTo>
                      <a:pt x="43" y="0"/>
                    </a:moveTo>
                    <a:cubicBezTo>
                      <a:pt x="35" y="0"/>
                      <a:pt x="35" y="0"/>
                      <a:pt x="35" y="0"/>
                    </a:cubicBezTo>
                    <a:cubicBezTo>
                      <a:pt x="16" y="0"/>
                      <a:pt x="0" y="16"/>
                      <a:pt x="0" y="36"/>
                    </a:cubicBezTo>
                    <a:cubicBezTo>
                      <a:pt x="0" y="92"/>
                      <a:pt x="0" y="92"/>
                      <a:pt x="0" y="92"/>
                    </a:cubicBezTo>
                    <a:cubicBezTo>
                      <a:pt x="0" y="112"/>
                      <a:pt x="16" y="128"/>
                      <a:pt x="35" y="128"/>
                    </a:cubicBezTo>
                    <a:cubicBezTo>
                      <a:pt x="43" y="128"/>
                      <a:pt x="43" y="128"/>
                      <a:pt x="43" y="128"/>
                    </a:cubicBezTo>
                    <a:cubicBezTo>
                      <a:pt x="62" y="128"/>
                      <a:pt x="78" y="112"/>
                      <a:pt x="78" y="92"/>
                    </a:cubicBezTo>
                    <a:cubicBezTo>
                      <a:pt x="78" y="36"/>
                      <a:pt x="78" y="36"/>
                      <a:pt x="78" y="36"/>
                    </a:cubicBezTo>
                    <a:cubicBezTo>
                      <a:pt x="78" y="16"/>
                      <a:pt x="62" y="0"/>
                      <a:pt x="43" y="0"/>
                    </a:cubicBezTo>
                    <a:close/>
                    <a:moveTo>
                      <a:pt x="74" y="92"/>
                    </a:moveTo>
                    <a:cubicBezTo>
                      <a:pt x="74" y="101"/>
                      <a:pt x="71" y="108"/>
                      <a:pt x="65" y="114"/>
                    </a:cubicBezTo>
                    <a:cubicBezTo>
                      <a:pt x="59" y="120"/>
                      <a:pt x="51" y="123"/>
                      <a:pt x="43" y="123"/>
                    </a:cubicBezTo>
                    <a:cubicBezTo>
                      <a:pt x="35" y="123"/>
                      <a:pt x="35" y="123"/>
                      <a:pt x="35" y="123"/>
                    </a:cubicBezTo>
                    <a:cubicBezTo>
                      <a:pt x="27" y="123"/>
                      <a:pt x="19" y="120"/>
                      <a:pt x="13" y="114"/>
                    </a:cubicBezTo>
                    <a:cubicBezTo>
                      <a:pt x="7" y="108"/>
                      <a:pt x="4" y="101"/>
                      <a:pt x="4" y="92"/>
                    </a:cubicBezTo>
                    <a:cubicBezTo>
                      <a:pt x="4" y="36"/>
                      <a:pt x="4" y="36"/>
                      <a:pt x="4" y="36"/>
                    </a:cubicBezTo>
                    <a:cubicBezTo>
                      <a:pt x="4" y="27"/>
                      <a:pt x="7" y="20"/>
                      <a:pt x="13" y="14"/>
                    </a:cubicBezTo>
                    <a:cubicBezTo>
                      <a:pt x="19" y="8"/>
                      <a:pt x="27" y="5"/>
                      <a:pt x="35" y="5"/>
                    </a:cubicBezTo>
                    <a:cubicBezTo>
                      <a:pt x="43" y="5"/>
                      <a:pt x="43" y="5"/>
                      <a:pt x="43" y="5"/>
                    </a:cubicBezTo>
                    <a:cubicBezTo>
                      <a:pt x="51" y="5"/>
                      <a:pt x="59" y="8"/>
                      <a:pt x="65" y="14"/>
                    </a:cubicBezTo>
                    <a:cubicBezTo>
                      <a:pt x="71" y="20"/>
                      <a:pt x="74" y="27"/>
                      <a:pt x="74" y="36"/>
                    </a:cubicBezTo>
                    <a:lnTo>
                      <a:pt x="74"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1"/>
              <p:cNvSpPr>
                <a:spLocks/>
              </p:cNvSpPr>
              <p:nvPr/>
            </p:nvSpPr>
            <p:spPr bwMode="auto">
              <a:xfrm>
                <a:off x="5428906" y="3006787"/>
                <a:ext cx="12670" cy="81085"/>
              </a:xfrm>
              <a:custGeom>
                <a:avLst/>
                <a:gdLst>
                  <a:gd name="T0" fmla="*/ 2 w 4"/>
                  <a:gd name="T1" fmla="*/ 0 h 27"/>
                  <a:gd name="T2" fmla="*/ 0 w 4"/>
                  <a:gd name="T3" fmla="*/ 3 h 27"/>
                  <a:gd name="T4" fmla="*/ 0 w 4"/>
                  <a:gd name="T5" fmla="*/ 25 h 27"/>
                  <a:gd name="T6" fmla="*/ 2 w 4"/>
                  <a:gd name="T7" fmla="*/ 27 h 27"/>
                  <a:gd name="T8" fmla="*/ 4 w 4"/>
                  <a:gd name="T9" fmla="*/ 25 h 27"/>
                  <a:gd name="T10" fmla="*/ 4 w 4"/>
                  <a:gd name="T11" fmla="*/ 3 h 27"/>
                  <a:gd name="T12" fmla="*/ 2 w 4"/>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 h="27">
                    <a:moveTo>
                      <a:pt x="2" y="0"/>
                    </a:moveTo>
                    <a:cubicBezTo>
                      <a:pt x="1" y="0"/>
                      <a:pt x="0" y="1"/>
                      <a:pt x="0" y="3"/>
                    </a:cubicBezTo>
                    <a:cubicBezTo>
                      <a:pt x="0" y="25"/>
                      <a:pt x="0" y="25"/>
                      <a:pt x="0" y="25"/>
                    </a:cubicBezTo>
                    <a:cubicBezTo>
                      <a:pt x="0" y="26"/>
                      <a:pt x="1" y="27"/>
                      <a:pt x="2" y="27"/>
                    </a:cubicBezTo>
                    <a:cubicBezTo>
                      <a:pt x="3" y="27"/>
                      <a:pt x="4" y="26"/>
                      <a:pt x="4" y="25"/>
                    </a:cubicBezTo>
                    <a:cubicBezTo>
                      <a:pt x="4" y="3"/>
                      <a:pt x="4" y="3"/>
                      <a:pt x="4" y="3"/>
                    </a:cubicBezTo>
                    <a:cubicBezTo>
                      <a:pt x="4" y="1"/>
                      <a:pt x="3"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6151921" y="2527216"/>
            <a:ext cx="1211268" cy="1211268"/>
            <a:chOff x="6151921" y="2527216"/>
            <a:chExt cx="1211268" cy="1211268"/>
          </a:xfrm>
          <a:solidFill>
            <a:schemeClr val="bg1"/>
          </a:solidFill>
        </p:grpSpPr>
        <p:sp>
          <p:nvSpPr>
            <p:cNvPr id="18" name="矩形 17"/>
            <p:cNvSpPr/>
            <p:nvPr/>
          </p:nvSpPr>
          <p:spPr>
            <a:xfrm>
              <a:off x="6151921" y="2527216"/>
              <a:ext cx="1211268" cy="121126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565610" y="2947240"/>
              <a:ext cx="383889" cy="371220"/>
              <a:chOff x="6565610" y="2947240"/>
              <a:chExt cx="383889" cy="371220"/>
            </a:xfrm>
            <a:grpFill/>
          </p:grpSpPr>
          <p:sp>
            <p:nvSpPr>
              <p:cNvPr id="20" name="Freeform 172"/>
              <p:cNvSpPr>
                <a:spLocks noEditPoints="1"/>
              </p:cNvSpPr>
              <p:nvPr/>
            </p:nvSpPr>
            <p:spPr bwMode="auto">
              <a:xfrm>
                <a:off x="6565610" y="2947240"/>
                <a:ext cx="383889" cy="371220"/>
              </a:xfrm>
              <a:custGeom>
                <a:avLst/>
                <a:gdLst>
                  <a:gd name="T0" fmla="*/ 122 w 128"/>
                  <a:gd name="T1" fmla="*/ 0 h 124"/>
                  <a:gd name="T2" fmla="*/ 6 w 128"/>
                  <a:gd name="T3" fmla="*/ 0 h 124"/>
                  <a:gd name="T4" fmla="*/ 0 w 128"/>
                  <a:gd name="T5" fmla="*/ 6 h 124"/>
                  <a:gd name="T6" fmla="*/ 0 w 128"/>
                  <a:gd name="T7" fmla="*/ 95 h 124"/>
                  <a:gd name="T8" fmla="*/ 6 w 128"/>
                  <a:gd name="T9" fmla="*/ 101 h 124"/>
                  <a:gd name="T10" fmla="*/ 48 w 128"/>
                  <a:gd name="T11" fmla="*/ 101 h 124"/>
                  <a:gd name="T12" fmla="*/ 45 w 128"/>
                  <a:gd name="T13" fmla="*/ 119 h 124"/>
                  <a:gd name="T14" fmla="*/ 38 w 128"/>
                  <a:gd name="T15" fmla="*/ 119 h 124"/>
                  <a:gd name="T16" fmla="*/ 36 w 128"/>
                  <a:gd name="T17" fmla="*/ 121 h 124"/>
                  <a:gd name="T18" fmla="*/ 38 w 128"/>
                  <a:gd name="T19" fmla="*/ 124 h 124"/>
                  <a:gd name="T20" fmla="*/ 90 w 128"/>
                  <a:gd name="T21" fmla="*/ 124 h 124"/>
                  <a:gd name="T22" fmla="*/ 92 w 128"/>
                  <a:gd name="T23" fmla="*/ 121 h 124"/>
                  <a:gd name="T24" fmla="*/ 90 w 128"/>
                  <a:gd name="T25" fmla="*/ 119 h 124"/>
                  <a:gd name="T26" fmla="*/ 83 w 128"/>
                  <a:gd name="T27" fmla="*/ 119 h 124"/>
                  <a:gd name="T28" fmla="*/ 80 w 128"/>
                  <a:gd name="T29" fmla="*/ 101 h 124"/>
                  <a:gd name="T30" fmla="*/ 122 w 128"/>
                  <a:gd name="T31" fmla="*/ 101 h 124"/>
                  <a:gd name="T32" fmla="*/ 128 w 128"/>
                  <a:gd name="T33" fmla="*/ 95 h 124"/>
                  <a:gd name="T34" fmla="*/ 128 w 128"/>
                  <a:gd name="T35" fmla="*/ 6 h 124"/>
                  <a:gd name="T36" fmla="*/ 122 w 128"/>
                  <a:gd name="T37" fmla="*/ 0 h 124"/>
                  <a:gd name="T38" fmla="*/ 50 w 128"/>
                  <a:gd name="T39" fmla="*/ 119 h 124"/>
                  <a:gd name="T40" fmla="*/ 53 w 128"/>
                  <a:gd name="T41" fmla="*/ 101 h 124"/>
                  <a:gd name="T42" fmla="*/ 75 w 128"/>
                  <a:gd name="T43" fmla="*/ 101 h 124"/>
                  <a:gd name="T44" fmla="*/ 78 w 128"/>
                  <a:gd name="T45" fmla="*/ 119 h 124"/>
                  <a:gd name="T46" fmla="*/ 50 w 128"/>
                  <a:gd name="T47" fmla="*/ 119 h 124"/>
                  <a:gd name="T48" fmla="*/ 123 w 128"/>
                  <a:gd name="T49" fmla="*/ 97 h 124"/>
                  <a:gd name="T50" fmla="*/ 5 w 128"/>
                  <a:gd name="T51" fmla="*/ 97 h 124"/>
                  <a:gd name="T52" fmla="*/ 5 w 128"/>
                  <a:gd name="T53" fmla="*/ 79 h 124"/>
                  <a:gd name="T54" fmla="*/ 123 w 128"/>
                  <a:gd name="T55" fmla="*/ 79 h 124"/>
                  <a:gd name="T56" fmla="*/ 123 w 128"/>
                  <a:gd name="T57" fmla="*/ 97 h 124"/>
                  <a:gd name="T58" fmla="*/ 123 w 128"/>
                  <a:gd name="T59" fmla="*/ 75 h 124"/>
                  <a:gd name="T60" fmla="*/ 5 w 128"/>
                  <a:gd name="T61" fmla="*/ 75 h 124"/>
                  <a:gd name="T62" fmla="*/ 5 w 128"/>
                  <a:gd name="T63" fmla="*/ 5 h 124"/>
                  <a:gd name="T64" fmla="*/ 123 w 128"/>
                  <a:gd name="T65" fmla="*/ 5 h 124"/>
                  <a:gd name="T66" fmla="*/ 123 w 128"/>
                  <a:gd name="T67"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4">
                    <a:moveTo>
                      <a:pt x="122" y="0"/>
                    </a:moveTo>
                    <a:cubicBezTo>
                      <a:pt x="6" y="0"/>
                      <a:pt x="6" y="0"/>
                      <a:pt x="6" y="0"/>
                    </a:cubicBezTo>
                    <a:cubicBezTo>
                      <a:pt x="3" y="0"/>
                      <a:pt x="0" y="3"/>
                      <a:pt x="0" y="6"/>
                    </a:cubicBezTo>
                    <a:cubicBezTo>
                      <a:pt x="0" y="95"/>
                      <a:pt x="0" y="95"/>
                      <a:pt x="0" y="95"/>
                    </a:cubicBezTo>
                    <a:cubicBezTo>
                      <a:pt x="0" y="99"/>
                      <a:pt x="3" y="101"/>
                      <a:pt x="6" y="101"/>
                    </a:cubicBezTo>
                    <a:cubicBezTo>
                      <a:pt x="48" y="101"/>
                      <a:pt x="48" y="101"/>
                      <a:pt x="48" y="101"/>
                    </a:cubicBezTo>
                    <a:cubicBezTo>
                      <a:pt x="45" y="119"/>
                      <a:pt x="45" y="119"/>
                      <a:pt x="45" y="119"/>
                    </a:cubicBezTo>
                    <a:cubicBezTo>
                      <a:pt x="38" y="119"/>
                      <a:pt x="38" y="119"/>
                      <a:pt x="38" y="119"/>
                    </a:cubicBezTo>
                    <a:cubicBezTo>
                      <a:pt x="37" y="119"/>
                      <a:pt x="36" y="120"/>
                      <a:pt x="36" y="121"/>
                    </a:cubicBezTo>
                    <a:cubicBezTo>
                      <a:pt x="36" y="123"/>
                      <a:pt x="37" y="124"/>
                      <a:pt x="38" y="124"/>
                    </a:cubicBezTo>
                    <a:cubicBezTo>
                      <a:pt x="90" y="124"/>
                      <a:pt x="90" y="124"/>
                      <a:pt x="90" y="124"/>
                    </a:cubicBezTo>
                    <a:cubicBezTo>
                      <a:pt x="91" y="124"/>
                      <a:pt x="92" y="123"/>
                      <a:pt x="92" y="121"/>
                    </a:cubicBezTo>
                    <a:cubicBezTo>
                      <a:pt x="92" y="120"/>
                      <a:pt x="91" y="119"/>
                      <a:pt x="90" y="119"/>
                    </a:cubicBezTo>
                    <a:cubicBezTo>
                      <a:pt x="83" y="119"/>
                      <a:pt x="83" y="119"/>
                      <a:pt x="83" y="119"/>
                    </a:cubicBezTo>
                    <a:cubicBezTo>
                      <a:pt x="80" y="101"/>
                      <a:pt x="80" y="101"/>
                      <a:pt x="80" y="101"/>
                    </a:cubicBezTo>
                    <a:cubicBezTo>
                      <a:pt x="122" y="101"/>
                      <a:pt x="122" y="101"/>
                      <a:pt x="122" y="101"/>
                    </a:cubicBezTo>
                    <a:cubicBezTo>
                      <a:pt x="125" y="101"/>
                      <a:pt x="128" y="99"/>
                      <a:pt x="128" y="95"/>
                    </a:cubicBezTo>
                    <a:cubicBezTo>
                      <a:pt x="128" y="6"/>
                      <a:pt x="128" y="6"/>
                      <a:pt x="128" y="6"/>
                    </a:cubicBezTo>
                    <a:cubicBezTo>
                      <a:pt x="128" y="3"/>
                      <a:pt x="125" y="0"/>
                      <a:pt x="122" y="0"/>
                    </a:cubicBezTo>
                    <a:close/>
                    <a:moveTo>
                      <a:pt x="50" y="119"/>
                    </a:moveTo>
                    <a:cubicBezTo>
                      <a:pt x="53" y="101"/>
                      <a:pt x="53" y="101"/>
                      <a:pt x="53" y="101"/>
                    </a:cubicBezTo>
                    <a:cubicBezTo>
                      <a:pt x="75" y="101"/>
                      <a:pt x="75" y="101"/>
                      <a:pt x="75" y="101"/>
                    </a:cubicBezTo>
                    <a:cubicBezTo>
                      <a:pt x="78" y="119"/>
                      <a:pt x="78" y="119"/>
                      <a:pt x="78" y="119"/>
                    </a:cubicBezTo>
                    <a:lnTo>
                      <a:pt x="50" y="119"/>
                    </a:lnTo>
                    <a:close/>
                    <a:moveTo>
                      <a:pt x="123" y="97"/>
                    </a:moveTo>
                    <a:cubicBezTo>
                      <a:pt x="5" y="97"/>
                      <a:pt x="5" y="97"/>
                      <a:pt x="5" y="97"/>
                    </a:cubicBezTo>
                    <a:cubicBezTo>
                      <a:pt x="5" y="79"/>
                      <a:pt x="5" y="79"/>
                      <a:pt x="5" y="79"/>
                    </a:cubicBezTo>
                    <a:cubicBezTo>
                      <a:pt x="123" y="79"/>
                      <a:pt x="123" y="79"/>
                      <a:pt x="123" y="79"/>
                    </a:cubicBezTo>
                    <a:lnTo>
                      <a:pt x="123" y="97"/>
                    </a:lnTo>
                    <a:close/>
                    <a:moveTo>
                      <a:pt x="123" y="75"/>
                    </a:moveTo>
                    <a:cubicBezTo>
                      <a:pt x="5" y="75"/>
                      <a:pt x="5" y="75"/>
                      <a:pt x="5" y="75"/>
                    </a:cubicBezTo>
                    <a:cubicBezTo>
                      <a:pt x="5" y="5"/>
                      <a:pt x="5" y="5"/>
                      <a:pt x="5" y="5"/>
                    </a:cubicBezTo>
                    <a:cubicBezTo>
                      <a:pt x="123" y="5"/>
                      <a:pt x="123" y="5"/>
                      <a:pt x="123" y="5"/>
                    </a:cubicBezTo>
                    <a:lnTo>
                      <a:pt x="123"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73"/>
              <p:cNvSpPr>
                <a:spLocks noChangeArrowheads="1"/>
              </p:cNvSpPr>
              <p:nvPr/>
            </p:nvSpPr>
            <p:spPr bwMode="auto">
              <a:xfrm>
                <a:off x="6745518" y="3198098"/>
                <a:ext cx="24073" cy="2153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4829607" y="3840242"/>
            <a:ext cx="1211268" cy="1211268"/>
            <a:chOff x="4829607" y="3840242"/>
            <a:chExt cx="1211268" cy="1211268"/>
          </a:xfrm>
          <a:solidFill>
            <a:schemeClr val="bg1"/>
          </a:solidFill>
        </p:grpSpPr>
        <p:sp>
          <p:nvSpPr>
            <p:cNvPr id="23" name="矩形 22"/>
            <p:cNvSpPr/>
            <p:nvPr/>
          </p:nvSpPr>
          <p:spPr>
            <a:xfrm>
              <a:off x="4829607" y="3840242"/>
              <a:ext cx="1211268" cy="121126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318047" y="4253932"/>
              <a:ext cx="234389" cy="383889"/>
              <a:chOff x="5318047" y="4253932"/>
              <a:chExt cx="234389" cy="383889"/>
            </a:xfrm>
            <a:grpFill/>
          </p:grpSpPr>
          <p:sp>
            <p:nvSpPr>
              <p:cNvPr id="25" name="Freeform 178"/>
              <p:cNvSpPr>
                <a:spLocks noEditPoints="1"/>
              </p:cNvSpPr>
              <p:nvPr/>
            </p:nvSpPr>
            <p:spPr bwMode="auto">
              <a:xfrm>
                <a:off x="5318047" y="4253932"/>
                <a:ext cx="234389" cy="383889"/>
              </a:xfrm>
              <a:custGeom>
                <a:avLst/>
                <a:gdLst>
                  <a:gd name="T0" fmla="*/ 72 w 78"/>
                  <a:gd name="T1" fmla="*/ 0 h 128"/>
                  <a:gd name="T2" fmla="*/ 6 w 78"/>
                  <a:gd name="T3" fmla="*/ 0 h 128"/>
                  <a:gd name="T4" fmla="*/ 0 w 78"/>
                  <a:gd name="T5" fmla="*/ 6 h 128"/>
                  <a:gd name="T6" fmla="*/ 0 w 78"/>
                  <a:gd name="T7" fmla="*/ 122 h 128"/>
                  <a:gd name="T8" fmla="*/ 6 w 78"/>
                  <a:gd name="T9" fmla="*/ 128 h 128"/>
                  <a:gd name="T10" fmla="*/ 72 w 78"/>
                  <a:gd name="T11" fmla="*/ 128 h 128"/>
                  <a:gd name="T12" fmla="*/ 78 w 78"/>
                  <a:gd name="T13" fmla="*/ 122 h 128"/>
                  <a:gd name="T14" fmla="*/ 78 w 78"/>
                  <a:gd name="T15" fmla="*/ 6 h 128"/>
                  <a:gd name="T16" fmla="*/ 72 w 78"/>
                  <a:gd name="T17" fmla="*/ 0 h 128"/>
                  <a:gd name="T18" fmla="*/ 74 w 78"/>
                  <a:gd name="T19" fmla="*/ 123 h 128"/>
                  <a:gd name="T20" fmla="*/ 4 w 78"/>
                  <a:gd name="T21" fmla="*/ 123 h 128"/>
                  <a:gd name="T22" fmla="*/ 4 w 78"/>
                  <a:gd name="T23" fmla="*/ 98 h 128"/>
                  <a:gd name="T24" fmla="*/ 74 w 78"/>
                  <a:gd name="T25" fmla="*/ 98 h 128"/>
                  <a:gd name="T26" fmla="*/ 74 w 78"/>
                  <a:gd name="T27" fmla="*/ 123 h 128"/>
                  <a:gd name="T28" fmla="*/ 74 w 78"/>
                  <a:gd name="T29" fmla="*/ 94 h 128"/>
                  <a:gd name="T30" fmla="*/ 4 w 78"/>
                  <a:gd name="T31" fmla="*/ 94 h 128"/>
                  <a:gd name="T32" fmla="*/ 4 w 78"/>
                  <a:gd name="T33" fmla="*/ 19 h 128"/>
                  <a:gd name="T34" fmla="*/ 74 w 78"/>
                  <a:gd name="T35" fmla="*/ 19 h 128"/>
                  <a:gd name="T36" fmla="*/ 74 w 78"/>
                  <a:gd name="T37" fmla="*/ 94 h 128"/>
                  <a:gd name="T38" fmla="*/ 74 w 78"/>
                  <a:gd name="T39" fmla="*/ 15 h 128"/>
                  <a:gd name="T40" fmla="*/ 4 w 78"/>
                  <a:gd name="T41" fmla="*/ 15 h 128"/>
                  <a:gd name="T42" fmla="*/ 4 w 78"/>
                  <a:gd name="T43" fmla="*/ 5 h 128"/>
                  <a:gd name="T44" fmla="*/ 74 w 78"/>
                  <a:gd name="T45" fmla="*/ 5 h 128"/>
                  <a:gd name="T46" fmla="*/ 74 w 78"/>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128">
                    <a:moveTo>
                      <a:pt x="72" y="0"/>
                    </a:moveTo>
                    <a:cubicBezTo>
                      <a:pt x="6" y="0"/>
                      <a:pt x="6" y="0"/>
                      <a:pt x="6" y="0"/>
                    </a:cubicBezTo>
                    <a:cubicBezTo>
                      <a:pt x="2" y="0"/>
                      <a:pt x="0" y="3"/>
                      <a:pt x="0" y="6"/>
                    </a:cubicBezTo>
                    <a:cubicBezTo>
                      <a:pt x="0" y="122"/>
                      <a:pt x="0" y="122"/>
                      <a:pt x="0" y="122"/>
                    </a:cubicBezTo>
                    <a:cubicBezTo>
                      <a:pt x="0" y="125"/>
                      <a:pt x="2" y="128"/>
                      <a:pt x="6" y="128"/>
                    </a:cubicBezTo>
                    <a:cubicBezTo>
                      <a:pt x="72" y="128"/>
                      <a:pt x="72" y="128"/>
                      <a:pt x="72" y="128"/>
                    </a:cubicBezTo>
                    <a:cubicBezTo>
                      <a:pt x="76" y="128"/>
                      <a:pt x="78" y="125"/>
                      <a:pt x="78" y="122"/>
                    </a:cubicBezTo>
                    <a:cubicBezTo>
                      <a:pt x="78" y="6"/>
                      <a:pt x="78" y="6"/>
                      <a:pt x="78" y="6"/>
                    </a:cubicBezTo>
                    <a:cubicBezTo>
                      <a:pt x="78" y="3"/>
                      <a:pt x="76" y="0"/>
                      <a:pt x="72" y="0"/>
                    </a:cubicBezTo>
                    <a:close/>
                    <a:moveTo>
                      <a:pt x="74" y="123"/>
                    </a:moveTo>
                    <a:cubicBezTo>
                      <a:pt x="4" y="123"/>
                      <a:pt x="4" y="123"/>
                      <a:pt x="4" y="123"/>
                    </a:cubicBezTo>
                    <a:cubicBezTo>
                      <a:pt x="4" y="98"/>
                      <a:pt x="4" y="98"/>
                      <a:pt x="4" y="98"/>
                    </a:cubicBezTo>
                    <a:cubicBezTo>
                      <a:pt x="74" y="98"/>
                      <a:pt x="74" y="98"/>
                      <a:pt x="74" y="98"/>
                    </a:cubicBezTo>
                    <a:lnTo>
                      <a:pt x="74" y="123"/>
                    </a:lnTo>
                    <a:close/>
                    <a:moveTo>
                      <a:pt x="74" y="94"/>
                    </a:moveTo>
                    <a:cubicBezTo>
                      <a:pt x="4" y="94"/>
                      <a:pt x="4" y="94"/>
                      <a:pt x="4" y="94"/>
                    </a:cubicBezTo>
                    <a:cubicBezTo>
                      <a:pt x="4" y="19"/>
                      <a:pt x="4" y="19"/>
                      <a:pt x="4" y="19"/>
                    </a:cubicBezTo>
                    <a:cubicBezTo>
                      <a:pt x="74" y="19"/>
                      <a:pt x="74" y="19"/>
                      <a:pt x="74" y="19"/>
                    </a:cubicBezTo>
                    <a:lnTo>
                      <a:pt x="74" y="94"/>
                    </a:lnTo>
                    <a:close/>
                    <a:moveTo>
                      <a:pt x="74" y="15"/>
                    </a:moveTo>
                    <a:cubicBezTo>
                      <a:pt x="4" y="15"/>
                      <a:pt x="4" y="15"/>
                      <a:pt x="4" y="15"/>
                    </a:cubicBezTo>
                    <a:cubicBezTo>
                      <a:pt x="4" y="5"/>
                      <a:pt x="4" y="5"/>
                      <a:pt x="4" y="5"/>
                    </a:cubicBezTo>
                    <a:cubicBezTo>
                      <a:pt x="74" y="5"/>
                      <a:pt x="74" y="5"/>
                      <a:pt x="74" y="5"/>
                    </a:cubicBezTo>
                    <a:lnTo>
                      <a:pt x="74"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79"/>
              <p:cNvSpPr>
                <a:spLocks noChangeArrowheads="1"/>
              </p:cNvSpPr>
              <p:nvPr/>
            </p:nvSpPr>
            <p:spPr bwMode="auto">
              <a:xfrm>
                <a:off x="5423206" y="4574473"/>
                <a:ext cx="24073" cy="2407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1262347" y="2587677"/>
            <a:ext cx="2728016" cy="925230"/>
            <a:chOff x="1262347" y="1943269"/>
            <a:chExt cx="2728016" cy="925230"/>
          </a:xfrm>
        </p:grpSpPr>
        <p:sp>
          <p:nvSpPr>
            <p:cNvPr id="28" name="矩形 27"/>
            <p:cNvSpPr/>
            <p:nvPr/>
          </p:nvSpPr>
          <p:spPr>
            <a:xfrm>
              <a:off x="1262347" y="2257883"/>
              <a:ext cx="2728016" cy="610616"/>
            </a:xfrm>
            <a:prstGeom prst="rect">
              <a:avLst/>
            </a:prstGeom>
          </p:spPr>
          <p:txBody>
            <a:bodyPr wrap="square">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9" name="矩形 28"/>
            <p:cNvSpPr/>
            <p:nvPr/>
          </p:nvSpPr>
          <p:spPr>
            <a:xfrm>
              <a:off x="3113199" y="1943269"/>
              <a:ext cx="877164"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风险一</a:t>
              </a:r>
            </a:p>
          </p:txBody>
        </p:sp>
      </p:grpSp>
      <p:grpSp>
        <p:nvGrpSpPr>
          <p:cNvPr id="30" name="组合 29"/>
          <p:cNvGrpSpPr/>
          <p:nvPr/>
        </p:nvGrpSpPr>
        <p:grpSpPr>
          <a:xfrm>
            <a:off x="1262347" y="4093012"/>
            <a:ext cx="2728016" cy="925230"/>
            <a:chOff x="1262347" y="3905704"/>
            <a:chExt cx="2728016" cy="925230"/>
          </a:xfrm>
        </p:grpSpPr>
        <p:sp>
          <p:nvSpPr>
            <p:cNvPr id="31" name="矩形 30"/>
            <p:cNvSpPr/>
            <p:nvPr/>
          </p:nvSpPr>
          <p:spPr>
            <a:xfrm>
              <a:off x="1262347" y="4220318"/>
              <a:ext cx="2728016" cy="610616"/>
            </a:xfrm>
            <a:prstGeom prst="rect">
              <a:avLst/>
            </a:prstGeom>
          </p:spPr>
          <p:txBody>
            <a:bodyPr wrap="square">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32" name="矩形 31"/>
            <p:cNvSpPr/>
            <p:nvPr/>
          </p:nvSpPr>
          <p:spPr>
            <a:xfrm>
              <a:off x="3113199" y="3905704"/>
              <a:ext cx="877164" cy="369332"/>
            </a:xfrm>
            <a:prstGeom prst="rect">
              <a:avLst/>
            </a:prstGeom>
          </p:spPr>
          <p:txBody>
            <a:bodyPr wrap="none">
              <a:spAutoFit/>
            </a:bodyPr>
            <a:lstStyle/>
            <a:p>
              <a:pPr algn="r"/>
              <a:r>
                <a:rPr lang="zh-CN" altLang="en-US" dirty="0">
                  <a:solidFill>
                    <a:schemeClr val="bg1"/>
                  </a:solidFill>
                  <a:latin typeface="冬青黑体简体中文 W3" panose="020B0300000000000000" pitchFamily="34" charset="-122"/>
                  <a:ea typeface="冬青黑体简体中文 W3" panose="020B0300000000000000" pitchFamily="34" charset="-122"/>
                </a:rPr>
                <a:t>风险二</a:t>
              </a:r>
            </a:p>
          </p:txBody>
        </p:sp>
      </p:grpSp>
      <p:grpSp>
        <p:nvGrpSpPr>
          <p:cNvPr id="33" name="组合 32"/>
          <p:cNvGrpSpPr/>
          <p:nvPr/>
        </p:nvGrpSpPr>
        <p:grpSpPr>
          <a:xfrm>
            <a:off x="8202433" y="4093012"/>
            <a:ext cx="2728016" cy="925230"/>
            <a:chOff x="8202433" y="3905704"/>
            <a:chExt cx="2728016" cy="925230"/>
          </a:xfrm>
        </p:grpSpPr>
        <p:sp>
          <p:nvSpPr>
            <p:cNvPr id="34" name="矩形 33"/>
            <p:cNvSpPr/>
            <p:nvPr/>
          </p:nvSpPr>
          <p:spPr>
            <a:xfrm>
              <a:off x="8202433" y="4220318"/>
              <a:ext cx="2728016"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35" name="矩形 34"/>
            <p:cNvSpPr/>
            <p:nvPr/>
          </p:nvSpPr>
          <p:spPr>
            <a:xfrm>
              <a:off x="8202433" y="3905704"/>
              <a:ext cx="877163"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风险四</a:t>
              </a:r>
            </a:p>
          </p:txBody>
        </p:sp>
      </p:grpSp>
      <p:grpSp>
        <p:nvGrpSpPr>
          <p:cNvPr id="36" name="组合 35"/>
          <p:cNvGrpSpPr/>
          <p:nvPr/>
        </p:nvGrpSpPr>
        <p:grpSpPr>
          <a:xfrm>
            <a:off x="8202433" y="2563248"/>
            <a:ext cx="2728016" cy="925230"/>
            <a:chOff x="8202433" y="2127935"/>
            <a:chExt cx="2728016" cy="925230"/>
          </a:xfrm>
        </p:grpSpPr>
        <p:sp>
          <p:nvSpPr>
            <p:cNvPr id="37" name="矩形 36"/>
            <p:cNvSpPr/>
            <p:nvPr/>
          </p:nvSpPr>
          <p:spPr>
            <a:xfrm>
              <a:off x="8202433" y="2442549"/>
              <a:ext cx="2728016" cy="61061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38" name="矩形 37"/>
            <p:cNvSpPr/>
            <p:nvPr/>
          </p:nvSpPr>
          <p:spPr>
            <a:xfrm>
              <a:off x="8202433" y="2127935"/>
              <a:ext cx="877163"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风险三</a:t>
              </a:r>
            </a:p>
          </p:txBody>
        </p:sp>
      </p:grpSp>
    </p:spTree>
    <p:extLst>
      <p:ext uri="{BB962C8B-B14F-4D97-AF65-F5344CB8AC3E}">
        <p14:creationId xmlns:p14="http://schemas.microsoft.com/office/powerpoint/2010/main" xmlns="" val="2499197618"/>
      </p:ext>
    </p:extLst>
  </p:cSld>
  <p:clrMapOvr>
    <a:masterClrMapping/>
  </p:clrMapOvr>
  <p:transition spd="slow"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1" presetClass="entr" presetSubtype="0" fill="hold" grpId="3" nodeType="withEffect">
                                  <p:stCondLst>
                                    <p:cond delay="1250"/>
                                  </p:stCondLst>
                                  <p:childTnLst>
                                    <p:set>
                                      <p:cBhvr>
                                        <p:cTn id="13" dur="1" fill="hold">
                                          <p:stCondLst>
                                            <p:cond delay="0"/>
                                          </p:stCondLst>
                                        </p:cTn>
                                        <p:tgtEl>
                                          <p:spTgt spid="39"/>
                                        </p:tgtEl>
                                        <p:attrNameLst>
                                          <p:attrName>style.visibility</p:attrName>
                                        </p:attrNameLst>
                                      </p:cBhvr>
                                      <p:to>
                                        <p:strVal val="visible"/>
                                      </p:to>
                                    </p:set>
                                  </p:childTnLst>
                                </p:cTn>
                              </p:par>
                              <p:par>
                                <p:cTn id="14" presetID="1" presetClass="entr" presetSubtype="0" fill="hold" grpId="3" nodeType="withEffect">
                                  <p:stCondLst>
                                    <p:cond delay="1250"/>
                                  </p:stCondLst>
                                  <p:childTnLst>
                                    <p:set>
                                      <p:cBhvr>
                                        <p:cTn id="15" dur="1" fill="hold">
                                          <p:stCondLst>
                                            <p:cond delay="0"/>
                                          </p:stCondLst>
                                        </p:cTn>
                                        <p:tgtEl>
                                          <p:spTgt spid="40"/>
                                        </p:tgtEl>
                                        <p:attrNameLst>
                                          <p:attrName>style.visibility</p:attrName>
                                        </p:attrNameLst>
                                      </p:cBhvr>
                                      <p:to>
                                        <p:strVal val="visible"/>
                                      </p:to>
                                    </p:set>
                                  </p:childTnLst>
                                </p:cTn>
                              </p:par>
                              <p:par>
                                <p:cTn id="16" presetID="1" presetClass="entr" presetSubtype="0" fill="hold" grpId="3" nodeType="withEffect">
                                  <p:stCondLst>
                                    <p:cond delay="1250"/>
                                  </p:stCondLst>
                                  <p:childTnLst>
                                    <p:set>
                                      <p:cBhvr>
                                        <p:cTn id="17" dur="1" fill="hold">
                                          <p:stCondLst>
                                            <p:cond delay="0"/>
                                          </p:stCondLst>
                                        </p:cTn>
                                        <p:tgtEl>
                                          <p:spTgt spid="41"/>
                                        </p:tgtEl>
                                        <p:attrNameLst>
                                          <p:attrName>style.visibility</p:attrName>
                                        </p:attrNameLst>
                                      </p:cBhvr>
                                      <p:to>
                                        <p:strVal val="visible"/>
                                      </p:to>
                                    </p:set>
                                  </p:childTnLst>
                                </p:cTn>
                              </p:par>
                              <p:par>
                                <p:cTn id="18" presetID="1" presetClass="entr" presetSubtype="0" fill="hold" grpId="3" nodeType="withEffect">
                                  <p:stCondLst>
                                    <p:cond delay="1250"/>
                                  </p:stCondLst>
                                  <p:childTnLst>
                                    <p:set>
                                      <p:cBhvr>
                                        <p:cTn id="19" dur="1" fill="hold">
                                          <p:stCondLst>
                                            <p:cond delay="0"/>
                                          </p:stCondLst>
                                        </p:cTn>
                                        <p:tgtEl>
                                          <p:spTgt spid="42"/>
                                        </p:tgtEl>
                                        <p:attrNameLst>
                                          <p:attrName>style.visibility</p:attrName>
                                        </p:attrNameLst>
                                      </p:cBhvr>
                                      <p:to>
                                        <p:strVal val="visible"/>
                                      </p:to>
                                    </p:set>
                                  </p:childTnLst>
                                </p:cTn>
                              </p:par>
                              <p:par>
                                <p:cTn id="20" presetID="42" presetClass="path" presetSubtype="0" accel="50000" decel="50000" fill="hold" grpId="0" nodeType="withEffect">
                                  <p:stCondLst>
                                    <p:cond delay="1250"/>
                                  </p:stCondLst>
                                  <p:childTnLst>
                                    <p:animMotion origin="layout" path="M 4.16667E-7 4.07407E-6 L 0.11901 -0.14028 " pathEditMode="relative" rAng="0" ptsTypes="AA">
                                      <p:cBhvr>
                                        <p:cTn id="21" dur="500" fill="hold"/>
                                        <p:tgtEl>
                                          <p:spTgt spid="39"/>
                                        </p:tgtEl>
                                        <p:attrNameLst>
                                          <p:attrName>ppt_x</p:attrName>
                                          <p:attrName>ppt_y</p:attrName>
                                        </p:attrNameLst>
                                      </p:cBhvr>
                                      <p:rCtr x="5951" y="-7014"/>
                                    </p:animMotion>
                                  </p:childTnLst>
                                </p:cTn>
                              </p:par>
                              <p:par>
                                <p:cTn id="22" presetID="42" presetClass="path" presetSubtype="0" accel="50000" decel="50000" fill="hold" grpId="0" nodeType="withEffect">
                                  <p:stCondLst>
                                    <p:cond delay="1250"/>
                                  </p:stCondLst>
                                  <p:childTnLst>
                                    <p:animMotion origin="layout" path="M 4.16667E-7 -1.85185E-6 L 0.11732 -0.025 " pathEditMode="relative" rAng="0" ptsTypes="AA">
                                      <p:cBhvr>
                                        <p:cTn id="23" dur="500" fill="hold"/>
                                        <p:tgtEl>
                                          <p:spTgt spid="40"/>
                                        </p:tgtEl>
                                        <p:attrNameLst>
                                          <p:attrName>ppt_x</p:attrName>
                                          <p:attrName>ppt_y</p:attrName>
                                        </p:attrNameLst>
                                      </p:cBhvr>
                                      <p:rCtr x="5859" y="-1250"/>
                                    </p:animMotion>
                                  </p:childTnLst>
                                </p:cTn>
                              </p:par>
                              <p:par>
                                <p:cTn id="24" presetID="42" presetClass="path" presetSubtype="0" accel="50000" decel="50000" fill="hold" grpId="1" nodeType="withEffect">
                                  <p:stCondLst>
                                    <p:cond delay="1750"/>
                                  </p:stCondLst>
                                  <p:childTnLst>
                                    <p:animMotion origin="layout" path="M 0.11901 -0.14028 L 0.11732 0.23194 " pathEditMode="relative" rAng="0" ptsTypes="AA">
                                      <p:cBhvr>
                                        <p:cTn id="25" dur="500" fill="hold"/>
                                        <p:tgtEl>
                                          <p:spTgt spid="39"/>
                                        </p:tgtEl>
                                        <p:attrNameLst>
                                          <p:attrName>ppt_x</p:attrName>
                                          <p:attrName>ppt_y</p:attrName>
                                        </p:attrNameLst>
                                      </p:cBhvr>
                                      <p:rCtr x="-91" y="18519"/>
                                    </p:animMotion>
                                  </p:childTnLst>
                                </p:cTn>
                              </p:par>
                              <p:par>
                                <p:cTn id="26" presetID="42" presetClass="path" presetSubtype="0" accel="50000" decel="50000" fill="hold" grpId="1" nodeType="withEffect">
                                  <p:stCondLst>
                                    <p:cond delay="1750"/>
                                  </p:stCondLst>
                                  <p:childTnLst>
                                    <p:animMotion origin="layout" path="M 0.11732 -0.025 L 0.33464 -0.02639 " pathEditMode="relative" rAng="0" ptsTypes="AA">
                                      <p:cBhvr>
                                        <p:cTn id="27" dur="500" fill="hold"/>
                                        <p:tgtEl>
                                          <p:spTgt spid="40"/>
                                        </p:tgtEl>
                                        <p:attrNameLst>
                                          <p:attrName>ppt_x</p:attrName>
                                          <p:attrName>ppt_y</p:attrName>
                                        </p:attrNameLst>
                                      </p:cBhvr>
                                      <p:rCtr x="10859" y="-69"/>
                                    </p:animMotion>
                                  </p:childTnLst>
                                </p:cTn>
                              </p:par>
                              <p:par>
                                <p:cTn id="28" presetID="1" presetClass="exit" presetSubtype="0" fill="hold" grpId="2" nodeType="withEffect">
                                  <p:stCondLst>
                                    <p:cond delay="2250"/>
                                  </p:stCondLst>
                                  <p:childTnLst>
                                    <p:set>
                                      <p:cBhvr>
                                        <p:cTn id="29" dur="1" fill="hold">
                                          <p:stCondLst>
                                            <p:cond delay="0"/>
                                          </p:stCondLst>
                                        </p:cTn>
                                        <p:tgtEl>
                                          <p:spTgt spid="39"/>
                                        </p:tgtEl>
                                        <p:attrNameLst>
                                          <p:attrName>style.visibility</p:attrName>
                                        </p:attrNameLst>
                                      </p:cBhvr>
                                      <p:to>
                                        <p:strVal val="hidden"/>
                                      </p:to>
                                    </p:set>
                                  </p:childTnLst>
                                </p:cTn>
                              </p:par>
                              <p:par>
                                <p:cTn id="30" presetID="1" presetClass="exit" presetSubtype="0" fill="hold" grpId="2" nodeType="withEffect">
                                  <p:stCondLst>
                                    <p:cond delay="2250"/>
                                  </p:stCondLst>
                                  <p:childTnLst>
                                    <p:set>
                                      <p:cBhvr>
                                        <p:cTn id="31" dur="1" fill="hold">
                                          <p:stCondLst>
                                            <p:cond delay="0"/>
                                          </p:stCondLst>
                                        </p:cTn>
                                        <p:tgtEl>
                                          <p:spTgt spid="40"/>
                                        </p:tgtEl>
                                        <p:attrNameLst>
                                          <p:attrName>style.visibility</p:attrName>
                                        </p:attrNameLst>
                                      </p:cBhvr>
                                      <p:to>
                                        <p:strVal val="hidden"/>
                                      </p:to>
                                    </p:set>
                                  </p:childTnLst>
                                </p:cTn>
                              </p:par>
                              <p:par>
                                <p:cTn id="32" presetID="42" presetClass="path" presetSubtype="0" accel="50000" decel="50000" fill="hold" grpId="0" nodeType="withEffect">
                                  <p:stCondLst>
                                    <p:cond delay="1250"/>
                                  </p:stCondLst>
                                  <p:childTnLst>
                                    <p:animMotion origin="layout" path="M -3.125E-6 -4.07407E-6 L 0.06836 -0.05486 " pathEditMode="relative" rAng="0" ptsTypes="AA">
                                      <p:cBhvr>
                                        <p:cTn id="33" dur="500" fill="hold"/>
                                        <p:tgtEl>
                                          <p:spTgt spid="41"/>
                                        </p:tgtEl>
                                        <p:attrNameLst>
                                          <p:attrName>ppt_x</p:attrName>
                                          <p:attrName>ppt_y</p:attrName>
                                        </p:attrNameLst>
                                      </p:cBhvr>
                                      <p:rCtr x="3411" y="-2755"/>
                                    </p:animMotion>
                                  </p:childTnLst>
                                </p:cTn>
                              </p:par>
                              <p:par>
                                <p:cTn id="34" presetID="42" presetClass="path" presetSubtype="0" accel="50000" decel="50000" fill="hold" grpId="0" nodeType="withEffect">
                                  <p:stCondLst>
                                    <p:cond delay="1250"/>
                                  </p:stCondLst>
                                  <p:childTnLst>
                                    <p:animMotion origin="layout" path="M -1.25E-6 -3.7037E-6 L 0.07578 0.0132 " pathEditMode="relative" rAng="0" ptsTypes="AA">
                                      <p:cBhvr>
                                        <p:cTn id="35" dur="500" fill="hold"/>
                                        <p:tgtEl>
                                          <p:spTgt spid="42"/>
                                        </p:tgtEl>
                                        <p:attrNameLst>
                                          <p:attrName>ppt_x</p:attrName>
                                          <p:attrName>ppt_y</p:attrName>
                                        </p:attrNameLst>
                                      </p:cBhvr>
                                      <p:rCtr x="3789" y="648"/>
                                    </p:animMotion>
                                  </p:childTnLst>
                                </p:cTn>
                              </p:par>
                              <p:par>
                                <p:cTn id="36" presetID="42" presetClass="path" presetSubtype="0" accel="50000" decel="50000" fill="hold" grpId="1" nodeType="withEffect">
                                  <p:stCondLst>
                                    <p:cond delay="1750"/>
                                  </p:stCondLst>
                                  <p:childTnLst>
                                    <p:animMotion origin="layout" path="M 0.06993 -0.05486 L 0.06745 -0.42592 " pathEditMode="relative" rAng="0" ptsTypes="AA">
                                      <p:cBhvr>
                                        <p:cTn id="37" dur="500" fill="hold"/>
                                        <p:tgtEl>
                                          <p:spTgt spid="41"/>
                                        </p:tgtEl>
                                        <p:attrNameLst>
                                          <p:attrName>ppt_x</p:attrName>
                                          <p:attrName>ppt_y</p:attrName>
                                        </p:attrNameLst>
                                      </p:cBhvr>
                                      <p:rCtr x="-130" y="-18565"/>
                                    </p:animMotion>
                                  </p:childTnLst>
                                </p:cTn>
                              </p:par>
                              <p:par>
                                <p:cTn id="38" presetID="42" presetClass="path" presetSubtype="0" accel="50000" decel="50000" fill="hold" grpId="1" nodeType="withEffect">
                                  <p:stCondLst>
                                    <p:cond delay="1750"/>
                                  </p:stCondLst>
                                  <p:childTnLst>
                                    <p:animMotion origin="layout" path="M 0.07579 0.0132 L -0.13828 0.0132 " pathEditMode="relative" rAng="0" ptsTypes="AA">
                                      <p:cBhvr>
                                        <p:cTn id="39" dur="500" fill="hold"/>
                                        <p:tgtEl>
                                          <p:spTgt spid="42"/>
                                        </p:tgtEl>
                                        <p:attrNameLst>
                                          <p:attrName>ppt_x</p:attrName>
                                          <p:attrName>ppt_y</p:attrName>
                                        </p:attrNameLst>
                                      </p:cBhvr>
                                      <p:rCtr x="-10508" y="0"/>
                                    </p:animMotion>
                                  </p:childTnLst>
                                </p:cTn>
                              </p:par>
                              <p:par>
                                <p:cTn id="40" presetID="1" presetClass="exit" presetSubtype="0" fill="hold" grpId="2" nodeType="withEffect">
                                  <p:stCondLst>
                                    <p:cond delay="2250"/>
                                  </p:stCondLst>
                                  <p:childTnLst>
                                    <p:set>
                                      <p:cBhvr>
                                        <p:cTn id="41" dur="1" fill="hold">
                                          <p:stCondLst>
                                            <p:cond delay="0"/>
                                          </p:stCondLst>
                                        </p:cTn>
                                        <p:tgtEl>
                                          <p:spTgt spid="41"/>
                                        </p:tgtEl>
                                        <p:attrNameLst>
                                          <p:attrName>style.visibility</p:attrName>
                                        </p:attrNameLst>
                                      </p:cBhvr>
                                      <p:to>
                                        <p:strVal val="hidden"/>
                                      </p:to>
                                    </p:set>
                                  </p:childTnLst>
                                </p:cTn>
                              </p:par>
                              <p:par>
                                <p:cTn id="42" presetID="1" presetClass="exit" presetSubtype="0" fill="hold" grpId="2" nodeType="withEffect">
                                  <p:stCondLst>
                                    <p:cond delay="2250"/>
                                  </p:stCondLst>
                                  <p:childTnLst>
                                    <p:set>
                                      <p:cBhvr>
                                        <p:cTn id="43" dur="1" fill="hold">
                                          <p:stCondLst>
                                            <p:cond delay="0"/>
                                          </p:stCondLst>
                                        </p:cTn>
                                        <p:tgtEl>
                                          <p:spTgt spid="42"/>
                                        </p:tgtEl>
                                        <p:attrNameLst>
                                          <p:attrName>style.visibility</p:attrName>
                                        </p:attrNameLst>
                                      </p:cBhvr>
                                      <p:to>
                                        <p:strVal val="hidden"/>
                                      </p:to>
                                    </p:set>
                                  </p:childTnLst>
                                </p:cTn>
                              </p:par>
                              <p:par>
                                <p:cTn id="44" presetID="53" presetClass="entr" presetSubtype="16" fill="hold" nodeType="withEffect">
                                  <p:stCondLst>
                                    <p:cond delay="175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nodeType="withEffect">
                                  <p:stCondLst>
                                    <p:cond delay="17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nodeType="withEffect">
                                  <p:stCondLst>
                                    <p:cond delay="175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nodeType="withEffect">
                                  <p:stCondLst>
                                    <p:cond delay="175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par>
                                <p:cTn id="64" presetID="10" presetClass="entr" presetSubtype="0" fill="hold" nodeType="withEffect">
                                  <p:stCondLst>
                                    <p:cond delay="200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63" presetClass="path" presetSubtype="0" decel="50000" fill="hold" nodeType="withEffect">
                                  <p:stCondLst>
                                    <p:cond delay="2000"/>
                                  </p:stCondLst>
                                  <p:childTnLst>
                                    <p:animMotion origin="layout" path="M -0.02774 -3.7037E-6 L 0.1108 -3.7037E-6 " pathEditMode="relative" rAng="0" ptsTypes="AA">
                                      <p:cBhvr>
                                        <p:cTn id="68" dur="750" spd="-100000" fill="hold"/>
                                        <p:tgtEl>
                                          <p:spTgt spid="36"/>
                                        </p:tgtEl>
                                        <p:attrNameLst>
                                          <p:attrName>ppt_x</p:attrName>
                                          <p:attrName>ppt_y</p:attrName>
                                        </p:attrNameLst>
                                      </p:cBhvr>
                                      <p:rCtr x="6927" y="0"/>
                                    </p:animMotion>
                                  </p:childTnLst>
                                </p:cTn>
                              </p:par>
                              <p:par>
                                <p:cTn id="69" presetID="35" presetClass="path" presetSubtype="0" accel="50000" decel="50000" fill="hold" nodeType="withEffect">
                                  <p:stCondLst>
                                    <p:cond delay="2750"/>
                                  </p:stCondLst>
                                  <p:childTnLst>
                                    <p:animMotion origin="layout" path="M -0.028 -3.7037E-6 L 4.58333E-6 -3.7037E-6 " pathEditMode="relative" rAng="0" ptsTypes="AA">
                                      <p:cBhvr>
                                        <p:cTn id="70" dur="750" fill="hold"/>
                                        <p:tgtEl>
                                          <p:spTgt spid="36"/>
                                        </p:tgtEl>
                                        <p:attrNameLst>
                                          <p:attrName>ppt_x</p:attrName>
                                          <p:attrName>ppt_y</p:attrName>
                                        </p:attrNameLst>
                                      </p:cBhvr>
                                      <p:rCtr x="1393" y="0"/>
                                    </p:animMotion>
                                  </p:childTnLst>
                                </p:cTn>
                              </p:par>
                              <p:par>
                                <p:cTn id="71" presetID="10" presetClass="entr" presetSubtype="0" fill="hold" nodeType="withEffect">
                                  <p:stCondLst>
                                    <p:cond delay="20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63" presetClass="path" presetSubtype="0" decel="50000" fill="hold" nodeType="withEffect">
                                  <p:stCondLst>
                                    <p:cond delay="2000"/>
                                  </p:stCondLst>
                                  <p:childTnLst>
                                    <p:animMotion origin="layout" path="M -0.02774 -3.7037E-7 L 0.1108 -3.7037E-7 " pathEditMode="relative" rAng="0" ptsTypes="AA">
                                      <p:cBhvr>
                                        <p:cTn id="75" dur="750" spd="-100000" fill="hold"/>
                                        <p:tgtEl>
                                          <p:spTgt spid="33"/>
                                        </p:tgtEl>
                                        <p:attrNameLst>
                                          <p:attrName>ppt_x</p:attrName>
                                          <p:attrName>ppt_y</p:attrName>
                                        </p:attrNameLst>
                                      </p:cBhvr>
                                      <p:rCtr x="6927" y="0"/>
                                    </p:animMotion>
                                  </p:childTnLst>
                                </p:cTn>
                              </p:par>
                              <p:par>
                                <p:cTn id="76" presetID="35" presetClass="path" presetSubtype="0" accel="50000" decel="50000" fill="hold" nodeType="withEffect">
                                  <p:stCondLst>
                                    <p:cond delay="2750"/>
                                  </p:stCondLst>
                                  <p:childTnLst>
                                    <p:animMotion origin="layout" path="M -0.028 -3.7037E-7 L 4.58333E-6 -3.7037E-7 " pathEditMode="relative" rAng="0" ptsTypes="AA">
                                      <p:cBhvr>
                                        <p:cTn id="77" dur="750" fill="hold"/>
                                        <p:tgtEl>
                                          <p:spTgt spid="33"/>
                                        </p:tgtEl>
                                        <p:attrNameLst>
                                          <p:attrName>ppt_x</p:attrName>
                                          <p:attrName>ppt_y</p:attrName>
                                        </p:attrNameLst>
                                      </p:cBhvr>
                                      <p:rCtr x="1393" y="0"/>
                                    </p:animMotion>
                                  </p:childTnLst>
                                </p:cTn>
                              </p:par>
                              <p:par>
                                <p:cTn id="78" presetID="10" presetClass="entr" presetSubtype="0" fill="hold" nodeType="withEffect">
                                  <p:stCondLst>
                                    <p:cond delay="200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par>
                                <p:cTn id="81" presetID="63" presetClass="path" presetSubtype="0" decel="50000" fill="hold" nodeType="withEffect">
                                  <p:stCondLst>
                                    <p:cond delay="2000"/>
                                  </p:stCondLst>
                                  <p:childTnLst>
                                    <p:animMotion origin="layout" path="M 0.01524 4.07407E-6 L -0.10885 4.07407E-6 " pathEditMode="relative" rAng="0" ptsTypes="AA">
                                      <p:cBhvr>
                                        <p:cTn id="82" dur="750" spd="-100000" fill="hold"/>
                                        <p:tgtEl>
                                          <p:spTgt spid="27"/>
                                        </p:tgtEl>
                                        <p:attrNameLst>
                                          <p:attrName>ppt_x</p:attrName>
                                          <p:attrName>ppt_y</p:attrName>
                                        </p:attrNameLst>
                                      </p:cBhvr>
                                      <p:rCtr x="-6211" y="0"/>
                                    </p:animMotion>
                                  </p:childTnLst>
                                </p:cTn>
                              </p:par>
                              <p:par>
                                <p:cTn id="83" presetID="35" presetClass="path" presetSubtype="0" accel="50000" decel="50000" fill="hold" nodeType="withEffect">
                                  <p:stCondLst>
                                    <p:cond delay="2750"/>
                                  </p:stCondLst>
                                  <p:childTnLst>
                                    <p:animMotion origin="layout" path="M 0.01602 4.07407E-6 L -4.58333E-6 4.07407E-6 " pathEditMode="relative" rAng="0" ptsTypes="AA">
                                      <p:cBhvr>
                                        <p:cTn id="84" dur="750" fill="hold"/>
                                        <p:tgtEl>
                                          <p:spTgt spid="27"/>
                                        </p:tgtEl>
                                        <p:attrNameLst>
                                          <p:attrName>ppt_x</p:attrName>
                                          <p:attrName>ppt_y</p:attrName>
                                        </p:attrNameLst>
                                      </p:cBhvr>
                                      <p:rCtr x="-807" y="0"/>
                                    </p:animMotion>
                                  </p:childTnLst>
                                </p:cTn>
                              </p:par>
                              <p:par>
                                <p:cTn id="85" presetID="10" presetClass="entr" presetSubtype="0" fill="hold" nodeType="withEffect">
                                  <p:stCondLst>
                                    <p:cond delay="200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63" presetClass="path" presetSubtype="0" decel="50000" fill="hold" nodeType="withEffect">
                                  <p:stCondLst>
                                    <p:cond delay="2000"/>
                                  </p:stCondLst>
                                  <p:childTnLst>
                                    <p:animMotion origin="layout" path="M 0.01524 -3.7037E-7 L -0.10885 -3.7037E-7 " pathEditMode="relative" rAng="0" ptsTypes="AA">
                                      <p:cBhvr>
                                        <p:cTn id="89" dur="750" spd="-100000" fill="hold"/>
                                        <p:tgtEl>
                                          <p:spTgt spid="30"/>
                                        </p:tgtEl>
                                        <p:attrNameLst>
                                          <p:attrName>ppt_x</p:attrName>
                                          <p:attrName>ppt_y</p:attrName>
                                        </p:attrNameLst>
                                      </p:cBhvr>
                                      <p:rCtr x="-6211" y="0"/>
                                    </p:animMotion>
                                  </p:childTnLst>
                                </p:cTn>
                              </p:par>
                              <p:par>
                                <p:cTn id="90" presetID="35" presetClass="path" presetSubtype="0" accel="50000" decel="50000" fill="hold" nodeType="withEffect">
                                  <p:stCondLst>
                                    <p:cond delay="2750"/>
                                  </p:stCondLst>
                                  <p:childTnLst>
                                    <p:animMotion origin="layout" path="M 0.01602 -3.7037E-7 L -4.58333E-6 -3.7037E-7 " pathEditMode="relative" rAng="0" ptsTypes="AA">
                                      <p:cBhvr>
                                        <p:cTn id="91" dur="750" fill="hold"/>
                                        <p:tgtEl>
                                          <p:spTgt spid="30"/>
                                        </p:tgtEl>
                                        <p:attrNameLst>
                                          <p:attrName>ppt_x</p:attrName>
                                          <p:attrName>ppt_y</p:attrName>
                                        </p:attrNameLst>
                                      </p:cBhvr>
                                      <p:rCtr x="-80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39" grpId="2" animBg="1"/>
      <p:bldP spid="39" grpId="3" animBg="1"/>
      <p:bldP spid="40" grpId="0" animBg="1"/>
      <p:bldP spid="40" grpId="1" animBg="1"/>
      <p:bldP spid="40" grpId="2" animBg="1"/>
      <p:bldP spid="40" grpId="3" animBg="1"/>
      <p:bldP spid="41" grpId="0" animBg="1"/>
      <p:bldP spid="41" grpId="1" animBg="1"/>
      <p:bldP spid="41" grpId="2" animBg="1"/>
      <p:bldP spid="41" grpId="3" animBg="1"/>
      <p:bldP spid="42" grpId="0" animBg="1"/>
      <p:bldP spid="42" grpId="1" animBg="1"/>
      <p:bldP spid="42" grpId="2" animBg="1"/>
      <p:bldP spid="42" grpId="3" animBg="1"/>
      <p:bldP spid="2" grpId="0"/>
      <p:bldP spid="2" grpId="1"/>
      <p:bldP spid="2" grpId="2"/>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2718446"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风险管理</a:t>
            </a:r>
          </a:p>
        </p:txBody>
      </p:sp>
      <p:sp>
        <p:nvSpPr>
          <p:cNvPr id="3" name="文本框 18"/>
          <p:cNvSpPr txBox="1"/>
          <p:nvPr/>
        </p:nvSpPr>
        <p:spPr>
          <a:xfrm>
            <a:off x="1733732" y="1860738"/>
            <a:ext cx="2202854" cy="610616"/>
          </a:xfrm>
          <a:prstGeom prst="rect">
            <a:avLst/>
          </a:prstGeom>
          <a:noFill/>
          <a:ln>
            <a:noFill/>
          </a:ln>
        </p:spPr>
        <p:txBody>
          <a:bodyPr wrap="square" rtlCol="0">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4" name="文本框 19"/>
          <p:cNvSpPr txBox="1"/>
          <p:nvPr/>
        </p:nvSpPr>
        <p:spPr>
          <a:xfrm>
            <a:off x="2032627" y="3625609"/>
            <a:ext cx="2275588" cy="610616"/>
          </a:xfrm>
          <a:prstGeom prst="rect">
            <a:avLst/>
          </a:prstGeom>
          <a:noFill/>
          <a:ln>
            <a:noFill/>
          </a:ln>
        </p:spPr>
        <p:txBody>
          <a:bodyPr wrap="square" rtlCol="0">
            <a:spAutoFit/>
          </a:bodyPr>
          <a:lstStyle/>
          <a:p>
            <a:pPr algn="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5" name="文本框 20"/>
          <p:cNvSpPr txBox="1"/>
          <p:nvPr/>
        </p:nvSpPr>
        <p:spPr>
          <a:xfrm>
            <a:off x="7895585" y="1595967"/>
            <a:ext cx="2241927" cy="610616"/>
          </a:xfrm>
          <a:prstGeom prst="rect">
            <a:avLst/>
          </a:prstGeom>
          <a:noFill/>
          <a:ln>
            <a:noFill/>
          </a:ln>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6" name="文本框 21"/>
          <p:cNvSpPr txBox="1"/>
          <p:nvPr/>
        </p:nvSpPr>
        <p:spPr>
          <a:xfrm>
            <a:off x="8119464" y="3196965"/>
            <a:ext cx="2202407" cy="610616"/>
          </a:xfrm>
          <a:prstGeom prst="rect">
            <a:avLst/>
          </a:prstGeom>
          <a:noFill/>
          <a:ln>
            <a:noFill/>
          </a:ln>
        </p:spPr>
        <p:txBody>
          <a:bodyPr wrap="square" rtlCol="0">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点击输入简要文字内容，文字内容需概括精炼文字内容</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a:t>
            </a:r>
            <a:endParaRPr lang="zh-CN" altLang="en-US" sz="1200" b="1" dirty="0">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7" name="组合 6"/>
          <p:cNvGrpSpPr/>
          <p:nvPr/>
        </p:nvGrpSpPr>
        <p:grpSpPr>
          <a:xfrm>
            <a:off x="4709055" y="1571974"/>
            <a:ext cx="2778894" cy="2778894"/>
            <a:chOff x="3368800" y="1074902"/>
            <a:chExt cx="2531533" cy="2531533"/>
          </a:xfrm>
        </p:grpSpPr>
        <p:sp>
          <p:nvSpPr>
            <p:cNvPr id="8" name="椭圆 7"/>
            <p:cNvSpPr/>
            <p:nvPr/>
          </p:nvSpPr>
          <p:spPr>
            <a:xfrm>
              <a:off x="3368800" y="1074902"/>
              <a:ext cx="2531533" cy="2531533"/>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latin typeface="冬青黑体简体中文 W3" panose="020B0300000000000000" pitchFamily="34" charset="-122"/>
                <a:ea typeface="冬青黑体简体中文 W3" panose="020B0300000000000000" pitchFamily="34" charset="-122"/>
              </a:endParaRPr>
            </a:p>
          </p:txBody>
        </p:sp>
        <p:sp>
          <p:nvSpPr>
            <p:cNvPr id="9" name="Freeform 627"/>
            <p:cNvSpPr>
              <a:spLocks noEditPoints="1"/>
            </p:cNvSpPr>
            <p:nvPr/>
          </p:nvSpPr>
          <p:spPr bwMode="auto">
            <a:xfrm>
              <a:off x="4431044" y="1391159"/>
              <a:ext cx="419659" cy="554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1350">
                <a:latin typeface="冬青黑体简体中文 W3" panose="020B0300000000000000" pitchFamily="34" charset="-122"/>
                <a:ea typeface="冬青黑体简体中文 W3" panose="020B0300000000000000" pitchFamily="34" charset="-122"/>
              </a:endParaRPr>
            </a:p>
          </p:txBody>
        </p:sp>
        <p:sp>
          <p:nvSpPr>
            <p:cNvPr id="10" name="文本框 23"/>
            <p:cNvSpPr txBox="1"/>
            <p:nvPr/>
          </p:nvSpPr>
          <p:spPr>
            <a:xfrm>
              <a:off x="3549397" y="1914566"/>
              <a:ext cx="2172875" cy="1598166"/>
            </a:xfrm>
            <a:prstGeom prst="rect">
              <a:avLst/>
            </a:prstGeom>
            <a:noFill/>
          </p:spPr>
          <p:txBody>
            <a:bodyPr wrap="square" rtlCol="0">
              <a:spAutoFit/>
            </a:bodyPr>
            <a:lstStyle/>
            <a:p>
              <a:pPr algn="ctr">
                <a:lnSpc>
                  <a:spcPct val="150000"/>
                </a:lnSpc>
              </a:pPr>
              <a:r>
                <a:rPr lang="zh-CN" altLang="en-US" sz="2400" b="1" dirty="0">
                  <a:solidFill>
                    <a:schemeClr val="bg1"/>
                  </a:solidFill>
                  <a:latin typeface="冬青黑体简体中文 W3" panose="020B0300000000000000" pitchFamily="34" charset="-122"/>
                  <a:ea typeface="冬青黑体简体中文 W3" panose="020B0300000000000000" pitchFamily="34" charset="-122"/>
                </a:rPr>
                <a:t>风险控制</a:t>
              </a:r>
              <a:endParaRPr lang="en-US" altLang="zh-CN" sz="2400" dirty="0">
                <a:solidFill>
                  <a:schemeClr val="bg1"/>
                </a:solidFill>
                <a:latin typeface="冬青黑体简体中文 W3" panose="020B0300000000000000" pitchFamily="34" charset="-122"/>
                <a:ea typeface="冬青黑体简体中文 W3" panose="020B0300000000000000" pitchFamily="34" charset="-122"/>
              </a:endParaRPr>
            </a:p>
            <a:p>
              <a:pPr algn="ct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在此输入详细文字介绍，在此输入详细文字介绍</a:t>
              </a:r>
            </a:p>
            <a:p>
              <a:pPr algn="ct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在此输入详细文字介绍</a:t>
              </a:r>
            </a:p>
            <a:p>
              <a:pPr algn="ctr">
                <a:lnSpc>
                  <a:spcPct val="150000"/>
                </a:lnSpc>
              </a:pP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grpSp>
      <p:grpSp>
        <p:nvGrpSpPr>
          <p:cNvPr id="11" name="组合 10"/>
          <p:cNvGrpSpPr/>
          <p:nvPr/>
        </p:nvGrpSpPr>
        <p:grpSpPr>
          <a:xfrm>
            <a:off x="4079604" y="1838139"/>
            <a:ext cx="939583" cy="939583"/>
            <a:chOff x="2386060" y="1495059"/>
            <a:chExt cx="939800" cy="939800"/>
          </a:xfrm>
        </p:grpSpPr>
        <p:sp>
          <p:nvSpPr>
            <p:cNvPr id="12" name="椭圆 11"/>
            <p:cNvSpPr/>
            <p:nvPr/>
          </p:nvSpPr>
          <p:spPr>
            <a:xfrm>
              <a:off x="2386060" y="1495059"/>
              <a:ext cx="939800" cy="9398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774171" y="1559646"/>
            <a:ext cx="939583" cy="939583"/>
            <a:chOff x="5454052" y="1074902"/>
            <a:chExt cx="939800" cy="939800"/>
          </a:xfrm>
        </p:grpSpPr>
        <p:sp>
          <p:nvSpPr>
            <p:cNvPr id="15" name="椭圆 14"/>
            <p:cNvSpPr/>
            <p:nvPr/>
          </p:nvSpPr>
          <p:spPr>
            <a:xfrm>
              <a:off x="5454052" y="1074902"/>
              <a:ext cx="939800" cy="9398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729640" y="1309909"/>
              <a:ext cx="411300" cy="441104"/>
              <a:chOff x="5995987" y="547688"/>
              <a:chExt cx="219075" cy="234950"/>
            </a:xfrm>
            <a:solidFill>
              <a:schemeClr val="bg1"/>
            </a:solidFill>
          </p:grpSpPr>
          <p:sp>
            <p:nvSpPr>
              <p:cNvPr id="1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4370588" y="3568266"/>
            <a:ext cx="939583" cy="939583"/>
            <a:chOff x="3080330" y="2789142"/>
            <a:chExt cx="939800" cy="939800"/>
          </a:xfrm>
        </p:grpSpPr>
        <p:sp>
          <p:nvSpPr>
            <p:cNvPr id="20" name="椭圆 19"/>
            <p:cNvSpPr/>
            <p:nvPr/>
          </p:nvSpPr>
          <p:spPr>
            <a:xfrm>
              <a:off x="3080330" y="2789142"/>
              <a:ext cx="939800" cy="9398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294687" y="3010257"/>
              <a:ext cx="497794" cy="491067"/>
              <a:chOff x="8123237" y="3667126"/>
              <a:chExt cx="234950" cy="231775"/>
            </a:xfrm>
            <a:solidFill>
              <a:schemeClr val="bg1"/>
            </a:solidFill>
          </p:grpSpPr>
          <p:sp>
            <p:nvSpPr>
              <p:cNvPr id="2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7077553" y="3208152"/>
            <a:ext cx="900956" cy="900956"/>
            <a:chOff x="5719249" y="3077288"/>
            <a:chExt cx="767347" cy="767347"/>
          </a:xfrm>
        </p:grpSpPr>
        <p:sp>
          <p:nvSpPr>
            <p:cNvPr id="25" name="椭圆 24"/>
            <p:cNvSpPr/>
            <p:nvPr/>
          </p:nvSpPr>
          <p:spPr>
            <a:xfrm>
              <a:off x="5719249" y="3077288"/>
              <a:ext cx="767347" cy="767347"/>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27" name="TextBox 87"/>
          <p:cNvSpPr txBox="1"/>
          <p:nvPr/>
        </p:nvSpPr>
        <p:spPr>
          <a:xfrm>
            <a:off x="1847653" y="5092977"/>
            <a:ext cx="8521831" cy="887615"/>
          </a:xfrm>
          <a:prstGeom prst="rect">
            <a:avLst/>
          </a:prstGeom>
          <a:noFill/>
        </p:spPr>
        <p:txBody>
          <a:bodyPr wrap="square" rtlCol="0">
            <a:spAutoFit/>
          </a:bodyPr>
          <a:lstStyle/>
          <a:p>
            <a:pPr>
              <a:lnSpc>
                <a:spcPct val="150000"/>
              </a:lnSpc>
              <a:spcBef>
                <a:spcPct val="0"/>
              </a:spcBef>
            </a:pPr>
            <a:r>
              <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xmlns="" val="1726408707"/>
      </p:ext>
    </p:extLst>
  </p:cSld>
  <p:clrMapOvr>
    <a:masterClrMapping/>
  </p:clrMapOvr>
  <mc:AlternateContent xmlns:mc="http://schemas.openxmlformats.org/markup-compatibility/2006">
    <mc:Choice xmlns:p14="http://schemas.microsoft.com/office/powerpoint/2010/main" xmlns="" Requires="p14">
      <p:transition spd="slow" p14:dur="1500" advTm="6000">
        <p:split orient="vert"/>
      </p:transition>
    </mc:Choice>
    <mc:Fallback>
      <p:transition spd="slow"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1.66667E-6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par>
                                <p:cTn id="17" presetID="42" presetClass="path" presetSubtype="0" decel="30000" fill="hold" nodeType="withEffect">
                                  <p:stCondLst>
                                    <p:cond delay="1250"/>
                                  </p:stCondLst>
                                  <p:childTnLst>
                                    <p:animMotion origin="layout" path="M -2.08333E-7 -0.03981 L -2.08333E-7 0.14815 " pathEditMode="relative" rAng="0" ptsTypes="AA">
                                      <p:cBhvr>
                                        <p:cTn id="18" dur="750" spd="-100000" fill="hold"/>
                                        <p:tgtEl>
                                          <p:spTgt spid="7"/>
                                        </p:tgtEl>
                                        <p:attrNameLst>
                                          <p:attrName>ppt_x</p:attrName>
                                          <p:attrName>ppt_y</p:attrName>
                                        </p:attrNameLst>
                                      </p:cBhvr>
                                      <p:rCtr x="0" y="9398"/>
                                    </p:animMotion>
                                  </p:childTnLst>
                                </p:cTn>
                              </p:par>
                              <p:par>
                                <p:cTn id="19" presetID="42" presetClass="path" presetSubtype="0" accel="30000" decel="30000" fill="hold" nodeType="withEffect">
                                  <p:stCondLst>
                                    <p:cond delay="2000"/>
                                  </p:stCondLst>
                                  <p:childTnLst>
                                    <p:animMotion origin="layout" path="M -2.08333E-7 -0.03981 L -2.08333E-7 -2.96296E-6 " pathEditMode="relative" rAng="0" ptsTypes="AA">
                                      <p:cBhvr>
                                        <p:cTn id="20" dur="750" fill="hold"/>
                                        <p:tgtEl>
                                          <p:spTgt spid="7"/>
                                        </p:tgtEl>
                                        <p:attrNameLst>
                                          <p:attrName>ppt_x</p:attrName>
                                          <p:attrName>ppt_y</p:attrName>
                                        </p:attrNameLst>
                                      </p:cBhvr>
                                      <p:rCtr x="0" y="1991"/>
                                    </p:animMotion>
                                  </p:childTnLst>
                                </p:cTn>
                              </p:par>
                              <p:par>
                                <p:cTn id="21" presetID="10" presetClass="entr" presetSubtype="0" fill="hold" nodeType="withEffect">
                                  <p:stCondLst>
                                    <p:cond delay="2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63" presetClass="path" presetSubtype="0" decel="50000" fill="hold" nodeType="withEffect">
                                  <p:stCondLst>
                                    <p:cond delay="2500"/>
                                  </p:stCondLst>
                                  <p:childTnLst>
                                    <p:animMotion origin="layout" path="M 0.01524 -2.96296E-6 L -0.10885 -2.96296E-6 " pathEditMode="relative" rAng="0" ptsTypes="AA">
                                      <p:cBhvr>
                                        <p:cTn id="25" dur="750" spd="-100000" fill="hold"/>
                                        <p:tgtEl>
                                          <p:spTgt spid="11"/>
                                        </p:tgtEl>
                                        <p:attrNameLst>
                                          <p:attrName>ppt_x</p:attrName>
                                          <p:attrName>ppt_y</p:attrName>
                                        </p:attrNameLst>
                                      </p:cBhvr>
                                      <p:rCtr x="-6211" y="0"/>
                                    </p:animMotion>
                                  </p:childTnLst>
                                </p:cTn>
                              </p:par>
                              <p:par>
                                <p:cTn id="26" presetID="35" presetClass="path" presetSubtype="0" accel="50000" decel="50000" fill="hold" nodeType="withEffect">
                                  <p:stCondLst>
                                    <p:cond delay="3250"/>
                                  </p:stCondLst>
                                  <p:childTnLst>
                                    <p:animMotion origin="layout" path="M 0.01602 -2.96296E-6 L -4.375E-6 -2.96296E-6 " pathEditMode="relative" rAng="0" ptsTypes="AA">
                                      <p:cBhvr>
                                        <p:cTn id="27" dur="750" fill="hold"/>
                                        <p:tgtEl>
                                          <p:spTgt spid="11"/>
                                        </p:tgtEl>
                                        <p:attrNameLst>
                                          <p:attrName>ppt_x</p:attrName>
                                          <p:attrName>ppt_y</p:attrName>
                                        </p:attrNameLst>
                                      </p:cBhvr>
                                      <p:rCtr x="-807" y="0"/>
                                    </p:animMotion>
                                  </p:childTnLst>
                                </p:cTn>
                              </p:par>
                              <p:par>
                                <p:cTn id="28" presetID="10" presetClass="entr" presetSubtype="0" fill="hold" nodeType="withEffect">
                                  <p:stCondLst>
                                    <p:cond delay="2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64" presetClass="path" presetSubtype="0" decel="30000" fill="hold" nodeType="withEffect">
                                  <p:stCondLst>
                                    <p:cond delay="2500"/>
                                  </p:stCondLst>
                                  <p:childTnLst>
                                    <p:animMotion origin="layout" path="M -1.66667E-6 0.03888 L -1.66667E-6 -0.14815 " pathEditMode="relative" rAng="0" ptsTypes="AA">
                                      <p:cBhvr>
                                        <p:cTn id="32" dur="750" spd="-100000" fill="hold"/>
                                        <p:tgtEl>
                                          <p:spTgt spid="14"/>
                                        </p:tgtEl>
                                        <p:attrNameLst>
                                          <p:attrName>ppt_x</p:attrName>
                                          <p:attrName>ppt_y</p:attrName>
                                        </p:attrNameLst>
                                      </p:cBhvr>
                                      <p:rCtr x="0" y="-9352"/>
                                    </p:animMotion>
                                  </p:childTnLst>
                                </p:cTn>
                              </p:par>
                              <p:par>
                                <p:cTn id="33" presetID="64" presetClass="path" presetSubtype="0" accel="30000" decel="30000" fill="hold" nodeType="withEffect">
                                  <p:stCondLst>
                                    <p:cond delay="3250"/>
                                  </p:stCondLst>
                                  <p:childTnLst>
                                    <p:animMotion origin="layout" path="M -1.66667E-6 0.03842 L -1.66667E-6 4.07407E-6 " pathEditMode="relative" rAng="0" ptsTypes="AA">
                                      <p:cBhvr>
                                        <p:cTn id="34" dur="750" fill="hold"/>
                                        <p:tgtEl>
                                          <p:spTgt spid="14"/>
                                        </p:tgtEl>
                                        <p:attrNameLst>
                                          <p:attrName>ppt_x</p:attrName>
                                          <p:attrName>ppt_y</p:attrName>
                                        </p:attrNameLst>
                                      </p:cBhvr>
                                      <p:rCtr x="0" y="-1921"/>
                                    </p:animMotion>
                                  </p:childTnLst>
                                </p:cTn>
                              </p:par>
                              <p:par>
                                <p:cTn id="35" presetID="10" presetClass="entr" presetSubtype="0" fill="hold" nodeType="withEffect">
                                  <p:stCondLst>
                                    <p:cond delay="25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42" presetClass="path" presetSubtype="0" decel="30000" fill="hold" nodeType="withEffect">
                                  <p:stCondLst>
                                    <p:cond delay="2500"/>
                                  </p:stCondLst>
                                  <p:childTnLst>
                                    <p:animMotion origin="layout" path="M 3.75E-6 -0.03982 L 3.75E-6 0.14815 " pathEditMode="relative" rAng="0" ptsTypes="AA">
                                      <p:cBhvr>
                                        <p:cTn id="39" dur="750" spd="-100000" fill="hold"/>
                                        <p:tgtEl>
                                          <p:spTgt spid="19"/>
                                        </p:tgtEl>
                                        <p:attrNameLst>
                                          <p:attrName>ppt_x</p:attrName>
                                          <p:attrName>ppt_y</p:attrName>
                                        </p:attrNameLst>
                                      </p:cBhvr>
                                      <p:rCtr x="0" y="9398"/>
                                    </p:animMotion>
                                  </p:childTnLst>
                                </p:cTn>
                              </p:par>
                              <p:par>
                                <p:cTn id="40" presetID="42" presetClass="path" presetSubtype="0" accel="30000" decel="30000" fill="hold" nodeType="withEffect">
                                  <p:stCondLst>
                                    <p:cond delay="3250"/>
                                  </p:stCondLst>
                                  <p:childTnLst>
                                    <p:animMotion origin="layout" path="M 3.75E-6 -0.03982 L 3.75E-6 7.40741E-7 " pathEditMode="relative" rAng="0" ptsTypes="AA">
                                      <p:cBhvr>
                                        <p:cTn id="41" dur="750" fill="hold"/>
                                        <p:tgtEl>
                                          <p:spTgt spid="19"/>
                                        </p:tgtEl>
                                        <p:attrNameLst>
                                          <p:attrName>ppt_x</p:attrName>
                                          <p:attrName>ppt_y</p:attrName>
                                        </p:attrNameLst>
                                      </p:cBhvr>
                                      <p:rCtr x="0" y="1991"/>
                                    </p:animMotion>
                                  </p:childTnLst>
                                </p:cTn>
                              </p:par>
                              <p:par>
                                <p:cTn id="42" presetID="10" presetClass="entr" presetSubtype="0" fill="hold" nodeType="withEffect">
                                  <p:stCondLst>
                                    <p:cond delay="25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63" presetClass="path" presetSubtype="0" decel="50000" fill="hold" nodeType="withEffect">
                                  <p:stCondLst>
                                    <p:cond delay="2500"/>
                                  </p:stCondLst>
                                  <p:childTnLst>
                                    <p:animMotion origin="layout" path="M -0.02773 -3.7037E-7 L 0.11081 -3.7037E-7 " pathEditMode="relative" rAng="0" ptsTypes="AA">
                                      <p:cBhvr>
                                        <p:cTn id="46" dur="750" spd="-100000" fill="hold"/>
                                        <p:tgtEl>
                                          <p:spTgt spid="24"/>
                                        </p:tgtEl>
                                        <p:attrNameLst>
                                          <p:attrName>ppt_x</p:attrName>
                                          <p:attrName>ppt_y</p:attrName>
                                        </p:attrNameLst>
                                      </p:cBhvr>
                                      <p:rCtr x="6927" y="0"/>
                                    </p:animMotion>
                                  </p:childTnLst>
                                </p:cTn>
                              </p:par>
                              <p:par>
                                <p:cTn id="47" presetID="35" presetClass="path" presetSubtype="0" accel="50000" decel="50000" fill="hold" nodeType="withEffect">
                                  <p:stCondLst>
                                    <p:cond delay="3250"/>
                                  </p:stCondLst>
                                  <p:childTnLst>
                                    <p:animMotion origin="layout" path="M -0.02799 -3.7037E-7 L -4.58333E-6 -3.7037E-7 " pathEditMode="relative" rAng="0" ptsTypes="AA">
                                      <p:cBhvr>
                                        <p:cTn id="48" dur="750" fill="hold"/>
                                        <p:tgtEl>
                                          <p:spTgt spid="24"/>
                                        </p:tgtEl>
                                        <p:attrNameLst>
                                          <p:attrName>ppt_x</p:attrName>
                                          <p:attrName>ppt_y</p:attrName>
                                        </p:attrNameLst>
                                      </p:cBhvr>
                                      <p:rCtr x="1393" y="0"/>
                                    </p:animMotion>
                                  </p:childTnLst>
                                </p:cTn>
                              </p:par>
                              <p:par>
                                <p:cTn id="49" presetID="10" presetClass="entr" presetSubtype="0" fill="hold" grpId="0" nodeType="withEffect">
                                  <p:stCondLst>
                                    <p:cond delay="325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10" presetClass="entr" presetSubtype="0" fill="hold" grpId="0" nodeType="withEffect">
                                  <p:stCondLst>
                                    <p:cond delay="325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0" presetClass="entr" presetSubtype="0" fill="hold" grpId="0" nodeType="withEffect">
                                  <p:stCondLst>
                                    <p:cond delay="325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325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par>
                                <p:cTn id="61" presetID="18" presetClass="entr" presetSubtype="6" fill="hold" grpId="0" nodeType="withEffect">
                                  <p:stCondLst>
                                    <p:cond delay="3750"/>
                                  </p:stCondLst>
                                  <p:childTnLst>
                                    <p:set>
                                      <p:cBhvr>
                                        <p:cTn id="62" dur="1" fill="hold">
                                          <p:stCondLst>
                                            <p:cond delay="0"/>
                                          </p:stCondLst>
                                        </p:cTn>
                                        <p:tgtEl>
                                          <p:spTgt spid="27"/>
                                        </p:tgtEl>
                                        <p:attrNameLst>
                                          <p:attrName>style.visibility</p:attrName>
                                        </p:attrNameLst>
                                      </p:cBhvr>
                                      <p:to>
                                        <p:strVal val="visible"/>
                                      </p:to>
                                    </p:set>
                                    <p:animEffect transition="in" filter="strips(downRight)">
                                      <p:cBhvr>
                                        <p:cTn id="6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4" grpId="0"/>
      <p:bldP spid="5" grpId="0"/>
      <p:bldP spid="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451888" y="2896562"/>
            <a:ext cx="265066" cy="265066"/>
            <a:chOff x="7540788" y="2896562"/>
            <a:chExt cx="265066" cy="265066"/>
          </a:xfrm>
        </p:grpSpPr>
        <p:sp>
          <p:nvSpPr>
            <p:cNvPr id="24" name="椭圆 23"/>
            <p:cNvSpPr/>
            <p:nvPr/>
          </p:nvSpPr>
          <p:spPr>
            <a:xfrm>
              <a:off x="7540788" y="2896562"/>
              <a:ext cx="265066" cy="265066"/>
            </a:xfrm>
            <a:prstGeom prst="ellipse">
              <a:avLst/>
            </a:prstGeom>
            <a:gradFill>
              <a:gsLst>
                <a:gs pos="95000">
                  <a:schemeClr val="bg1">
                    <a:alpha val="79000"/>
                  </a:schemeClr>
                </a:gs>
                <a:gs pos="85000">
                  <a:srgbClr val="FFFFFF">
                    <a:alpha val="39000"/>
                  </a:srgbClr>
                </a:gs>
                <a:gs pos="70000">
                  <a:schemeClr val="bg1">
                    <a:alpha val="0"/>
                  </a:schemeClr>
                </a:gs>
              </a:gsLst>
              <a:path path="shape">
                <a:fillToRect l="50000" t="50000" r="50000" b="50000"/>
              </a:path>
            </a:gradFill>
          </p:spPr>
          <p:txBody>
            <a:bodyPr rot="0" spcFirstLastPara="0" vertOverflow="overflow" horzOverflow="overflow" vert="horz" wrap="square" lIns="121920" tIns="60960" rIns="121920" bIns="60960" numCol="1" spcCol="0" rtlCol="0" fromWordArt="0" anchor="ctr" anchorCtr="0" forceAA="0" compatLnSpc="1">
              <a:prstTxWarp prst="textNoShape">
                <a:avLst/>
              </a:prstTxWarp>
              <a:spAutoFit/>
            </a:bodyPr>
            <a:lstStyle/>
            <a:p>
              <a:pPr algn="ctr"/>
              <a:endParaRPr lang="zh-CN" altLang="en-US" sz="2400" dirty="0">
                <a:solidFill>
                  <a:schemeClr val="bg1"/>
                </a:solidFill>
              </a:endParaRPr>
            </a:p>
          </p:txBody>
        </p:sp>
        <p:sp>
          <p:nvSpPr>
            <p:cNvPr id="29" name="Freeform 14"/>
            <p:cNvSpPr>
              <a:spLocks noEditPoints="1"/>
            </p:cNvSpPr>
            <p:nvPr/>
          </p:nvSpPr>
          <p:spPr bwMode="auto">
            <a:xfrm>
              <a:off x="7605329" y="2962441"/>
              <a:ext cx="135984" cy="133308"/>
            </a:xfrm>
            <a:custGeom>
              <a:avLst/>
              <a:gdLst>
                <a:gd name="T0" fmla="*/ 118 w 129"/>
                <a:gd name="T1" fmla="*/ 48 h 126"/>
                <a:gd name="T2" fmla="*/ 118 w 129"/>
                <a:gd name="T3" fmla="*/ 48 h 126"/>
                <a:gd name="T4" fmla="*/ 125 w 129"/>
                <a:gd name="T5" fmla="*/ 45 h 126"/>
                <a:gd name="T6" fmla="*/ 125 w 129"/>
                <a:gd name="T7" fmla="*/ 31 h 126"/>
                <a:gd name="T8" fmla="*/ 98 w 129"/>
                <a:gd name="T9" fmla="*/ 4 h 126"/>
                <a:gd name="T10" fmla="*/ 85 w 129"/>
                <a:gd name="T11" fmla="*/ 4 h 126"/>
                <a:gd name="T12" fmla="*/ 83 w 129"/>
                <a:gd name="T13" fmla="*/ 15 h 126"/>
                <a:gd name="T14" fmla="*/ 83 w 129"/>
                <a:gd name="T15" fmla="*/ 16 h 126"/>
                <a:gd name="T16" fmla="*/ 51 w 129"/>
                <a:gd name="T17" fmla="*/ 49 h 126"/>
                <a:gd name="T18" fmla="*/ 50 w 129"/>
                <a:gd name="T19" fmla="*/ 48 h 126"/>
                <a:gd name="T20" fmla="*/ 30 w 129"/>
                <a:gd name="T21" fmla="*/ 48 h 126"/>
                <a:gd name="T22" fmla="*/ 30 w 129"/>
                <a:gd name="T23" fmla="*/ 67 h 126"/>
                <a:gd name="T24" fmla="*/ 45 w 129"/>
                <a:gd name="T25" fmla="*/ 81 h 126"/>
                <a:gd name="T26" fmla="*/ 0 w 129"/>
                <a:gd name="T27" fmla="*/ 126 h 126"/>
                <a:gd name="T28" fmla="*/ 7 w 129"/>
                <a:gd name="T29" fmla="*/ 126 h 126"/>
                <a:gd name="T30" fmla="*/ 48 w 129"/>
                <a:gd name="T31" fmla="*/ 85 h 126"/>
                <a:gd name="T32" fmla="*/ 62 w 129"/>
                <a:gd name="T33" fmla="*/ 99 h 126"/>
                <a:gd name="T34" fmla="*/ 82 w 129"/>
                <a:gd name="T35" fmla="*/ 99 h 126"/>
                <a:gd name="T36" fmla="*/ 82 w 129"/>
                <a:gd name="T37" fmla="*/ 80 h 126"/>
                <a:gd name="T38" fmla="*/ 81 w 129"/>
                <a:gd name="T39" fmla="*/ 79 h 126"/>
                <a:gd name="T40" fmla="*/ 113 w 129"/>
                <a:gd name="T41" fmla="*/ 46 h 126"/>
                <a:gd name="T42" fmla="*/ 114 w 129"/>
                <a:gd name="T43" fmla="*/ 47 h 126"/>
                <a:gd name="T44" fmla="*/ 118 w 129"/>
                <a:gd name="T45" fmla="*/ 48 h 126"/>
                <a:gd name="T46" fmla="*/ 78 w 129"/>
                <a:gd name="T47" fmla="*/ 96 h 126"/>
                <a:gd name="T48" fmla="*/ 72 w 129"/>
                <a:gd name="T49" fmla="*/ 98 h 126"/>
                <a:gd name="T50" fmla="*/ 66 w 129"/>
                <a:gd name="T51" fmla="*/ 96 h 126"/>
                <a:gd name="T52" fmla="*/ 34 w 129"/>
                <a:gd name="T53" fmla="*/ 64 h 126"/>
                <a:gd name="T54" fmla="*/ 34 w 129"/>
                <a:gd name="T55" fmla="*/ 51 h 126"/>
                <a:gd name="T56" fmla="*/ 46 w 129"/>
                <a:gd name="T57" fmla="*/ 51 h 126"/>
                <a:gd name="T58" fmla="*/ 78 w 129"/>
                <a:gd name="T59" fmla="*/ 83 h 126"/>
                <a:gd name="T60" fmla="*/ 78 w 129"/>
                <a:gd name="T61" fmla="*/ 96 h 126"/>
                <a:gd name="T62" fmla="*/ 77 w 129"/>
                <a:gd name="T63" fmla="*/ 75 h 126"/>
                <a:gd name="T64" fmla="*/ 54 w 129"/>
                <a:gd name="T65" fmla="*/ 52 h 126"/>
                <a:gd name="T66" fmla="*/ 86 w 129"/>
                <a:gd name="T67" fmla="*/ 20 h 126"/>
                <a:gd name="T68" fmla="*/ 110 w 129"/>
                <a:gd name="T69" fmla="*/ 43 h 126"/>
                <a:gd name="T70" fmla="*/ 77 w 129"/>
                <a:gd name="T71" fmla="*/ 75 h 126"/>
                <a:gd name="T72" fmla="*/ 88 w 129"/>
                <a:gd name="T73" fmla="*/ 15 h 126"/>
                <a:gd name="T74" fmla="*/ 88 w 129"/>
                <a:gd name="T75" fmla="*/ 7 h 126"/>
                <a:gd name="T76" fmla="*/ 95 w 129"/>
                <a:gd name="T77" fmla="*/ 7 h 126"/>
                <a:gd name="T78" fmla="*/ 122 w 129"/>
                <a:gd name="T79" fmla="*/ 34 h 126"/>
                <a:gd name="T80" fmla="*/ 123 w 129"/>
                <a:gd name="T81" fmla="*/ 38 h 126"/>
                <a:gd name="T82" fmla="*/ 122 w 129"/>
                <a:gd name="T83" fmla="*/ 42 h 126"/>
                <a:gd name="T84" fmla="*/ 118 w 129"/>
                <a:gd name="T85" fmla="*/ 43 h 126"/>
                <a:gd name="T86" fmla="*/ 114 w 129"/>
                <a:gd name="T87" fmla="*/ 42 h 126"/>
                <a:gd name="T88" fmla="*/ 88 w 129"/>
                <a:gd name="T89" fmla="*/ 1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9" h="126">
                  <a:moveTo>
                    <a:pt x="118" y="48"/>
                  </a:moveTo>
                  <a:cubicBezTo>
                    <a:pt x="118" y="48"/>
                    <a:pt x="118" y="48"/>
                    <a:pt x="118" y="48"/>
                  </a:cubicBezTo>
                  <a:cubicBezTo>
                    <a:pt x="121" y="48"/>
                    <a:pt x="123" y="47"/>
                    <a:pt x="125" y="45"/>
                  </a:cubicBezTo>
                  <a:cubicBezTo>
                    <a:pt x="129" y="41"/>
                    <a:pt x="129" y="35"/>
                    <a:pt x="125" y="31"/>
                  </a:cubicBezTo>
                  <a:cubicBezTo>
                    <a:pt x="98" y="4"/>
                    <a:pt x="98" y="4"/>
                    <a:pt x="98" y="4"/>
                  </a:cubicBezTo>
                  <a:cubicBezTo>
                    <a:pt x="95" y="0"/>
                    <a:pt x="88" y="0"/>
                    <a:pt x="85" y="4"/>
                  </a:cubicBezTo>
                  <a:cubicBezTo>
                    <a:pt x="82" y="7"/>
                    <a:pt x="81" y="12"/>
                    <a:pt x="83" y="15"/>
                  </a:cubicBezTo>
                  <a:cubicBezTo>
                    <a:pt x="83" y="16"/>
                    <a:pt x="83" y="16"/>
                    <a:pt x="83" y="16"/>
                  </a:cubicBezTo>
                  <a:cubicBezTo>
                    <a:pt x="51" y="49"/>
                    <a:pt x="51" y="49"/>
                    <a:pt x="51" y="49"/>
                  </a:cubicBezTo>
                  <a:cubicBezTo>
                    <a:pt x="50" y="48"/>
                    <a:pt x="50" y="48"/>
                    <a:pt x="50" y="48"/>
                  </a:cubicBezTo>
                  <a:cubicBezTo>
                    <a:pt x="44" y="43"/>
                    <a:pt x="36" y="43"/>
                    <a:pt x="30" y="48"/>
                  </a:cubicBezTo>
                  <a:cubicBezTo>
                    <a:pt x="25" y="53"/>
                    <a:pt x="25" y="62"/>
                    <a:pt x="30" y="67"/>
                  </a:cubicBezTo>
                  <a:cubicBezTo>
                    <a:pt x="45" y="81"/>
                    <a:pt x="45" y="81"/>
                    <a:pt x="45" y="81"/>
                  </a:cubicBezTo>
                  <a:cubicBezTo>
                    <a:pt x="0" y="126"/>
                    <a:pt x="0" y="126"/>
                    <a:pt x="0" y="126"/>
                  </a:cubicBezTo>
                  <a:cubicBezTo>
                    <a:pt x="7" y="126"/>
                    <a:pt x="7" y="126"/>
                    <a:pt x="7" y="126"/>
                  </a:cubicBezTo>
                  <a:cubicBezTo>
                    <a:pt x="48" y="85"/>
                    <a:pt x="48" y="85"/>
                    <a:pt x="48" y="85"/>
                  </a:cubicBezTo>
                  <a:cubicBezTo>
                    <a:pt x="62" y="99"/>
                    <a:pt x="62" y="99"/>
                    <a:pt x="62" y="99"/>
                  </a:cubicBezTo>
                  <a:cubicBezTo>
                    <a:pt x="67" y="104"/>
                    <a:pt x="76" y="104"/>
                    <a:pt x="82" y="99"/>
                  </a:cubicBezTo>
                  <a:cubicBezTo>
                    <a:pt x="87" y="94"/>
                    <a:pt x="87" y="85"/>
                    <a:pt x="82" y="80"/>
                  </a:cubicBezTo>
                  <a:cubicBezTo>
                    <a:pt x="81" y="79"/>
                    <a:pt x="81" y="79"/>
                    <a:pt x="81" y="79"/>
                  </a:cubicBezTo>
                  <a:cubicBezTo>
                    <a:pt x="113" y="46"/>
                    <a:pt x="113" y="46"/>
                    <a:pt x="113" y="46"/>
                  </a:cubicBezTo>
                  <a:cubicBezTo>
                    <a:pt x="114" y="47"/>
                    <a:pt x="114" y="47"/>
                    <a:pt x="114" y="47"/>
                  </a:cubicBezTo>
                  <a:cubicBezTo>
                    <a:pt x="115" y="47"/>
                    <a:pt x="117" y="48"/>
                    <a:pt x="118" y="48"/>
                  </a:cubicBezTo>
                  <a:close/>
                  <a:moveTo>
                    <a:pt x="78" y="96"/>
                  </a:moveTo>
                  <a:cubicBezTo>
                    <a:pt x="77" y="97"/>
                    <a:pt x="74" y="98"/>
                    <a:pt x="72" y="98"/>
                  </a:cubicBezTo>
                  <a:cubicBezTo>
                    <a:pt x="70" y="98"/>
                    <a:pt x="67" y="97"/>
                    <a:pt x="66" y="96"/>
                  </a:cubicBezTo>
                  <a:cubicBezTo>
                    <a:pt x="34" y="64"/>
                    <a:pt x="34" y="64"/>
                    <a:pt x="34" y="64"/>
                  </a:cubicBezTo>
                  <a:cubicBezTo>
                    <a:pt x="30" y="60"/>
                    <a:pt x="30" y="55"/>
                    <a:pt x="34" y="51"/>
                  </a:cubicBezTo>
                  <a:cubicBezTo>
                    <a:pt x="37" y="48"/>
                    <a:pt x="43" y="48"/>
                    <a:pt x="46" y="51"/>
                  </a:cubicBezTo>
                  <a:cubicBezTo>
                    <a:pt x="78" y="83"/>
                    <a:pt x="78" y="83"/>
                    <a:pt x="78" y="83"/>
                  </a:cubicBezTo>
                  <a:cubicBezTo>
                    <a:pt x="82" y="86"/>
                    <a:pt x="82" y="92"/>
                    <a:pt x="78" y="96"/>
                  </a:cubicBezTo>
                  <a:close/>
                  <a:moveTo>
                    <a:pt x="77" y="75"/>
                  </a:moveTo>
                  <a:cubicBezTo>
                    <a:pt x="54" y="52"/>
                    <a:pt x="54" y="52"/>
                    <a:pt x="54" y="52"/>
                  </a:cubicBezTo>
                  <a:cubicBezTo>
                    <a:pt x="86" y="20"/>
                    <a:pt x="86" y="20"/>
                    <a:pt x="86" y="20"/>
                  </a:cubicBezTo>
                  <a:cubicBezTo>
                    <a:pt x="110" y="43"/>
                    <a:pt x="110" y="43"/>
                    <a:pt x="110" y="43"/>
                  </a:cubicBezTo>
                  <a:lnTo>
                    <a:pt x="77" y="75"/>
                  </a:lnTo>
                  <a:close/>
                  <a:moveTo>
                    <a:pt x="88" y="15"/>
                  </a:moveTo>
                  <a:cubicBezTo>
                    <a:pt x="86" y="13"/>
                    <a:pt x="86" y="10"/>
                    <a:pt x="88" y="7"/>
                  </a:cubicBezTo>
                  <a:cubicBezTo>
                    <a:pt x="90" y="6"/>
                    <a:pt x="93" y="6"/>
                    <a:pt x="95" y="7"/>
                  </a:cubicBezTo>
                  <a:cubicBezTo>
                    <a:pt x="122" y="34"/>
                    <a:pt x="122" y="34"/>
                    <a:pt x="122" y="34"/>
                  </a:cubicBezTo>
                  <a:cubicBezTo>
                    <a:pt x="123" y="35"/>
                    <a:pt x="123" y="36"/>
                    <a:pt x="123" y="38"/>
                  </a:cubicBezTo>
                  <a:cubicBezTo>
                    <a:pt x="123" y="39"/>
                    <a:pt x="123" y="41"/>
                    <a:pt x="122" y="42"/>
                  </a:cubicBezTo>
                  <a:cubicBezTo>
                    <a:pt x="121" y="43"/>
                    <a:pt x="120" y="43"/>
                    <a:pt x="118" y="43"/>
                  </a:cubicBezTo>
                  <a:cubicBezTo>
                    <a:pt x="117" y="43"/>
                    <a:pt x="115" y="43"/>
                    <a:pt x="114" y="42"/>
                  </a:cubicBezTo>
                  <a:lnTo>
                    <a:pt x="88"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7451888" y="4696486"/>
            <a:ext cx="265066" cy="265066"/>
            <a:chOff x="7540788" y="4696486"/>
            <a:chExt cx="265066" cy="265066"/>
          </a:xfrm>
        </p:grpSpPr>
        <p:sp>
          <p:nvSpPr>
            <p:cNvPr id="37" name="椭圆 36"/>
            <p:cNvSpPr/>
            <p:nvPr/>
          </p:nvSpPr>
          <p:spPr>
            <a:xfrm>
              <a:off x="7540788" y="4696486"/>
              <a:ext cx="265066" cy="265066"/>
            </a:xfrm>
            <a:prstGeom prst="ellipse">
              <a:avLst/>
            </a:prstGeom>
            <a:gradFill>
              <a:gsLst>
                <a:gs pos="95000">
                  <a:schemeClr val="bg1">
                    <a:alpha val="79000"/>
                  </a:schemeClr>
                </a:gs>
                <a:gs pos="85000">
                  <a:srgbClr val="FFFFFF">
                    <a:alpha val="39000"/>
                  </a:srgbClr>
                </a:gs>
                <a:gs pos="70000">
                  <a:schemeClr val="bg1">
                    <a:alpha val="0"/>
                  </a:schemeClr>
                </a:gs>
              </a:gsLst>
              <a:path path="shape">
                <a:fillToRect l="50000" t="50000" r="50000" b="50000"/>
              </a:path>
            </a:gradFill>
          </p:spPr>
          <p:txBody>
            <a:bodyPr rot="0" spcFirstLastPara="0" vertOverflow="overflow" horzOverflow="overflow" vert="horz" wrap="square" lIns="121920" tIns="60960" rIns="121920" bIns="60960" numCol="1" spcCol="0" rtlCol="0" fromWordArt="0" anchor="ctr" anchorCtr="0" forceAA="0" compatLnSpc="1">
              <a:prstTxWarp prst="textNoShape">
                <a:avLst/>
              </a:prstTxWarp>
              <a:spAutoFit/>
            </a:bodyPr>
            <a:lstStyle/>
            <a:p>
              <a:pPr algn="ctr"/>
              <a:endParaRPr lang="zh-CN" altLang="en-US" sz="2400" dirty="0">
                <a:solidFill>
                  <a:schemeClr val="bg1"/>
                </a:solidFill>
              </a:endParaRPr>
            </a:p>
          </p:txBody>
        </p:sp>
        <p:sp>
          <p:nvSpPr>
            <p:cNvPr id="39" name="Freeform 32"/>
            <p:cNvSpPr>
              <a:spLocks noEditPoints="1"/>
            </p:cNvSpPr>
            <p:nvPr/>
          </p:nvSpPr>
          <p:spPr bwMode="auto">
            <a:xfrm>
              <a:off x="7606377" y="4764726"/>
              <a:ext cx="133888" cy="128586"/>
            </a:xfrm>
            <a:custGeom>
              <a:avLst/>
              <a:gdLst>
                <a:gd name="T0" fmla="*/ 65 w 128"/>
                <a:gd name="T1" fmla="*/ 123 h 123"/>
                <a:gd name="T2" fmla="*/ 127 w 128"/>
                <a:gd name="T3" fmla="*/ 79 h 123"/>
                <a:gd name="T4" fmla="*/ 128 w 128"/>
                <a:gd name="T5" fmla="*/ 77 h 123"/>
                <a:gd name="T6" fmla="*/ 128 w 128"/>
                <a:gd name="T7" fmla="*/ 76 h 123"/>
                <a:gd name="T8" fmla="*/ 127 w 128"/>
                <a:gd name="T9" fmla="*/ 75 h 123"/>
                <a:gd name="T10" fmla="*/ 109 w 128"/>
                <a:gd name="T11" fmla="*/ 62 h 123"/>
                <a:gd name="T12" fmla="*/ 127 w 128"/>
                <a:gd name="T13" fmla="*/ 49 h 123"/>
                <a:gd name="T14" fmla="*/ 128 w 128"/>
                <a:gd name="T15" fmla="*/ 47 h 123"/>
                <a:gd name="T16" fmla="*/ 128 w 128"/>
                <a:gd name="T17" fmla="*/ 47 h 123"/>
                <a:gd name="T18" fmla="*/ 127 w 128"/>
                <a:gd name="T19" fmla="*/ 45 h 123"/>
                <a:gd name="T20" fmla="*/ 65 w 128"/>
                <a:gd name="T21" fmla="*/ 1 h 123"/>
                <a:gd name="T22" fmla="*/ 64 w 128"/>
                <a:gd name="T23" fmla="*/ 0 h 123"/>
                <a:gd name="T24" fmla="*/ 63 w 128"/>
                <a:gd name="T25" fmla="*/ 1 h 123"/>
                <a:gd name="T26" fmla="*/ 1 w 128"/>
                <a:gd name="T27" fmla="*/ 45 h 123"/>
                <a:gd name="T28" fmla="*/ 0 w 128"/>
                <a:gd name="T29" fmla="*/ 47 h 123"/>
                <a:gd name="T30" fmla="*/ 0 w 128"/>
                <a:gd name="T31" fmla="*/ 47 h 123"/>
                <a:gd name="T32" fmla="*/ 1 w 128"/>
                <a:gd name="T33" fmla="*/ 49 h 123"/>
                <a:gd name="T34" fmla="*/ 19 w 128"/>
                <a:gd name="T35" fmla="*/ 62 h 123"/>
                <a:gd name="T36" fmla="*/ 1 w 128"/>
                <a:gd name="T37" fmla="*/ 75 h 123"/>
                <a:gd name="T38" fmla="*/ 0 w 128"/>
                <a:gd name="T39" fmla="*/ 76 h 123"/>
                <a:gd name="T40" fmla="*/ 0 w 128"/>
                <a:gd name="T41" fmla="*/ 77 h 123"/>
                <a:gd name="T42" fmla="*/ 1 w 128"/>
                <a:gd name="T43" fmla="*/ 79 h 123"/>
                <a:gd name="T44" fmla="*/ 63 w 128"/>
                <a:gd name="T45" fmla="*/ 123 h 123"/>
                <a:gd name="T46" fmla="*/ 64 w 128"/>
                <a:gd name="T47" fmla="*/ 123 h 123"/>
                <a:gd name="T48" fmla="*/ 65 w 128"/>
                <a:gd name="T49" fmla="*/ 123 h 123"/>
                <a:gd name="T50" fmla="*/ 6 w 128"/>
                <a:gd name="T51" fmla="*/ 47 h 123"/>
                <a:gd name="T52" fmla="*/ 64 w 128"/>
                <a:gd name="T53" fmla="*/ 6 h 123"/>
                <a:gd name="T54" fmla="*/ 122 w 128"/>
                <a:gd name="T55" fmla="*/ 47 h 123"/>
                <a:gd name="T56" fmla="*/ 64 w 128"/>
                <a:gd name="T57" fmla="*/ 89 h 123"/>
                <a:gd name="T58" fmla="*/ 6 w 128"/>
                <a:gd name="T59" fmla="*/ 47 h 123"/>
                <a:gd name="T60" fmla="*/ 6 w 128"/>
                <a:gd name="T61" fmla="*/ 77 h 123"/>
                <a:gd name="T62" fmla="*/ 23 w 128"/>
                <a:gd name="T63" fmla="*/ 65 h 123"/>
                <a:gd name="T64" fmla="*/ 63 w 128"/>
                <a:gd name="T65" fmla="*/ 93 h 123"/>
                <a:gd name="T66" fmla="*/ 64 w 128"/>
                <a:gd name="T67" fmla="*/ 94 h 123"/>
                <a:gd name="T68" fmla="*/ 65 w 128"/>
                <a:gd name="T69" fmla="*/ 93 h 123"/>
                <a:gd name="T70" fmla="*/ 105 w 128"/>
                <a:gd name="T71" fmla="*/ 65 h 123"/>
                <a:gd name="T72" fmla="*/ 122 w 128"/>
                <a:gd name="T73" fmla="*/ 77 h 123"/>
                <a:gd name="T74" fmla="*/ 64 w 128"/>
                <a:gd name="T75" fmla="*/ 118 h 123"/>
                <a:gd name="T76" fmla="*/ 6 w 128"/>
                <a:gd name="T77" fmla="*/ 7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3">
                  <a:moveTo>
                    <a:pt x="65" y="123"/>
                  </a:moveTo>
                  <a:cubicBezTo>
                    <a:pt x="127" y="79"/>
                    <a:pt x="127" y="79"/>
                    <a:pt x="127" y="79"/>
                  </a:cubicBezTo>
                  <a:cubicBezTo>
                    <a:pt x="128" y="78"/>
                    <a:pt x="128" y="78"/>
                    <a:pt x="128" y="77"/>
                  </a:cubicBezTo>
                  <a:cubicBezTo>
                    <a:pt x="128" y="76"/>
                    <a:pt x="128" y="76"/>
                    <a:pt x="128" y="76"/>
                  </a:cubicBezTo>
                  <a:cubicBezTo>
                    <a:pt x="128" y="76"/>
                    <a:pt x="128" y="75"/>
                    <a:pt x="127" y="75"/>
                  </a:cubicBezTo>
                  <a:cubicBezTo>
                    <a:pt x="109" y="62"/>
                    <a:pt x="109" y="62"/>
                    <a:pt x="109" y="62"/>
                  </a:cubicBezTo>
                  <a:cubicBezTo>
                    <a:pt x="127" y="49"/>
                    <a:pt x="127" y="49"/>
                    <a:pt x="127" y="49"/>
                  </a:cubicBezTo>
                  <a:cubicBezTo>
                    <a:pt x="128" y="49"/>
                    <a:pt x="128" y="48"/>
                    <a:pt x="128" y="47"/>
                  </a:cubicBezTo>
                  <a:cubicBezTo>
                    <a:pt x="128" y="47"/>
                    <a:pt x="128" y="47"/>
                    <a:pt x="128" y="47"/>
                  </a:cubicBezTo>
                  <a:cubicBezTo>
                    <a:pt x="128" y="46"/>
                    <a:pt x="128" y="45"/>
                    <a:pt x="127" y="45"/>
                  </a:cubicBezTo>
                  <a:cubicBezTo>
                    <a:pt x="65" y="1"/>
                    <a:pt x="65" y="1"/>
                    <a:pt x="65" y="1"/>
                  </a:cubicBezTo>
                  <a:cubicBezTo>
                    <a:pt x="65" y="1"/>
                    <a:pt x="65" y="0"/>
                    <a:pt x="64" y="0"/>
                  </a:cubicBezTo>
                  <a:cubicBezTo>
                    <a:pt x="63" y="0"/>
                    <a:pt x="63" y="1"/>
                    <a:pt x="63" y="1"/>
                  </a:cubicBezTo>
                  <a:cubicBezTo>
                    <a:pt x="1" y="45"/>
                    <a:pt x="1" y="45"/>
                    <a:pt x="1" y="45"/>
                  </a:cubicBezTo>
                  <a:cubicBezTo>
                    <a:pt x="0" y="45"/>
                    <a:pt x="0" y="46"/>
                    <a:pt x="0" y="47"/>
                  </a:cubicBezTo>
                  <a:cubicBezTo>
                    <a:pt x="0" y="47"/>
                    <a:pt x="0" y="47"/>
                    <a:pt x="0" y="47"/>
                  </a:cubicBezTo>
                  <a:cubicBezTo>
                    <a:pt x="0" y="48"/>
                    <a:pt x="0" y="49"/>
                    <a:pt x="1" y="49"/>
                  </a:cubicBezTo>
                  <a:cubicBezTo>
                    <a:pt x="19" y="62"/>
                    <a:pt x="19" y="62"/>
                    <a:pt x="19" y="62"/>
                  </a:cubicBezTo>
                  <a:cubicBezTo>
                    <a:pt x="1" y="75"/>
                    <a:pt x="1" y="75"/>
                    <a:pt x="1" y="75"/>
                  </a:cubicBezTo>
                  <a:cubicBezTo>
                    <a:pt x="0" y="75"/>
                    <a:pt x="0" y="76"/>
                    <a:pt x="0" y="76"/>
                  </a:cubicBezTo>
                  <a:cubicBezTo>
                    <a:pt x="0" y="77"/>
                    <a:pt x="0" y="77"/>
                    <a:pt x="0" y="77"/>
                  </a:cubicBezTo>
                  <a:cubicBezTo>
                    <a:pt x="0" y="78"/>
                    <a:pt x="0" y="78"/>
                    <a:pt x="1" y="79"/>
                  </a:cubicBezTo>
                  <a:cubicBezTo>
                    <a:pt x="63" y="123"/>
                    <a:pt x="63" y="123"/>
                    <a:pt x="63" y="123"/>
                  </a:cubicBezTo>
                  <a:cubicBezTo>
                    <a:pt x="63" y="123"/>
                    <a:pt x="64" y="123"/>
                    <a:pt x="64" y="123"/>
                  </a:cubicBezTo>
                  <a:cubicBezTo>
                    <a:pt x="65" y="123"/>
                    <a:pt x="65" y="123"/>
                    <a:pt x="65" y="123"/>
                  </a:cubicBezTo>
                  <a:close/>
                  <a:moveTo>
                    <a:pt x="6" y="47"/>
                  </a:moveTo>
                  <a:cubicBezTo>
                    <a:pt x="64" y="6"/>
                    <a:pt x="64" y="6"/>
                    <a:pt x="64" y="6"/>
                  </a:cubicBezTo>
                  <a:cubicBezTo>
                    <a:pt x="122" y="47"/>
                    <a:pt x="122" y="47"/>
                    <a:pt x="122" y="47"/>
                  </a:cubicBezTo>
                  <a:cubicBezTo>
                    <a:pt x="64" y="89"/>
                    <a:pt x="64" y="89"/>
                    <a:pt x="64" y="89"/>
                  </a:cubicBezTo>
                  <a:lnTo>
                    <a:pt x="6" y="47"/>
                  </a:lnTo>
                  <a:close/>
                  <a:moveTo>
                    <a:pt x="6" y="77"/>
                  </a:moveTo>
                  <a:cubicBezTo>
                    <a:pt x="23" y="65"/>
                    <a:pt x="23" y="65"/>
                    <a:pt x="23" y="65"/>
                  </a:cubicBezTo>
                  <a:cubicBezTo>
                    <a:pt x="63" y="93"/>
                    <a:pt x="63" y="93"/>
                    <a:pt x="63" y="93"/>
                  </a:cubicBezTo>
                  <a:cubicBezTo>
                    <a:pt x="63" y="93"/>
                    <a:pt x="63" y="94"/>
                    <a:pt x="64" y="94"/>
                  </a:cubicBezTo>
                  <a:cubicBezTo>
                    <a:pt x="65" y="94"/>
                    <a:pt x="65" y="93"/>
                    <a:pt x="65" y="93"/>
                  </a:cubicBezTo>
                  <a:cubicBezTo>
                    <a:pt x="105" y="65"/>
                    <a:pt x="105" y="65"/>
                    <a:pt x="105" y="65"/>
                  </a:cubicBezTo>
                  <a:cubicBezTo>
                    <a:pt x="122" y="77"/>
                    <a:pt x="122" y="77"/>
                    <a:pt x="122" y="77"/>
                  </a:cubicBezTo>
                  <a:cubicBezTo>
                    <a:pt x="64" y="118"/>
                    <a:pt x="64" y="118"/>
                    <a:pt x="64" y="118"/>
                  </a:cubicBezTo>
                  <a:lnTo>
                    <a:pt x="6" y="7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7008421" y="2573732"/>
            <a:ext cx="576000" cy="576000"/>
            <a:chOff x="7097321" y="2573732"/>
            <a:chExt cx="576000" cy="576000"/>
          </a:xfrm>
        </p:grpSpPr>
        <p:sp>
          <p:nvSpPr>
            <p:cNvPr id="2" name="椭圆 1"/>
            <p:cNvSpPr/>
            <p:nvPr/>
          </p:nvSpPr>
          <p:spPr>
            <a:xfrm>
              <a:off x="7097321" y="2573732"/>
              <a:ext cx="576000" cy="576000"/>
            </a:xfrm>
            <a:prstGeom prst="ellipse">
              <a:avLst/>
            </a:prstGeom>
            <a:solidFill>
              <a:schemeClr val="bg1">
                <a:alpha val="25000"/>
              </a:schemeClr>
            </a:solidFill>
            <a:effectLst>
              <a:outerShdw blurRad="114300" dist="139700" dir="5400000" algn="t" rotWithShape="0">
                <a:schemeClr val="tx1">
                  <a:alpha val="40000"/>
                </a:schemeClr>
              </a:out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spAutoFit/>
            </a:bodyPr>
            <a:lstStyle/>
            <a:p>
              <a:pPr algn="ctr"/>
              <a:endParaRPr lang="zh-CN" altLang="en-US" sz="2400" dirty="0">
                <a:solidFill>
                  <a:schemeClr val="bg1"/>
                </a:solidFill>
              </a:endParaRPr>
            </a:p>
          </p:txBody>
        </p:sp>
        <p:sp>
          <p:nvSpPr>
            <p:cNvPr id="31" name="文本框 30"/>
            <p:cNvSpPr txBox="1"/>
            <p:nvPr/>
          </p:nvSpPr>
          <p:spPr>
            <a:xfrm>
              <a:off x="7116499" y="2707844"/>
              <a:ext cx="537644" cy="307777"/>
            </a:xfrm>
            <a:prstGeom prst="rect">
              <a:avLst/>
            </a:prstGeom>
            <a:noFill/>
          </p:spPr>
          <p:txBody>
            <a:bodyPr wrap="square" rtlCol="0">
              <a:spAutoFit/>
            </a:bodyPr>
            <a:lstStyle/>
            <a:p>
              <a:pPr algn="ctr"/>
              <a:r>
                <a:rPr lang="en-US" altLang="zh-CN" sz="1400" dirty="0">
                  <a:solidFill>
                    <a:schemeClr val="bg1"/>
                  </a:solidFill>
                  <a:latin typeface="Century Gothic" panose="020B0502020202020204" pitchFamily="34" charset="0"/>
                </a:rPr>
                <a:t>40</a:t>
              </a:r>
              <a:r>
                <a:rPr lang="en-US" altLang="zh-CN" sz="1100" dirty="0">
                  <a:solidFill>
                    <a:schemeClr val="bg1"/>
                  </a:solidFill>
                  <a:latin typeface="Century Gothic" panose="020B0502020202020204" pitchFamily="34" charset="0"/>
                </a:rPr>
                <a:t>%</a:t>
              </a:r>
              <a:endParaRPr lang="zh-CN" altLang="en-US" sz="1100" dirty="0">
                <a:solidFill>
                  <a:schemeClr val="bg1"/>
                </a:solidFill>
                <a:latin typeface="Century Gothic" panose="020B0502020202020204" pitchFamily="34" charset="0"/>
              </a:endParaRPr>
            </a:p>
          </p:txBody>
        </p:sp>
      </p:grpSp>
      <p:grpSp>
        <p:nvGrpSpPr>
          <p:cNvPr id="33" name="组合 32"/>
          <p:cNvGrpSpPr/>
          <p:nvPr/>
        </p:nvGrpSpPr>
        <p:grpSpPr>
          <a:xfrm>
            <a:off x="7008421" y="4315422"/>
            <a:ext cx="576000" cy="576000"/>
            <a:chOff x="7097321" y="2515498"/>
            <a:chExt cx="576000" cy="576000"/>
          </a:xfrm>
        </p:grpSpPr>
        <p:sp>
          <p:nvSpPr>
            <p:cNvPr id="34" name="椭圆 33"/>
            <p:cNvSpPr/>
            <p:nvPr/>
          </p:nvSpPr>
          <p:spPr>
            <a:xfrm>
              <a:off x="7097321" y="2515498"/>
              <a:ext cx="576000" cy="576000"/>
            </a:xfrm>
            <a:prstGeom prst="ellipse">
              <a:avLst/>
            </a:prstGeom>
            <a:solidFill>
              <a:schemeClr val="bg1">
                <a:alpha val="25000"/>
              </a:schemeClr>
            </a:solidFill>
            <a:effectLst>
              <a:outerShdw blurRad="114300" dist="139700" dir="5400000" algn="t" rotWithShape="0">
                <a:schemeClr val="tx1">
                  <a:alpha val="40000"/>
                </a:schemeClr>
              </a:out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spAutoFit/>
            </a:bodyPr>
            <a:lstStyle/>
            <a:p>
              <a:pPr algn="ctr"/>
              <a:endParaRPr lang="zh-CN" altLang="en-US" sz="2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35" name="文本框 34"/>
            <p:cNvSpPr txBox="1"/>
            <p:nvPr/>
          </p:nvSpPr>
          <p:spPr>
            <a:xfrm>
              <a:off x="7116499" y="2650694"/>
              <a:ext cx="537644" cy="307777"/>
            </a:xfrm>
            <a:prstGeom prst="rect">
              <a:avLst/>
            </a:prstGeom>
            <a:noFill/>
          </p:spPr>
          <p:txBody>
            <a:bodyPr wrap="square" rtlCol="0">
              <a:spAutoFit/>
            </a:bodyPr>
            <a:lstStyle/>
            <a:p>
              <a:pPr algn="ctr"/>
              <a:r>
                <a:rPr lang="en-US" altLang="zh-CN" sz="1400" dirty="0">
                  <a:solidFill>
                    <a:schemeClr val="bg1"/>
                  </a:solidFill>
                  <a:latin typeface="Century Gothic" panose="020B0502020202020204" pitchFamily="34" charset="0"/>
                  <a:ea typeface="冬青黑体简体中文 W3" panose="020B0300000000000000" pitchFamily="34" charset="-122"/>
                </a:rPr>
                <a:t>92</a:t>
              </a:r>
              <a:r>
                <a:rPr lang="en-US" altLang="zh-CN" sz="1100" dirty="0">
                  <a:solidFill>
                    <a:schemeClr val="bg1"/>
                  </a:solidFill>
                  <a:latin typeface="Century Gothic" panose="020B0502020202020204" pitchFamily="34" charset="0"/>
                  <a:ea typeface="冬青黑体简体中文 W3" panose="020B0300000000000000" pitchFamily="34" charset="-122"/>
                </a:rPr>
                <a:t>%</a:t>
              </a:r>
              <a:endParaRPr lang="zh-CN" altLang="en-US" sz="1100" dirty="0">
                <a:solidFill>
                  <a:schemeClr val="bg1"/>
                </a:solidFill>
                <a:latin typeface="Century Gothic" panose="020B0502020202020204" pitchFamily="34" charset="0"/>
                <a:ea typeface="冬青黑体简体中文 W3" panose="020B0300000000000000" pitchFamily="34" charset="-122"/>
              </a:endParaRPr>
            </a:p>
          </p:txBody>
        </p:sp>
      </p:grpSp>
      <p:graphicFrame>
        <p:nvGraphicFramePr>
          <p:cNvPr id="42" name="图表 41"/>
          <p:cNvGraphicFramePr/>
          <p:nvPr>
            <p:extLst/>
          </p:nvPr>
        </p:nvGraphicFramePr>
        <p:xfrm>
          <a:off x="528979" y="1634326"/>
          <a:ext cx="5466546" cy="3644364"/>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组合 48"/>
          <p:cNvGrpSpPr/>
          <p:nvPr/>
        </p:nvGrpSpPr>
        <p:grpSpPr>
          <a:xfrm>
            <a:off x="8027888" y="2340181"/>
            <a:ext cx="3414813" cy="1186027"/>
            <a:chOff x="8116788" y="2523065"/>
            <a:chExt cx="3414813" cy="1186027"/>
          </a:xfrm>
        </p:grpSpPr>
        <p:sp>
          <p:nvSpPr>
            <p:cNvPr id="44" name="矩形 43"/>
            <p:cNvSpPr/>
            <p:nvPr/>
          </p:nvSpPr>
          <p:spPr>
            <a:xfrm>
              <a:off x="8116789" y="2896562"/>
              <a:ext cx="3414812" cy="812530"/>
            </a:xfrm>
            <a:prstGeom prst="rect">
              <a:avLst/>
            </a:prstGeom>
          </p:spPr>
          <p:txBody>
            <a:bodyPr wrap="square">
              <a:spAutoFit/>
            </a:bodyPr>
            <a:lstStyle/>
            <a:p>
              <a:pPr>
                <a:lnSpc>
                  <a:spcPct val="13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45" name="矩形 44"/>
            <p:cNvSpPr/>
            <p:nvPr/>
          </p:nvSpPr>
          <p:spPr>
            <a:xfrm>
              <a:off x="8116788" y="2523065"/>
              <a:ext cx="1569660"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在此添加标题</a:t>
              </a:r>
            </a:p>
          </p:txBody>
        </p:sp>
      </p:grpSp>
      <p:grpSp>
        <p:nvGrpSpPr>
          <p:cNvPr id="48" name="组合 47"/>
          <p:cNvGrpSpPr/>
          <p:nvPr/>
        </p:nvGrpSpPr>
        <p:grpSpPr>
          <a:xfrm>
            <a:off x="8027888" y="4208345"/>
            <a:ext cx="3414813" cy="1186027"/>
            <a:chOff x="8116788" y="4391229"/>
            <a:chExt cx="3414813" cy="1186027"/>
          </a:xfrm>
        </p:grpSpPr>
        <p:sp>
          <p:nvSpPr>
            <p:cNvPr id="46" name="矩形 45"/>
            <p:cNvSpPr/>
            <p:nvPr/>
          </p:nvSpPr>
          <p:spPr>
            <a:xfrm>
              <a:off x="8116789" y="4764726"/>
              <a:ext cx="3414812" cy="812530"/>
            </a:xfrm>
            <a:prstGeom prst="rect">
              <a:avLst/>
            </a:prstGeom>
          </p:spPr>
          <p:txBody>
            <a:bodyPr wrap="square">
              <a:spAutoFit/>
            </a:bodyPr>
            <a:lstStyle/>
            <a:p>
              <a:pPr>
                <a:lnSpc>
                  <a:spcPct val="13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47" name="矩形 46"/>
            <p:cNvSpPr/>
            <p:nvPr/>
          </p:nvSpPr>
          <p:spPr>
            <a:xfrm>
              <a:off x="8116788" y="4391229"/>
              <a:ext cx="1569660"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在此添加标题</a:t>
              </a:r>
            </a:p>
          </p:txBody>
        </p:sp>
      </p:grpSp>
      <p:sp>
        <p:nvSpPr>
          <p:cNvPr id="36" name="椭圆 35"/>
          <p:cNvSpPr/>
          <p:nvPr/>
        </p:nvSpPr>
        <p:spPr>
          <a:xfrm>
            <a:off x="3405675" y="1782971"/>
            <a:ext cx="153500" cy="153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405675" y="1782971"/>
            <a:ext cx="153500" cy="153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图表 20"/>
          <p:cNvGraphicFramePr/>
          <p:nvPr>
            <p:extLst/>
          </p:nvPr>
        </p:nvGraphicFramePr>
        <p:xfrm>
          <a:off x="421338" y="2423325"/>
          <a:ext cx="5466546" cy="3644364"/>
        </p:xfrm>
        <a:graphic>
          <a:graphicData uri="http://schemas.openxmlformats.org/drawingml/2006/chart">
            <c:chart xmlns:c="http://schemas.openxmlformats.org/drawingml/2006/chart" xmlns:r="http://schemas.openxmlformats.org/officeDocument/2006/relationships" r:id="rId4"/>
          </a:graphicData>
        </a:graphic>
      </p:graphicFrame>
      <p:sp>
        <p:nvSpPr>
          <p:cNvPr id="43" name="矩形 42"/>
          <p:cNvSpPr/>
          <p:nvPr/>
        </p:nvSpPr>
        <p:spPr>
          <a:xfrm>
            <a:off x="5187114" y="333643"/>
            <a:ext cx="1826142" cy="584775"/>
          </a:xfrm>
          <a:prstGeom prst="rect">
            <a:avLst/>
          </a:prstGeom>
        </p:spPr>
        <p:txBody>
          <a:bodyPr wrap="none">
            <a:spAutoFit/>
          </a:bodyPr>
          <a:lstStyle/>
          <a:p>
            <a:pPr algn="ctr"/>
            <a:r>
              <a:rPr lang="zh-CN" altLang="en-US" sz="3200" dirty="0">
                <a:solidFill>
                  <a:schemeClr val="bg1"/>
                </a:solidFill>
                <a:latin typeface="冬青黑体简体中文 W3" panose="020B0300000000000000" pitchFamily="34" charset="-122"/>
                <a:ea typeface="冬青黑体简体中文 W3" panose="020B0300000000000000" pitchFamily="34" charset="-122"/>
              </a:rPr>
              <a:t>备用图表</a:t>
            </a:r>
          </a:p>
        </p:txBody>
      </p:sp>
    </p:spTree>
    <p:extLst>
      <p:ext uri="{BB962C8B-B14F-4D97-AF65-F5344CB8AC3E}">
        <p14:creationId xmlns:p14="http://schemas.microsoft.com/office/powerpoint/2010/main" xmlns="" val="4157153775"/>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63" presetClass="path" presetSubtype="0" decel="50000" fill="hold" grpId="1" nodeType="withEffect">
                                  <p:stCondLst>
                                    <p:cond delay="0"/>
                                  </p:stCondLst>
                                  <p:childTnLst>
                                    <p:animMotion origin="layout" path="M 0.01523 2.22222E-6 L -0.10886 2.22222E-6 " pathEditMode="relative" rAng="0" ptsTypes="AA">
                                      <p:cBhvr>
                                        <p:cTn id="9" dur="750" spd="-100000" fill="hold"/>
                                        <p:tgtEl>
                                          <p:spTgt spid="43"/>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1 2.22222E-6 L 2.70833E-6 2.22222E-6 " pathEditMode="relative" rAng="0" ptsTypes="AA">
                                      <p:cBhvr>
                                        <p:cTn id="11" dur="750" fill="hold"/>
                                        <p:tgtEl>
                                          <p:spTgt spid="43"/>
                                        </p:tgtEl>
                                        <p:attrNameLst>
                                          <p:attrName>ppt_x</p:attrName>
                                          <p:attrName>ppt_y</p:attrName>
                                        </p:attrNameLst>
                                      </p:cBhvr>
                                      <p:rCtr x="-807" y="0"/>
                                    </p:animMotion>
                                  </p:childTnLst>
                                </p:cTn>
                              </p:par>
                              <p:par>
                                <p:cTn id="12" presetID="23" presetClass="entr" presetSubtype="16" fill="hold" grpId="0" nodeType="withEffect">
                                  <p:stCondLst>
                                    <p:cond delay="75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75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childTnLst>
                                </p:cTn>
                              </p:par>
                              <p:par>
                                <p:cTn id="20" presetID="42" presetClass="path" presetSubtype="0" accel="50000" decel="50000" fill="hold" grpId="1" nodeType="withEffect">
                                  <p:stCondLst>
                                    <p:cond delay="1250"/>
                                  </p:stCondLst>
                                  <p:childTnLst>
                                    <p:animMotion origin="layout" path="M 3.125E-6 -4.81481E-6 L 0.20625 -0.00023 " pathEditMode="relative" rAng="0" ptsTypes="AA">
                                      <p:cBhvr>
                                        <p:cTn id="21" dur="500" fill="hold"/>
                                        <p:tgtEl>
                                          <p:spTgt spid="36"/>
                                        </p:tgtEl>
                                        <p:attrNameLst>
                                          <p:attrName>ppt_x</p:attrName>
                                          <p:attrName>ppt_y</p:attrName>
                                        </p:attrNameLst>
                                      </p:cBhvr>
                                      <p:rCtr x="10312" y="-162"/>
                                    </p:animMotion>
                                  </p:childTnLst>
                                </p:cTn>
                              </p:par>
                              <p:par>
                                <p:cTn id="22" presetID="42" presetClass="path" presetSubtype="0" accel="50000" decel="50000" fill="hold" grpId="1" nodeType="withEffect">
                                  <p:stCondLst>
                                    <p:cond delay="1250"/>
                                  </p:stCondLst>
                                  <p:childTnLst>
                                    <p:animMotion origin="layout" path="M 3.125E-6 -4.81481E-6 L -0.17891 -0.00324 " pathEditMode="relative" rAng="0" ptsTypes="AA">
                                      <p:cBhvr>
                                        <p:cTn id="23" dur="500" fill="hold"/>
                                        <p:tgtEl>
                                          <p:spTgt spid="38"/>
                                        </p:tgtEl>
                                        <p:attrNameLst>
                                          <p:attrName>ppt_x</p:attrName>
                                          <p:attrName>ppt_y</p:attrName>
                                        </p:attrNameLst>
                                      </p:cBhvr>
                                      <p:rCtr x="-8945" y="-162"/>
                                    </p:animMotion>
                                  </p:childTnLst>
                                </p:cTn>
                              </p:par>
                              <p:par>
                                <p:cTn id="24" presetID="42" presetClass="path" presetSubtype="0" accel="50000" decel="50000" fill="hold" grpId="2" nodeType="withEffect">
                                  <p:stCondLst>
                                    <p:cond delay="1750"/>
                                  </p:stCondLst>
                                  <p:childTnLst>
                                    <p:animMotion origin="layout" path="M 0.20625 -0.00023 L 0.20625 0.76366 " pathEditMode="relative" rAng="0" ptsTypes="AA">
                                      <p:cBhvr>
                                        <p:cTn id="25" dur="750" fill="hold"/>
                                        <p:tgtEl>
                                          <p:spTgt spid="36"/>
                                        </p:tgtEl>
                                        <p:attrNameLst>
                                          <p:attrName>ppt_x</p:attrName>
                                          <p:attrName>ppt_y</p:attrName>
                                        </p:attrNameLst>
                                      </p:cBhvr>
                                      <p:rCtr x="0" y="38194"/>
                                    </p:animMotion>
                                  </p:childTnLst>
                                </p:cTn>
                              </p:par>
                              <p:par>
                                <p:cTn id="26" presetID="42" presetClass="path" presetSubtype="0" accel="50000" decel="50000" fill="hold" grpId="2" nodeType="withEffect">
                                  <p:stCondLst>
                                    <p:cond delay="1750"/>
                                  </p:stCondLst>
                                  <p:childTnLst>
                                    <p:animMotion origin="layout" path="M -0.20599 -0.00578 L -0.21211 0.76505 " pathEditMode="relative" rAng="0" ptsTypes="AA">
                                      <p:cBhvr>
                                        <p:cTn id="27" dur="750" fill="hold"/>
                                        <p:tgtEl>
                                          <p:spTgt spid="38"/>
                                        </p:tgtEl>
                                        <p:attrNameLst>
                                          <p:attrName>ppt_x</p:attrName>
                                          <p:attrName>ppt_y</p:attrName>
                                        </p:attrNameLst>
                                      </p:cBhvr>
                                      <p:rCtr x="-313" y="38542"/>
                                    </p:animMotion>
                                  </p:childTnLst>
                                </p:cTn>
                              </p:par>
                              <p:par>
                                <p:cTn id="28" presetID="10" presetClass="entr" presetSubtype="0" fill="hold" grpId="0" nodeType="withEffect">
                                  <p:stCondLst>
                                    <p:cond delay="175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42" presetClass="path" presetSubtype="0" decel="30000" fill="hold" grpId="1" nodeType="withEffect">
                                  <p:stCondLst>
                                    <p:cond delay="1750"/>
                                  </p:stCondLst>
                                  <p:childTnLst>
                                    <p:animMotion origin="layout" path="M 5.55112E-17 -0.03981 L 5.55112E-17 0.14815 " pathEditMode="relative" rAng="0" ptsTypes="AA">
                                      <p:cBhvr>
                                        <p:cTn id="32" dur="750" spd="-100000" fill="hold"/>
                                        <p:tgtEl>
                                          <p:spTgt spid="42"/>
                                        </p:tgtEl>
                                        <p:attrNameLst>
                                          <p:attrName>ppt_x</p:attrName>
                                          <p:attrName>ppt_y</p:attrName>
                                        </p:attrNameLst>
                                      </p:cBhvr>
                                      <p:rCtr x="0" y="9398"/>
                                    </p:animMotion>
                                  </p:childTnLst>
                                </p:cTn>
                              </p:par>
                              <p:par>
                                <p:cTn id="33" presetID="42" presetClass="path" presetSubtype="0" accel="30000" decel="30000" fill="hold" grpId="2" nodeType="withEffect">
                                  <p:stCondLst>
                                    <p:cond delay="2500"/>
                                  </p:stCondLst>
                                  <p:childTnLst>
                                    <p:animMotion origin="layout" path="M -2.5E-6 -0.03981 L -2.5E-6 5.55112E-17 " pathEditMode="relative" rAng="0" ptsTypes="AA">
                                      <p:cBhvr>
                                        <p:cTn id="34" dur="750" fill="hold"/>
                                        <p:tgtEl>
                                          <p:spTgt spid="42"/>
                                        </p:tgtEl>
                                        <p:attrNameLst>
                                          <p:attrName>ppt_x</p:attrName>
                                          <p:attrName>ppt_y</p:attrName>
                                        </p:attrNameLst>
                                      </p:cBhvr>
                                      <p:rCtr x="0" y="1991"/>
                                    </p:animMotion>
                                  </p:childTnLst>
                                </p:cTn>
                              </p:par>
                              <p:par>
                                <p:cTn id="35" presetID="22" presetClass="entr" presetSubtype="8" fill="hold" grpId="0" nodeType="withEffect">
                                  <p:stCondLst>
                                    <p:cond delay="225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1000"/>
                                        <p:tgtEl>
                                          <p:spTgt spid="21"/>
                                        </p:tgtEl>
                                      </p:cBhvr>
                                    </p:animEffect>
                                  </p:childTnLst>
                                </p:cTn>
                              </p:par>
                              <p:par>
                                <p:cTn id="38" presetID="10" presetClass="entr" presetSubtype="0" fill="hold" nodeType="withEffect">
                                  <p:stCondLst>
                                    <p:cond delay="25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63" presetClass="path" presetSubtype="0" decel="50000" fill="hold" nodeType="withEffect">
                                  <p:stCondLst>
                                    <p:cond delay="2500"/>
                                  </p:stCondLst>
                                  <p:childTnLst>
                                    <p:animMotion origin="layout" path="M -0.02774 3.7037E-7 L 0.1108 3.7037E-7 " pathEditMode="relative" rAng="0" ptsTypes="AA">
                                      <p:cBhvr>
                                        <p:cTn id="42" dur="750" spd="-100000" fill="hold"/>
                                        <p:tgtEl>
                                          <p:spTgt spid="32"/>
                                        </p:tgtEl>
                                        <p:attrNameLst>
                                          <p:attrName>ppt_x</p:attrName>
                                          <p:attrName>ppt_y</p:attrName>
                                        </p:attrNameLst>
                                      </p:cBhvr>
                                      <p:rCtr x="6927" y="0"/>
                                    </p:animMotion>
                                  </p:childTnLst>
                                </p:cTn>
                              </p:par>
                              <p:par>
                                <p:cTn id="43" presetID="35" presetClass="path" presetSubtype="0" accel="50000" decel="50000" fill="hold" nodeType="withEffect">
                                  <p:stCondLst>
                                    <p:cond delay="3250"/>
                                  </p:stCondLst>
                                  <p:childTnLst>
                                    <p:animMotion origin="layout" path="M -0.028 3.7037E-7 L 2.5E-6 3.7037E-7 " pathEditMode="relative" rAng="0" ptsTypes="AA">
                                      <p:cBhvr>
                                        <p:cTn id="44" dur="750" fill="hold"/>
                                        <p:tgtEl>
                                          <p:spTgt spid="32"/>
                                        </p:tgtEl>
                                        <p:attrNameLst>
                                          <p:attrName>ppt_x</p:attrName>
                                          <p:attrName>ppt_y</p:attrName>
                                        </p:attrNameLst>
                                      </p:cBhvr>
                                      <p:rCtr x="1393" y="0"/>
                                    </p:animMotion>
                                  </p:childTnLst>
                                </p:cTn>
                              </p:par>
                              <p:par>
                                <p:cTn id="45" presetID="10" presetClass="entr" presetSubtype="0" fill="hold" nodeType="withEffect">
                                  <p:stCondLst>
                                    <p:cond delay="350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2" presetClass="entr" presetSubtype="8" fill="hold" nodeType="withEffect">
                                  <p:stCondLst>
                                    <p:cond delay="375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p:tgtEl>
                                          <p:spTgt spid="49"/>
                                        </p:tgtEl>
                                        <p:attrNameLst>
                                          <p:attrName>ppt_x</p:attrName>
                                        </p:attrNameLst>
                                      </p:cBhvr>
                                      <p:tavLst>
                                        <p:tav tm="0">
                                          <p:val>
                                            <p:strVal val="#ppt_x-#ppt_w*1.125000"/>
                                          </p:val>
                                        </p:tav>
                                        <p:tav tm="100000">
                                          <p:val>
                                            <p:strVal val="#ppt_x"/>
                                          </p:val>
                                        </p:tav>
                                      </p:tavLst>
                                    </p:anim>
                                    <p:animEffect transition="in" filter="wipe(right)">
                                      <p:cBhvr>
                                        <p:cTn id="51" dur="500"/>
                                        <p:tgtEl>
                                          <p:spTgt spid="49"/>
                                        </p:tgtEl>
                                      </p:cBhvr>
                                    </p:animEffect>
                                  </p:childTnLst>
                                </p:cTn>
                              </p:par>
                              <p:par>
                                <p:cTn id="52" presetID="10" presetClass="entr" presetSubtype="0" fill="hold" nodeType="withEffect">
                                  <p:stCondLst>
                                    <p:cond delay="275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63" presetClass="path" presetSubtype="0" decel="50000" fill="hold" nodeType="withEffect">
                                  <p:stCondLst>
                                    <p:cond delay="2750"/>
                                  </p:stCondLst>
                                  <p:childTnLst>
                                    <p:animMotion origin="layout" path="M -0.02774 -4.81481E-6 L 0.1108 -4.81481E-6 " pathEditMode="relative" rAng="0" ptsTypes="AA">
                                      <p:cBhvr>
                                        <p:cTn id="56" dur="750" spd="-100000" fill="hold"/>
                                        <p:tgtEl>
                                          <p:spTgt spid="33"/>
                                        </p:tgtEl>
                                        <p:attrNameLst>
                                          <p:attrName>ppt_x</p:attrName>
                                          <p:attrName>ppt_y</p:attrName>
                                        </p:attrNameLst>
                                      </p:cBhvr>
                                      <p:rCtr x="6927" y="0"/>
                                    </p:animMotion>
                                  </p:childTnLst>
                                </p:cTn>
                              </p:par>
                              <p:par>
                                <p:cTn id="57" presetID="35" presetClass="path" presetSubtype="0" accel="50000" decel="50000" fill="hold" nodeType="withEffect">
                                  <p:stCondLst>
                                    <p:cond delay="3500"/>
                                  </p:stCondLst>
                                  <p:childTnLst>
                                    <p:animMotion origin="layout" path="M -0.028 -4.81481E-6 L 2.5E-6 -4.81481E-6 " pathEditMode="relative" rAng="0" ptsTypes="AA">
                                      <p:cBhvr>
                                        <p:cTn id="58" dur="750" fill="hold"/>
                                        <p:tgtEl>
                                          <p:spTgt spid="33"/>
                                        </p:tgtEl>
                                        <p:attrNameLst>
                                          <p:attrName>ppt_x</p:attrName>
                                          <p:attrName>ppt_y</p:attrName>
                                        </p:attrNameLst>
                                      </p:cBhvr>
                                      <p:rCtr x="1393" y="0"/>
                                    </p:animMotion>
                                  </p:childTnLst>
                                </p:cTn>
                              </p:par>
                              <p:par>
                                <p:cTn id="59" presetID="10" presetClass="entr" presetSubtype="0" fill="hold" nodeType="withEffect">
                                  <p:stCondLst>
                                    <p:cond delay="375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2" presetClass="entr" presetSubtype="8" fill="hold" nodeType="withEffect">
                                  <p:stCondLst>
                                    <p:cond delay="400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p:tgtEl>
                                          <p:spTgt spid="48"/>
                                        </p:tgtEl>
                                        <p:attrNameLst>
                                          <p:attrName>ppt_x</p:attrName>
                                        </p:attrNameLst>
                                      </p:cBhvr>
                                      <p:tavLst>
                                        <p:tav tm="0">
                                          <p:val>
                                            <p:strVal val="#ppt_x-#ppt_w*1.125000"/>
                                          </p:val>
                                        </p:tav>
                                        <p:tav tm="100000">
                                          <p:val>
                                            <p:strVal val="#ppt_x"/>
                                          </p:val>
                                        </p:tav>
                                      </p:tavLst>
                                    </p:anim>
                                    <p:animEffect transition="in" filter="wipe(right)">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Graphic spid="42" grpId="1">
        <p:bldAsOne/>
      </p:bldGraphic>
      <p:bldGraphic spid="42" grpId="2">
        <p:bldAsOne/>
      </p:bldGraphic>
      <p:bldP spid="36" grpId="0" animBg="1"/>
      <p:bldP spid="36" grpId="1" animBg="1"/>
      <p:bldP spid="36" grpId="2" animBg="1"/>
      <p:bldP spid="38" grpId="0" animBg="1"/>
      <p:bldP spid="38" grpId="1" animBg="1"/>
      <p:bldP spid="38" grpId="2" animBg="1"/>
      <p:bldGraphic spid="21" grpId="0">
        <p:bldAsOne/>
      </p:bldGraphic>
      <p:bldP spid="43" grpId="0"/>
      <p:bldP spid="43" grpId="1"/>
      <p:bldP spid="43" grpId="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2"/>
          <p:cNvSpPr txBox="1">
            <a:spLocks noChangeArrowheads="1"/>
          </p:cNvSpPr>
          <p:nvPr/>
        </p:nvSpPr>
        <p:spPr bwMode="auto">
          <a:xfrm>
            <a:off x="8269633" y="3225601"/>
            <a:ext cx="3101255" cy="2057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eaLnBrk="0" hangingPunct="0">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cs typeface="Open Sans Light" panose="020B0306030504020204" pitchFamily="34" charset="0"/>
            </a:endParaRPr>
          </a:p>
        </p:txBody>
      </p:sp>
      <p:graphicFrame>
        <p:nvGraphicFramePr>
          <p:cNvPr id="2" name="Chart 1"/>
          <p:cNvGraphicFramePr>
            <a:graphicFrameLocks/>
          </p:cNvGraphicFramePr>
          <p:nvPr>
            <p:extLst/>
          </p:nvPr>
        </p:nvGraphicFramePr>
        <p:xfrm>
          <a:off x="1290601" y="1679675"/>
          <a:ext cx="6605624" cy="4037013"/>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8830260" y="2258358"/>
            <a:ext cx="1980000" cy="648000"/>
            <a:chOff x="8830260" y="1925851"/>
            <a:chExt cx="1980000" cy="648000"/>
          </a:xfrm>
        </p:grpSpPr>
        <p:sp>
          <p:nvSpPr>
            <p:cNvPr id="3" name="矩形: 圆角 2"/>
            <p:cNvSpPr/>
            <p:nvPr/>
          </p:nvSpPr>
          <p:spPr>
            <a:xfrm>
              <a:off x="8830260" y="1925851"/>
              <a:ext cx="1980000" cy="648000"/>
            </a:xfrm>
            <a:prstGeom prst="roundRect">
              <a:avLst/>
            </a:prstGeom>
            <a:solidFill>
              <a:schemeClr val="bg1">
                <a:alpha val="25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016363" y="2060023"/>
              <a:ext cx="1607794" cy="379656"/>
            </a:xfrm>
            <a:prstGeom prst="rect">
              <a:avLst/>
            </a:prstGeom>
            <a:noFill/>
          </p:spPr>
          <p:txBody>
            <a:bodyPr wrap="square">
              <a:spAutoFit/>
            </a:bodyPr>
            <a:lstStyle/>
            <a:p>
              <a:pPr>
                <a:defRPr/>
              </a:pPr>
              <a:r>
                <a:rPr lang="zh-CN" altLang="en-US" dirty="0">
                  <a:solidFill>
                    <a:schemeClr val="bg1"/>
                  </a:solidFill>
                  <a:latin typeface="冬青黑体简体中文 W3" panose="020B0300000000000000" pitchFamily="34" charset="-122"/>
                  <a:ea typeface="冬青黑体简体中文 W3" panose="020B0300000000000000" pitchFamily="34" charset="-122"/>
                </a:rPr>
                <a:t>添加您的标题</a:t>
              </a:r>
            </a:p>
          </p:txBody>
        </p:sp>
      </p:grpSp>
      <p:sp>
        <p:nvSpPr>
          <p:cNvPr id="9" name="矩形 8"/>
          <p:cNvSpPr/>
          <p:nvPr/>
        </p:nvSpPr>
        <p:spPr>
          <a:xfrm>
            <a:off x="5187114" y="333643"/>
            <a:ext cx="1826142" cy="584775"/>
          </a:xfrm>
          <a:prstGeom prst="rect">
            <a:avLst/>
          </a:prstGeom>
        </p:spPr>
        <p:txBody>
          <a:bodyPr wrap="none">
            <a:spAutoFit/>
          </a:bodyPr>
          <a:lstStyle/>
          <a:p>
            <a:pPr algn="ctr"/>
            <a:r>
              <a:rPr lang="zh-CN" altLang="en-US" sz="3200" dirty="0">
                <a:solidFill>
                  <a:schemeClr val="bg1"/>
                </a:solidFill>
                <a:latin typeface="冬青黑体简体中文 W3" panose="020B0300000000000000" pitchFamily="34" charset="-122"/>
                <a:ea typeface="冬青黑体简体中文 W3" panose="020B0300000000000000" pitchFamily="34" charset="-122"/>
              </a:rPr>
              <a:t>备用图表</a:t>
            </a:r>
          </a:p>
        </p:txBody>
      </p:sp>
    </p:spTree>
    <p:extLst>
      <p:ext uri="{BB962C8B-B14F-4D97-AF65-F5344CB8AC3E}">
        <p14:creationId xmlns:p14="http://schemas.microsoft.com/office/powerpoint/2010/main" xmlns="" val="289728381"/>
      </p:ext>
    </p:extLst>
  </p:cSld>
  <p:clrMapOvr>
    <a:masterClrMapping/>
  </p:clrMapOvr>
  <p:transition spd="med"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grpId="1" nodeType="withEffect">
                                  <p:stCondLst>
                                    <p:cond delay="0"/>
                                  </p:stCondLst>
                                  <p:childTnLst>
                                    <p:animMotion origin="layout" path="M 0.01523 2.22222E-6 L -0.10886 2.22222E-6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1 2.22222E-6 L 2.70833E-6 2.22222E-6 " pathEditMode="relative" rAng="0" ptsTypes="AA">
                                      <p:cBhvr>
                                        <p:cTn id="11" dur="750" fill="hold"/>
                                        <p:tgtEl>
                                          <p:spTgt spid="9"/>
                                        </p:tgtEl>
                                        <p:attrNameLst>
                                          <p:attrName>ppt_x</p:attrName>
                                          <p:attrName>ppt_y</p:attrName>
                                        </p:attrNameLst>
                                      </p:cBhvr>
                                      <p:rCtr x="-807" y="0"/>
                                    </p:animMotion>
                                  </p:childTnLst>
                                </p:cTn>
                              </p:par>
                              <p:par>
                                <p:cTn id="12" presetID="18" presetClass="entr" presetSubtype="6" fill="hold" grpId="0" nodeType="withEffect">
                                  <p:stCondLst>
                                    <p:cond delay="750"/>
                                  </p:stCondLst>
                                  <p:childTnLst>
                                    <p:set>
                                      <p:cBhvr>
                                        <p:cTn id="13" dur="1" fill="hold">
                                          <p:stCondLst>
                                            <p:cond delay="0"/>
                                          </p:stCondLst>
                                        </p:cTn>
                                        <p:tgtEl>
                                          <p:spTgt spid="2"/>
                                        </p:tgtEl>
                                        <p:attrNameLst>
                                          <p:attrName>style.visibility</p:attrName>
                                        </p:attrNameLst>
                                      </p:cBhvr>
                                      <p:to>
                                        <p:strVal val="visible"/>
                                      </p:to>
                                    </p:set>
                                    <p:animEffect transition="in" filter="strips(downRight)">
                                      <p:cBhvr>
                                        <p:cTn id="14" dur="1000"/>
                                        <p:tgtEl>
                                          <p:spTgt spid="2"/>
                                        </p:tgtEl>
                                      </p:cBhvr>
                                    </p:animEffect>
                                  </p:childTnLst>
                                </p:cTn>
                              </p:par>
                              <p:par>
                                <p:cTn id="15" presetID="18" presetClass="entr" presetSubtype="12" fill="hold" nodeType="withEffect">
                                  <p:stCondLst>
                                    <p:cond delay="125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par>
                                <p:cTn id="18" presetID="12" presetClass="entr" presetSubtype="4" fill="hold" grpId="0" nodeType="withEffect">
                                  <p:stCondLst>
                                    <p:cond delay="1250"/>
                                  </p:stCondLst>
                                  <p:childTnLst>
                                    <p:set>
                                      <p:cBhvr>
                                        <p:cTn id="19" dur="1" fill="hold">
                                          <p:stCondLst>
                                            <p:cond delay="0"/>
                                          </p:stCondLst>
                                        </p:cTn>
                                        <p:tgtEl>
                                          <p:spTgt spid="39937"/>
                                        </p:tgtEl>
                                        <p:attrNameLst>
                                          <p:attrName>style.visibility</p:attrName>
                                        </p:attrNameLst>
                                      </p:cBhvr>
                                      <p:to>
                                        <p:strVal val="visible"/>
                                      </p:to>
                                    </p:set>
                                    <p:anim calcmode="lin" valueType="num">
                                      <p:cBhvr additive="base">
                                        <p:cTn id="20" dur="1000"/>
                                        <p:tgtEl>
                                          <p:spTgt spid="39937"/>
                                        </p:tgtEl>
                                        <p:attrNameLst>
                                          <p:attrName>ppt_y</p:attrName>
                                        </p:attrNameLst>
                                      </p:cBhvr>
                                      <p:tavLst>
                                        <p:tav tm="0">
                                          <p:val>
                                            <p:strVal val="#ppt_y+#ppt_h*1.125000"/>
                                          </p:val>
                                        </p:tav>
                                        <p:tav tm="100000">
                                          <p:val>
                                            <p:strVal val="#ppt_y"/>
                                          </p:val>
                                        </p:tav>
                                      </p:tavLst>
                                    </p:anim>
                                    <p:animEffect transition="in" filter="wipe(up)">
                                      <p:cBhvr>
                                        <p:cTn id="21" dur="1000"/>
                                        <p:tgtEl>
                                          <p:spTgt spid="39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Graphic spid="2" grpId="0">
        <p:bldAsOne/>
      </p:bldGraphic>
      <p:bldP spid="9" grpId="0"/>
      <p:bldP spid="9" grpId="1"/>
      <p:bldP spid="9" grpId="2"/>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稻壳儿小白白(http://dwz.cn/Wu2UP)"/>
          <p:cNvSpPr>
            <a:spLocks/>
          </p:cNvSpPr>
          <p:nvPr/>
        </p:nvSpPr>
        <p:spPr bwMode="auto">
          <a:xfrm>
            <a:off x="1773020" y="3364460"/>
            <a:ext cx="2874150" cy="1258341"/>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36000"/>
            </a:schemeClr>
          </a:solidFill>
          <a:ln>
            <a:noFill/>
          </a:ln>
          <a:extLst/>
        </p:spPr>
        <p:txBody>
          <a:bodyPr anchor="ctr"/>
          <a:lstStyle/>
          <a:p>
            <a:endParaRPr lang="zh-CN" altLang="en-US"/>
          </a:p>
        </p:txBody>
      </p:sp>
      <p:sp>
        <p:nvSpPr>
          <p:cNvPr id="82" name="稻壳儿小白白(http://dwz.cn/Wu2UP)"/>
          <p:cNvSpPr>
            <a:spLocks/>
          </p:cNvSpPr>
          <p:nvPr/>
        </p:nvSpPr>
        <p:spPr bwMode="auto">
          <a:xfrm>
            <a:off x="2941012" y="2618097"/>
            <a:ext cx="2874150" cy="2004704"/>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60000"/>
            </a:schemeClr>
          </a:solidFill>
          <a:ln>
            <a:noFill/>
          </a:ln>
          <a:extLst/>
        </p:spPr>
        <p:txBody>
          <a:bodyPr anchor="ctr"/>
          <a:lstStyle/>
          <a:p>
            <a:endParaRPr lang="zh-CN" altLang="en-US"/>
          </a:p>
        </p:txBody>
      </p:sp>
      <p:sp>
        <p:nvSpPr>
          <p:cNvPr id="83" name="稻壳儿小白白(http://dwz.cn/Wu2UP)"/>
          <p:cNvSpPr>
            <a:spLocks/>
          </p:cNvSpPr>
          <p:nvPr/>
        </p:nvSpPr>
        <p:spPr bwMode="auto">
          <a:xfrm>
            <a:off x="4109004" y="2955924"/>
            <a:ext cx="2874150" cy="1666877"/>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36000"/>
            </a:schemeClr>
          </a:solidFill>
          <a:ln>
            <a:noFill/>
          </a:ln>
          <a:extLst/>
        </p:spPr>
        <p:txBody>
          <a:bodyPr anchor="ctr"/>
          <a:lstStyle/>
          <a:p>
            <a:endParaRPr lang="zh-CN" altLang="en-US"/>
          </a:p>
        </p:txBody>
      </p:sp>
      <p:sp>
        <p:nvSpPr>
          <p:cNvPr id="84" name="稻壳儿小白白(http://dwz.cn/Wu2UP)"/>
          <p:cNvSpPr>
            <a:spLocks/>
          </p:cNvSpPr>
          <p:nvPr/>
        </p:nvSpPr>
        <p:spPr bwMode="auto">
          <a:xfrm>
            <a:off x="5276996" y="3364460"/>
            <a:ext cx="2874150" cy="1258341"/>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60000"/>
            </a:schemeClr>
          </a:solidFill>
          <a:ln>
            <a:noFill/>
          </a:ln>
          <a:extLst/>
        </p:spPr>
        <p:txBody>
          <a:bodyPr anchor="ctr"/>
          <a:lstStyle/>
          <a:p>
            <a:endParaRPr lang="zh-CN" altLang="en-US"/>
          </a:p>
        </p:txBody>
      </p:sp>
      <p:sp>
        <p:nvSpPr>
          <p:cNvPr id="85" name="稻壳儿小白白(http://dwz.cn/Wu2UP)"/>
          <p:cNvSpPr>
            <a:spLocks/>
          </p:cNvSpPr>
          <p:nvPr/>
        </p:nvSpPr>
        <p:spPr bwMode="auto">
          <a:xfrm>
            <a:off x="6444988" y="3115672"/>
            <a:ext cx="2874150" cy="1495345"/>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36000"/>
            </a:schemeClr>
          </a:solidFill>
          <a:ln>
            <a:noFill/>
          </a:ln>
          <a:extLst/>
        </p:spPr>
        <p:txBody>
          <a:bodyPr anchor="ctr"/>
          <a:lstStyle/>
          <a:p>
            <a:endParaRPr lang="zh-CN" altLang="en-US"/>
          </a:p>
        </p:txBody>
      </p:sp>
      <p:sp>
        <p:nvSpPr>
          <p:cNvPr id="86" name="稻壳儿小白白(http://dwz.cn/Wu2UP)"/>
          <p:cNvSpPr>
            <a:spLocks/>
          </p:cNvSpPr>
          <p:nvPr/>
        </p:nvSpPr>
        <p:spPr bwMode="auto">
          <a:xfrm>
            <a:off x="7611670" y="3245303"/>
            <a:ext cx="2875460" cy="1370951"/>
          </a:xfrm>
          <a:custGeom>
            <a:avLst/>
            <a:gdLst>
              <a:gd name="T0" fmla="*/ 0 w 1523036"/>
              <a:gd name="T1" fmla="*/ 1678756 h 1678756"/>
              <a:gd name="T2" fmla="*/ 769469 w 1523036"/>
              <a:gd name="T3" fmla="*/ 34 h 1678756"/>
              <a:gd name="T4" fmla="*/ 1523036 w 1523036"/>
              <a:gd name="T5" fmla="*/ 1678756 h 1678756"/>
              <a:gd name="T6" fmla="*/ 0 w 1523036"/>
              <a:gd name="T7" fmla="*/ 1678756 h 1678756"/>
            </a:gdLst>
            <a:ahLst/>
            <a:cxnLst>
              <a:cxn ang="0">
                <a:pos x="T0" y="T1"/>
              </a:cxn>
              <a:cxn ang="0">
                <a:pos x="T2" y="T3"/>
              </a:cxn>
              <a:cxn ang="0">
                <a:pos x="T4" y="T5"/>
              </a:cxn>
              <a:cxn ang="0">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bg1">
              <a:alpha val="60000"/>
            </a:schemeClr>
          </a:solidFill>
          <a:ln>
            <a:noFill/>
          </a:ln>
          <a:extLst/>
        </p:spPr>
        <p:txBody>
          <a:bodyPr anchor="ctr"/>
          <a:lstStyle/>
          <a:p>
            <a:endParaRPr lang="zh-CN" altLang="en-US"/>
          </a:p>
        </p:txBody>
      </p:sp>
      <p:grpSp>
        <p:nvGrpSpPr>
          <p:cNvPr id="90" name="组合 89"/>
          <p:cNvGrpSpPr/>
          <p:nvPr/>
        </p:nvGrpSpPr>
        <p:grpSpPr>
          <a:xfrm>
            <a:off x="2669537" y="2535621"/>
            <a:ext cx="1148972" cy="709682"/>
            <a:chOff x="2668153" y="2294199"/>
            <a:chExt cx="1148972" cy="709682"/>
          </a:xfrm>
        </p:grpSpPr>
        <p:sp>
          <p:nvSpPr>
            <p:cNvPr id="88" name="矩形 87"/>
            <p:cNvSpPr/>
            <p:nvPr/>
          </p:nvSpPr>
          <p:spPr>
            <a:xfrm>
              <a:off x="2668153" y="2294199"/>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Jan</a:t>
              </a:r>
              <a:endParaRPr lang="zh-CN" altLang="en-US" dirty="0">
                <a:solidFill>
                  <a:schemeClr val="bg1"/>
                </a:solidFill>
                <a:latin typeface="Segoe UI" panose="020B0502040204020203" pitchFamily="34" charset="0"/>
              </a:endParaRPr>
            </a:p>
          </p:txBody>
        </p:sp>
        <p:sp>
          <p:nvSpPr>
            <p:cNvPr id="89" name="矩形 88"/>
            <p:cNvSpPr/>
            <p:nvPr/>
          </p:nvSpPr>
          <p:spPr>
            <a:xfrm>
              <a:off x="2670657" y="2634549"/>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¥298,542</a:t>
              </a:r>
              <a:endParaRPr lang="zh-CN" altLang="en-US" dirty="0">
                <a:solidFill>
                  <a:schemeClr val="bg1"/>
                </a:solidFill>
                <a:latin typeface="Century Gothic" panose="020B0502020202020204" pitchFamily="34" charset="0"/>
              </a:endParaRPr>
            </a:p>
          </p:txBody>
        </p:sp>
      </p:grpSp>
      <p:grpSp>
        <p:nvGrpSpPr>
          <p:cNvPr id="91" name="组合 90"/>
          <p:cNvGrpSpPr/>
          <p:nvPr/>
        </p:nvGrpSpPr>
        <p:grpSpPr>
          <a:xfrm>
            <a:off x="3830959" y="1729964"/>
            <a:ext cx="1146468" cy="699776"/>
            <a:chOff x="2537116" y="2351696"/>
            <a:chExt cx="1146468" cy="699776"/>
          </a:xfrm>
        </p:grpSpPr>
        <p:sp>
          <p:nvSpPr>
            <p:cNvPr id="92" name="矩形 91"/>
            <p:cNvSpPr/>
            <p:nvPr/>
          </p:nvSpPr>
          <p:spPr>
            <a:xfrm>
              <a:off x="2541300" y="2351696"/>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Feb</a:t>
              </a:r>
              <a:endParaRPr lang="zh-CN" altLang="en-US" dirty="0">
                <a:solidFill>
                  <a:schemeClr val="bg1"/>
                </a:solidFill>
                <a:latin typeface="Segoe UI" panose="020B0502040204020203" pitchFamily="34" charset="0"/>
              </a:endParaRPr>
            </a:p>
          </p:txBody>
        </p:sp>
        <p:sp>
          <p:nvSpPr>
            <p:cNvPr id="93" name="矩形 92"/>
            <p:cNvSpPr/>
            <p:nvPr/>
          </p:nvSpPr>
          <p:spPr>
            <a:xfrm>
              <a:off x="2537116" y="2682140"/>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¥405,681</a:t>
              </a:r>
              <a:endParaRPr lang="zh-CN" altLang="en-US" dirty="0">
                <a:solidFill>
                  <a:schemeClr val="bg1"/>
                </a:solidFill>
                <a:latin typeface="Century Gothic" panose="020B0502020202020204" pitchFamily="34" charset="0"/>
              </a:endParaRPr>
            </a:p>
          </p:txBody>
        </p:sp>
      </p:grpSp>
      <p:grpSp>
        <p:nvGrpSpPr>
          <p:cNvPr id="94" name="组合 93"/>
          <p:cNvGrpSpPr/>
          <p:nvPr/>
        </p:nvGrpSpPr>
        <p:grpSpPr>
          <a:xfrm>
            <a:off x="4986663" y="2143199"/>
            <a:ext cx="1146468" cy="713844"/>
            <a:chOff x="2635700" y="2351696"/>
            <a:chExt cx="1146468" cy="713844"/>
          </a:xfrm>
        </p:grpSpPr>
        <p:sp>
          <p:nvSpPr>
            <p:cNvPr id="95" name="矩形 94"/>
            <p:cNvSpPr/>
            <p:nvPr/>
          </p:nvSpPr>
          <p:spPr>
            <a:xfrm>
              <a:off x="2639776" y="2351696"/>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Mar</a:t>
              </a:r>
              <a:endParaRPr lang="zh-CN" altLang="en-US" dirty="0">
                <a:solidFill>
                  <a:schemeClr val="bg1"/>
                </a:solidFill>
                <a:latin typeface="Segoe UI" panose="020B0502040204020203" pitchFamily="34" charset="0"/>
              </a:endParaRPr>
            </a:p>
          </p:txBody>
        </p:sp>
        <p:sp>
          <p:nvSpPr>
            <p:cNvPr id="96" name="矩形 95"/>
            <p:cNvSpPr/>
            <p:nvPr/>
          </p:nvSpPr>
          <p:spPr>
            <a:xfrm>
              <a:off x="2635700" y="2696208"/>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¥370,312</a:t>
              </a:r>
              <a:endParaRPr lang="zh-CN" altLang="en-US" dirty="0">
                <a:solidFill>
                  <a:schemeClr val="bg1"/>
                </a:solidFill>
                <a:latin typeface="Century Gothic" panose="020B0502020202020204" pitchFamily="34" charset="0"/>
              </a:endParaRPr>
            </a:p>
          </p:txBody>
        </p:sp>
      </p:grpSp>
      <p:grpSp>
        <p:nvGrpSpPr>
          <p:cNvPr id="97" name="组合 96"/>
          <p:cNvGrpSpPr/>
          <p:nvPr/>
        </p:nvGrpSpPr>
        <p:grpSpPr>
          <a:xfrm>
            <a:off x="6127181" y="2582803"/>
            <a:ext cx="1146468" cy="713844"/>
            <a:chOff x="2621842" y="2337628"/>
            <a:chExt cx="1146468" cy="713844"/>
          </a:xfrm>
        </p:grpSpPr>
        <p:sp>
          <p:nvSpPr>
            <p:cNvPr id="98" name="矩形 97"/>
            <p:cNvSpPr/>
            <p:nvPr/>
          </p:nvSpPr>
          <p:spPr>
            <a:xfrm>
              <a:off x="2625708" y="2337628"/>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Apr</a:t>
              </a:r>
              <a:endParaRPr lang="zh-CN" altLang="en-US" dirty="0">
                <a:solidFill>
                  <a:schemeClr val="bg1"/>
                </a:solidFill>
                <a:latin typeface="Segoe UI" panose="020B0502040204020203" pitchFamily="34" charset="0"/>
              </a:endParaRPr>
            </a:p>
          </p:txBody>
        </p:sp>
        <p:sp>
          <p:nvSpPr>
            <p:cNvPr id="99" name="矩形 98"/>
            <p:cNvSpPr/>
            <p:nvPr/>
          </p:nvSpPr>
          <p:spPr>
            <a:xfrm>
              <a:off x="2621842" y="2682140"/>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¥314,852</a:t>
              </a:r>
              <a:endParaRPr lang="zh-CN" altLang="en-US" dirty="0">
                <a:solidFill>
                  <a:schemeClr val="bg1"/>
                </a:solidFill>
                <a:latin typeface="Century Gothic" panose="020B0502020202020204" pitchFamily="34" charset="0"/>
              </a:endParaRPr>
            </a:p>
          </p:txBody>
        </p:sp>
      </p:grpSp>
      <p:grpSp>
        <p:nvGrpSpPr>
          <p:cNvPr id="100" name="组合 99"/>
          <p:cNvGrpSpPr/>
          <p:nvPr/>
        </p:nvGrpSpPr>
        <p:grpSpPr>
          <a:xfrm>
            <a:off x="7276676" y="2270848"/>
            <a:ext cx="1146468" cy="711798"/>
            <a:chOff x="2523048" y="2339674"/>
            <a:chExt cx="1146468" cy="711798"/>
          </a:xfrm>
        </p:grpSpPr>
        <p:sp>
          <p:nvSpPr>
            <p:cNvPr id="101" name="矩形 100"/>
            <p:cNvSpPr/>
            <p:nvPr/>
          </p:nvSpPr>
          <p:spPr>
            <a:xfrm>
              <a:off x="2528014" y="2339674"/>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May</a:t>
              </a:r>
              <a:endParaRPr lang="zh-CN" altLang="en-US" dirty="0">
                <a:solidFill>
                  <a:schemeClr val="bg1"/>
                </a:solidFill>
                <a:latin typeface="Segoe UI" panose="020B0502040204020203" pitchFamily="34" charset="0"/>
              </a:endParaRPr>
            </a:p>
          </p:txBody>
        </p:sp>
        <p:sp>
          <p:nvSpPr>
            <p:cNvPr id="102" name="矩形 101"/>
            <p:cNvSpPr/>
            <p:nvPr/>
          </p:nvSpPr>
          <p:spPr>
            <a:xfrm>
              <a:off x="2523048" y="2682140"/>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¥368,586</a:t>
              </a:r>
              <a:endParaRPr lang="zh-CN" altLang="en-US" dirty="0">
                <a:solidFill>
                  <a:schemeClr val="bg1"/>
                </a:solidFill>
                <a:latin typeface="Century Gothic" panose="020B0502020202020204" pitchFamily="34" charset="0"/>
              </a:endParaRPr>
            </a:p>
          </p:txBody>
        </p:sp>
      </p:grpSp>
      <p:grpSp>
        <p:nvGrpSpPr>
          <p:cNvPr id="103" name="组合 102"/>
          <p:cNvGrpSpPr/>
          <p:nvPr/>
        </p:nvGrpSpPr>
        <p:grpSpPr>
          <a:xfrm>
            <a:off x="8479898" y="2375934"/>
            <a:ext cx="1167830" cy="745211"/>
            <a:chOff x="2707280" y="2305982"/>
            <a:chExt cx="1167830" cy="745211"/>
          </a:xfrm>
        </p:grpSpPr>
        <p:sp>
          <p:nvSpPr>
            <p:cNvPr id="104" name="矩形 103"/>
            <p:cNvSpPr/>
            <p:nvPr/>
          </p:nvSpPr>
          <p:spPr>
            <a:xfrm>
              <a:off x="2734472" y="2305982"/>
              <a:ext cx="1140638" cy="369332"/>
            </a:xfrm>
            <a:prstGeom prst="rect">
              <a:avLst/>
            </a:prstGeom>
          </p:spPr>
          <p:txBody>
            <a:bodyPr wrap="square">
              <a:spAutoFit/>
            </a:bodyPr>
            <a:lstStyle/>
            <a:p>
              <a:pPr algn="ctr"/>
              <a:r>
                <a:rPr lang="en-US" altLang="zh-CN" dirty="0">
                  <a:solidFill>
                    <a:schemeClr val="bg1"/>
                  </a:solidFill>
                  <a:latin typeface="Segoe UI" panose="020B0502040204020203" pitchFamily="34" charset="0"/>
                </a:rPr>
                <a:t>Jun</a:t>
              </a:r>
              <a:endParaRPr lang="zh-CN" altLang="en-US" dirty="0">
                <a:solidFill>
                  <a:schemeClr val="bg1"/>
                </a:solidFill>
                <a:latin typeface="Segoe UI" panose="020B0502040204020203" pitchFamily="34" charset="0"/>
              </a:endParaRPr>
            </a:p>
          </p:txBody>
        </p:sp>
        <p:sp>
          <p:nvSpPr>
            <p:cNvPr id="105" name="矩形 104"/>
            <p:cNvSpPr/>
            <p:nvPr/>
          </p:nvSpPr>
          <p:spPr>
            <a:xfrm>
              <a:off x="2707280" y="2681861"/>
              <a:ext cx="1146468" cy="369332"/>
            </a:xfrm>
            <a:prstGeom prst="rect">
              <a:avLst/>
            </a:prstGeom>
          </p:spPr>
          <p:txBody>
            <a:bodyPr wrap="none">
              <a:spAutoFit/>
            </a:bodyPr>
            <a:lstStyle/>
            <a:p>
              <a:r>
                <a:rPr lang="en-US" altLang="zh-CN" dirty="0">
                  <a:solidFill>
                    <a:schemeClr val="bg1"/>
                  </a:solidFill>
                  <a:latin typeface="Century Gothic" panose="020B0502020202020204" pitchFamily="34" charset="0"/>
                </a:rPr>
                <a:t>¥347,852</a:t>
              </a:r>
              <a:endParaRPr lang="zh-CN" altLang="en-US" dirty="0">
                <a:solidFill>
                  <a:schemeClr val="bg1"/>
                </a:solidFill>
                <a:latin typeface="Century Gothic" panose="020B0502020202020204" pitchFamily="34" charset="0"/>
              </a:endParaRPr>
            </a:p>
          </p:txBody>
        </p:sp>
      </p:grpSp>
      <p:grpSp>
        <p:nvGrpSpPr>
          <p:cNvPr id="111" name="组合 110"/>
          <p:cNvGrpSpPr/>
          <p:nvPr/>
        </p:nvGrpSpPr>
        <p:grpSpPr>
          <a:xfrm>
            <a:off x="2986793" y="4926523"/>
            <a:ext cx="6218414" cy="1032434"/>
            <a:chOff x="3518688" y="4660122"/>
            <a:chExt cx="6218414" cy="1032434"/>
          </a:xfrm>
        </p:grpSpPr>
        <p:sp>
          <p:nvSpPr>
            <p:cNvPr id="109" name="文本框 108"/>
            <p:cNvSpPr txBox="1"/>
            <p:nvPr/>
          </p:nvSpPr>
          <p:spPr>
            <a:xfrm>
              <a:off x="3518688" y="5046225"/>
              <a:ext cx="6218414" cy="646331"/>
            </a:xfrm>
            <a:prstGeom prst="rect">
              <a:avLst/>
            </a:prstGeom>
            <a:noFill/>
          </p:spPr>
          <p:txBody>
            <a:bodyPr wrap="square" rtlCol="0">
              <a:spAutoFit/>
            </a:bodyPr>
            <a:lstStyle/>
            <a:p>
              <a:pPr algn="ctr">
                <a:lnSpc>
                  <a:spcPct val="150000"/>
                </a:lnSpc>
              </a:pPr>
              <a:r>
                <a:rPr lang="zh-CN" altLang="en-US" sz="1200" dirty="0">
                  <a:solidFill>
                    <a:schemeClr val="bg1">
                      <a:lumMod val="8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r>
                <a:rPr lang="en-US" altLang="zh-CN" sz="1200" dirty="0">
                  <a:solidFill>
                    <a:schemeClr val="bg1">
                      <a:lumMod val="85000"/>
                    </a:schemeClr>
                  </a:solidFill>
                  <a:latin typeface="冬青黑体简体中文 W3" panose="020B0300000000000000" pitchFamily="34" charset="-122"/>
                  <a:ea typeface="冬青黑体简体中文 W3" panose="020B0300000000000000" pitchFamily="34" charset="-122"/>
                </a:rPr>
                <a:t>……</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10" name="矩形 109"/>
            <p:cNvSpPr/>
            <p:nvPr/>
          </p:nvSpPr>
          <p:spPr>
            <a:xfrm>
              <a:off x="5843065" y="4660122"/>
              <a:ext cx="1569660" cy="369332"/>
            </a:xfrm>
            <a:prstGeom prst="rect">
              <a:avLst/>
            </a:prstGeom>
          </p:spPr>
          <p:txBody>
            <a:bodyPr wrap="none">
              <a:spAutoFit/>
            </a:bodyPr>
            <a:lstStyle/>
            <a:p>
              <a:r>
                <a:rPr lang="zh-CN" altLang="en-US" dirty="0">
                  <a:solidFill>
                    <a:schemeClr val="bg1"/>
                  </a:solidFill>
                  <a:latin typeface="冬青黑体简体中文 W3" panose="020B0300000000000000" pitchFamily="34" charset="-122"/>
                  <a:ea typeface="冬青黑体简体中文 W3" panose="020B0300000000000000" pitchFamily="34" charset="-122"/>
                </a:rPr>
                <a:t>在此添加标题</a:t>
              </a:r>
            </a:p>
          </p:txBody>
        </p:sp>
      </p:grpSp>
      <p:sp>
        <p:nvSpPr>
          <p:cNvPr id="178" name="矩形 177"/>
          <p:cNvSpPr/>
          <p:nvPr/>
        </p:nvSpPr>
        <p:spPr>
          <a:xfrm>
            <a:off x="5187114" y="333643"/>
            <a:ext cx="1826142" cy="584775"/>
          </a:xfrm>
          <a:prstGeom prst="rect">
            <a:avLst/>
          </a:prstGeom>
        </p:spPr>
        <p:txBody>
          <a:bodyPr wrap="none">
            <a:spAutoFit/>
          </a:bodyPr>
          <a:lstStyle/>
          <a:p>
            <a:pPr algn="ctr"/>
            <a:r>
              <a:rPr lang="zh-CN" altLang="en-US" sz="3200" dirty="0">
                <a:solidFill>
                  <a:schemeClr val="bg1"/>
                </a:solidFill>
                <a:latin typeface="冬青黑体简体中文 W3" panose="020B0300000000000000" pitchFamily="34" charset="-122"/>
                <a:ea typeface="冬青黑体简体中文 W3" panose="020B0300000000000000" pitchFamily="34" charset="-122"/>
              </a:rPr>
              <a:t>备用图表</a:t>
            </a:r>
          </a:p>
        </p:txBody>
      </p:sp>
    </p:spTree>
    <p:extLst>
      <p:ext uri="{BB962C8B-B14F-4D97-AF65-F5344CB8AC3E}">
        <p14:creationId xmlns:p14="http://schemas.microsoft.com/office/powerpoint/2010/main" xmlns="" val="3846972977"/>
      </p:ext>
    </p:extLst>
  </p:cSld>
  <p:clrMapOvr>
    <a:masterClrMapping/>
  </p:clrMapOvr>
  <p:transition spd="med"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par>
                                <p:cTn id="8" presetID="63" presetClass="path" presetSubtype="0" decel="50000" fill="hold" grpId="1" nodeType="withEffect">
                                  <p:stCondLst>
                                    <p:cond delay="0"/>
                                  </p:stCondLst>
                                  <p:childTnLst>
                                    <p:animMotion origin="layout" path="M 0.01523 2.22222E-6 L -0.10886 2.22222E-6 " pathEditMode="relative" rAng="0" ptsTypes="AA">
                                      <p:cBhvr>
                                        <p:cTn id="9" dur="750" spd="-100000" fill="hold"/>
                                        <p:tgtEl>
                                          <p:spTgt spid="178"/>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1 2.22222E-6 L 2.70833E-6 2.22222E-6 " pathEditMode="relative" rAng="0" ptsTypes="AA">
                                      <p:cBhvr>
                                        <p:cTn id="11" dur="750" fill="hold"/>
                                        <p:tgtEl>
                                          <p:spTgt spid="178"/>
                                        </p:tgtEl>
                                        <p:attrNameLst>
                                          <p:attrName>ppt_x</p:attrName>
                                          <p:attrName>ppt_y</p:attrName>
                                        </p:attrNameLst>
                                      </p:cBhvr>
                                      <p:rCtr x="-807" y="0"/>
                                    </p:animMotion>
                                  </p:childTnLst>
                                </p:cTn>
                              </p:par>
                              <p:par>
                                <p:cTn id="12" presetID="53" presetClass="entr" presetSubtype="16" fill="hold" grpId="0" nodeType="withEffect">
                                  <p:stCondLst>
                                    <p:cond delay="1250"/>
                                  </p:stCondLst>
                                  <p:childTnLst>
                                    <p:set>
                                      <p:cBhvr>
                                        <p:cTn id="13" dur="1" fill="hold">
                                          <p:stCondLst>
                                            <p:cond delay="0"/>
                                          </p:stCondLst>
                                        </p:cTn>
                                        <p:tgtEl>
                                          <p:spTgt spid="81"/>
                                        </p:tgtEl>
                                        <p:attrNameLst>
                                          <p:attrName>style.visibility</p:attrName>
                                        </p:attrNameLst>
                                      </p:cBhvr>
                                      <p:to>
                                        <p:strVal val="visible"/>
                                      </p:to>
                                    </p:set>
                                    <p:anim calcmode="lin" valueType="num">
                                      <p:cBhvr>
                                        <p:cTn id="14" dur="750" fill="hold"/>
                                        <p:tgtEl>
                                          <p:spTgt spid="81"/>
                                        </p:tgtEl>
                                        <p:attrNameLst>
                                          <p:attrName>ppt_w</p:attrName>
                                        </p:attrNameLst>
                                      </p:cBhvr>
                                      <p:tavLst>
                                        <p:tav tm="0">
                                          <p:val>
                                            <p:fltVal val="0"/>
                                          </p:val>
                                        </p:tav>
                                        <p:tav tm="100000">
                                          <p:val>
                                            <p:strVal val="#ppt_w"/>
                                          </p:val>
                                        </p:tav>
                                      </p:tavLst>
                                    </p:anim>
                                    <p:anim calcmode="lin" valueType="num">
                                      <p:cBhvr>
                                        <p:cTn id="15" dur="750" fill="hold"/>
                                        <p:tgtEl>
                                          <p:spTgt spid="81"/>
                                        </p:tgtEl>
                                        <p:attrNameLst>
                                          <p:attrName>ppt_h</p:attrName>
                                        </p:attrNameLst>
                                      </p:cBhvr>
                                      <p:tavLst>
                                        <p:tav tm="0">
                                          <p:val>
                                            <p:fltVal val="0"/>
                                          </p:val>
                                        </p:tav>
                                        <p:tav tm="100000">
                                          <p:val>
                                            <p:strVal val="#ppt_h"/>
                                          </p:val>
                                        </p:tav>
                                      </p:tavLst>
                                    </p:anim>
                                    <p:animEffect transition="in" filter="fade">
                                      <p:cBhvr>
                                        <p:cTn id="16" dur="750"/>
                                        <p:tgtEl>
                                          <p:spTgt spid="81"/>
                                        </p:tgtEl>
                                      </p:cBhvr>
                                    </p:animEffect>
                                  </p:childTnLst>
                                </p:cTn>
                              </p:par>
                              <p:par>
                                <p:cTn id="17" presetID="53" presetClass="entr" presetSubtype="16" fill="hold" grpId="0" nodeType="withEffect">
                                  <p:stCondLst>
                                    <p:cond delay="1250"/>
                                  </p:stCondLst>
                                  <p:childTnLst>
                                    <p:set>
                                      <p:cBhvr>
                                        <p:cTn id="18" dur="1" fill="hold">
                                          <p:stCondLst>
                                            <p:cond delay="0"/>
                                          </p:stCondLst>
                                        </p:cTn>
                                        <p:tgtEl>
                                          <p:spTgt spid="82"/>
                                        </p:tgtEl>
                                        <p:attrNameLst>
                                          <p:attrName>style.visibility</p:attrName>
                                        </p:attrNameLst>
                                      </p:cBhvr>
                                      <p:to>
                                        <p:strVal val="visible"/>
                                      </p:to>
                                    </p:set>
                                    <p:anim calcmode="lin" valueType="num">
                                      <p:cBhvr>
                                        <p:cTn id="19" dur="750" fill="hold"/>
                                        <p:tgtEl>
                                          <p:spTgt spid="82"/>
                                        </p:tgtEl>
                                        <p:attrNameLst>
                                          <p:attrName>ppt_w</p:attrName>
                                        </p:attrNameLst>
                                      </p:cBhvr>
                                      <p:tavLst>
                                        <p:tav tm="0">
                                          <p:val>
                                            <p:fltVal val="0"/>
                                          </p:val>
                                        </p:tav>
                                        <p:tav tm="100000">
                                          <p:val>
                                            <p:strVal val="#ppt_w"/>
                                          </p:val>
                                        </p:tav>
                                      </p:tavLst>
                                    </p:anim>
                                    <p:anim calcmode="lin" valueType="num">
                                      <p:cBhvr>
                                        <p:cTn id="20" dur="750" fill="hold"/>
                                        <p:tgtEl>
                                          <p:spTgt spid="82"/>
                                        </p:tgtEl>
                                        <p:attrNameLst>
                                          <p:attrName>ppt_h</p:attrName>
                                        </p:attrNameLst>
                                      </p:cBhvr>
                                      <p:tavLst>
                                        <p:tav tm="0">
                                          <p:val>
                                            <p:fltVal val="0"/>
                                          </p:val>
                                        </p:tav>
                                        <p:tav tm="100000">
                                          <p:val>
                                            <p:strVal val="#ppt_h"/>
                                          </p:val>
                                        </p:tav>
                                      </p:tavLst>
                                    </p:anim>
                                    <p:animEffect transition="in" filter="fade">
                                      <p:cBhvr>
                                        <p:cTn id="21" dur="750"/>
                                        <p:tgtEl>
                                          <p:spTgt spid="82"/>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83"/>
                                        </p:tgtEl>
                                        <p:attrNameLst>
                                          <p:attrName>style.visibility</p:attrName>
                                        </p:attrNameLst>
                                      </p:cBhvr>
                                      <p:to>
                                        <p:strVal val="visible"/>
                                      </p:to>
                                    </p:set>
                                    <p:anim calcmode="lin" valueType="num">
                                      <p:cBhvr>
                                        <p:cTn id="24" dur="750" fill="hold"/>
                                        <p:tgtEl>
                                          <p:spTgt spid="83"/>
                                        </p:tgtEl>
                                        <p:attrNameLst>
                                          <p:attrName>ppt_w</p:attrName>
                                        </p:attrNameLst>
                                      </p:cBhvr>
                                      <p:tavLst>
                                        <p:tav tm="0">
                                          <p:val>
                                            <p:fltVal val="0"/>
                                          </p:val>
                                        </p:tav>
                                        <p:tav tm="100000">
                                          <p:val>
                                            <p:strVal val="#ppt_w"/>
                                          </p:val>
                                        </p:tav>
                                      </p:tavLst>
                                    </p:anim>
                                    <p:anim calcmode="lin" valueType="num">
                                      <p:cBhvr>
                                        <p:cTn id="25" dur="750" fill="hold"/>
                                        <p:tgtEl>
                                          <p:spTgt spid="83"/>
                                        </p:tgtEl>
                                        <p:attrNameLst>
                                          <p:attrName>ppt_h</p:attrName>
                                        </p:attrNameLst>
                                      </p:cBhvr>
                                      <p:tavLst>
                                        <p:tav tm="0">
                                          <p:val>
                                            <p:fltVal val="0"/>
                                          </p:val>
                                        </p:tav>
                                        <p:tav tm="100000">
                                          <p:val>
                                            <p:strVal val="#ppt_h"/>
                                          </p:val>
                                        </p:tav>
                                      </p:tavLst>
                                    </p:anim>
                                    <p:animEffect transition="in" filter="fade">
                                      <p:cBhvr>
                                        <p:cTn id="26" dur="750"/>
                                        <p:tgtEl>
                                          <p:spTgt spid="83"/>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84"/>
                                        </p:tgtEl>
                                        <p:attrNameLst>
                                          <p:attrName>style.visibility</p:attrName>
                                        </p:attrNameLst>
                                      </p:cBhvr>
                                      <p:to>
                                        <p:strVal val="visible"/>
                                      </p:to>
                                    </p:set>
                                    <p:anim calcmode="lin" valueType="num">
                                      <p:cBhvr>
                                        <p:cTn id="29" dur="750" fill="hold"/>
                                        <p:tgtEl>
                                          <p:spTgt spid="84"/>
                                        </p:tgtEl>
                                        <p:attrNameLst>
                                          <p:attrName>ppt_w</p:attrName>
                                        </p:attrNameLst>
                                      </p:cBhvr>
                                      <p:tavLst>
                                        <p:tav tm="0">
                                          <p:val>
                                            <p:fltVal val="0"/>
                                          </p:val>
                                        </p:tav>
                                        <p:tav tm="100000">
                                          <p:val>
                                            <p:strVal val="#ppt_w"/>
                                          </p:val>
                                        </p:tav>
                                      </p:tavLst>
                                    </p:anim>
                                    <p:anim calcmode="lin" valueType="num">
                                      <p:cBhvr>
                                        <p:cTn id="30" dur="750" fill="hold"/>
                                        <p:tgtEl>
                                          <p:spTgt spid="84"/>
                                        </p:tgtEl>
                                        <p:attrNameLst>
                                          <p:attrName>ppt_h</p:attrName>
                                        </p:attrNameLst>
                                      </p:cBhvr>
                                      <p:tavLst>
                                        <p:tav tm="0">
                                          <p:val>
                                            <p:fltVal val="0"/>
                                          </p:val>
                                        </p:tav>
                                        <p:tav tm="100000">
                                          <p:val>
                                            <p:strVal val="#ppt_h"/>
                                          </p:val>
                                        </p:tav>
                                      </p:tavLst>
                                    </p:anim>
                                    <p:animEffect transition="in" filter="fade">
                                      <p:cBhvr>
                                        <p:cTn id="31" dur="750"/>
                                        <p:tgtEl>
                                          <p:spTgt spid="84"/>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85"/>
                                        </p:tgtEl>
                                        <p:attrNameLst>
                                          <p:attrName>style.visibility</p:attrName>
                                        </p:attrNameLst>
                                      </p:cBhvr>
                                      <p:to>
                                        <p:strVal val="visible"/>
                                      </p:to>
                                    </p:set>
                                    <p:anim calcmode="lin" valueType="num">
                                      <p:cBhvr>
                                        <p:cTn id="34" dur="750" fill="hold"/>
                                        <p:tgtEl>
                                          <p:spTgt spid="85"/>
                                        </p:tgtEl>
                                        <p:attrNameLst>
                                          <p:attrName>ppt_w</p:attrName>
                                        </p:attrNameLst>
                                      </p:cBhvr>
                                      <p:tavLst>
                                        <p:tav tm="0">
                                          <p:val>
                                            <p:fltVal val="0"/>
                                          </p:val>
                                        </p:tav>
                                        <p:tav tm="100000">
                                          <p:val>
                                            <p:strVal val="#ppt_w"/>
                                          </p:val>
                                        </p:tav>
                                      </p:tavLst>
                                    </p:anim>
                                    <p:anim calcmode="lin" valueType="num">
                                      <p:cBhvr>
                                        <p:cTn id="35" dur="750" fill="hold"/>
                                        <p:tgtEl>
                                          <p:spTgt spid="85"/>
                                        </p:tgtEl>
                                        <p:attrNameLst>
                                          <p:attrName>ppt_h</p:attrName>
                                        </p:attrNameLst>
                                      </p:cBhvr>
                                      <p:tavLst>
                                        <p:tav tm="0">
                                          <p:val>
                                            <p:fltVal val="0"/>
                                          </p:val>
                                        </p:tav>
                                        <p:tav tm="100000">
                                          <p:val>
                                            <p:strVal val="#ppt_h"/>
                                          </p:val>
                                        </p:tav>
                                      </p:tavLst>
                                    </p:anim>
                                    <p:animEffect transition="in" filter="fade">
                                      <p:cBhvr>
                                        <p:cTn id="36" dur="750"/>
                                        <p:tgtEl>
                                          <p:spTgt spid="85"/>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86"/>
                                        </p:tgtEl>
                                        <p:attrNameLst>
                                          <p:attrName>style.visibility</p:attrName>
                                        </p:attrNameLst>
                                      </p:cBhvr>
                                      <p:to>
                                        <p:strVal val="visible"/>
                                      </p:to>
                                    </p:set>
                                    <p:anim calcmode="lin" valueType="num">
                                      <p:cBhvr>
                                        <p:cTn id="39" dur="750" fill="hold"/>
                                        <p:tgtEl>
                                          <p:spTgt spid="86"/>
                                        </p:tgtEl>
                                        <p:attrNameLst>
                                          <p:attrName>ppt_w</p:attrName>
                                        </p:attrNameLst>
                                      </p:cBhvr>
                                      <p:tavLst>
                                        <p:tav tm="0">
                                          <p:val>
                                            <p:fltVal val="0"/>
                                          </p:val>
                                        </p:tav>
                                        <p:tav tm="100000">
                                          <p:val>
                                            <p:strVal val="#ppt_w"/>
                                          </p:val>
                                        </p:tav>
                                      </p:tavLst>
                                    </p:anim>
                                    <p:anim calcmode="lin" valueType="num">
                                      <p:cBhvr>
                                        <p:cTn id="40" dur="750" fill="hold"/>
                                        <p:tgtEl>
                                          <p:spTgt spid="86"/>
                                        </p:tgtEl>
                                        <p:attrNameLst>
                                          <p:attrName>ppt_h</p:attrName>
                                        </p:attrNameLst>
                                      </p:cBhvr>
                                      <p:tavLst>
                                        <p:tav tm="0">
                                          <p:val>
                                            <p:fltVal val="0"/>
                                          </p:val>
                                        </p:tav>
                                        <p:tav tm="100000">
                                          <p:val>
                                            <p:strVal val="#ppt_h"/>
                                          </p:val>
                                        </p:tav>
                                      </p:tavLst>
                                    </p:anim>
                                    <p:animEffect transition="in" filter="fade">
                                      <p:cBhvr>
                                        <p:cTn id="41" dur="750"/>
                                        <p:tgtEl>
                                          <p:spTgt spid="86"/>
                                        </p:tgtEl>
                                      </p:cBhvr>
                                    </p:animEffect>
                                  </p:childTnLst>
                                </p:cTn>
                              </p:par>
                              <p:par>
                                <p:cTn id="42" presetID="47" presetClass="entr" presetSubtype="0" fill="hold" nodeType="withEffect">
                                  <p:stCondLst>
                                    <p:cond delay="175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strVal val="#ppt_x"/>
                                          </p:val>
                                        </p:tav>
                                        <p:tav tm="100000">
                                          <p:val>
                                            <p:strVal val="#ppt_x"/>
                                          </p:val>
                                        </p:tav>
                                      </p:tavLst>
                                    </p:anim>
                                    <p:anim calcmode="lin" valueType="num">
                                      <p:cBhvr>
                                        <p:cTn id="46" dur="500" fill="hold"/>
                                        <p:tgtEl>
                                          <p:spTgt spid="9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75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anim calcmode="lin" valueType="num">
                                      <p:cBhvr>
                                        <p:cTn id="50" dur="500" fill="hold"/>
                                        <p:tgtEl>
                                          <p:spTgt spid="91"/>
                                        </p:tgtEl>
                                        <p:attrNameLst>
                                          <p:attrName>ppt_x</p:attrName>
                                        </p:attrNameLst>
                                      </p:cBhvr>
                                      <p:tavLst>
                                        <p:tav tm="0">
                                          <p:val>
                                            <p:strVal val="#ppt_x"/>
                                          </p:val>
                                        </p:tav>
                                        <p:tav tm="100000">
                                          <p:val>
                                            <p:strVal val="#ppt_x"/>
                                          </p:val>
                                        </p:tav>
                                      </p:tavLst>
                                    </p:anim>
                                    <p:anim calcmode="lin" valueType="num">
                                      <p:cBhvr>
                                        <p:cTn id="51" dur="500" fill="hold"/>
                                        <p:tgtEl>
                                          <p:spTgt spid="91"/>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175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anim calcmode="lin" valueType="num">
                                      <p:cBhvr>
                                        <p:cTn id="55" dur="500" fill="hold"/>
                                        <p:tgtEl>
                                          <p:spTgt spid="94"/>
                                        </p:tgtEl>
                                        <p:attrNameLst>
                                          <p:attrName>ppt_x</p:attrName>
                                        </p:attrNameLst>
                                      </p:cBhvr>
                                      <p:tavLst>
                                        <p:tav tm="0">
                                          <p:val>
                                            <p:strVal val="#ppt_x"/>
                                          </p:val>
                                        </p:tav>
                                        <p:tav tm="100000">
                                          <p:val>
                                            <p:strVal val="#ppt_x"/>
                                          </p:val>
                                        </p:tav>
                                      </p:tavLst>
                                    </p:anim>
                                    <p:anim calcmode="lin" valueType="num">
                                      <p:cBhvr>
                                        <p:cTn id="56" dur="500" fill="hold"/>
                                        <p:tgtEl>
                                          <p:spTgt spid="9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175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anim calcmode="lin" valueType="num">
                                      <p:cBhvr>
                                        <p:cTn id="60" dur="500" fill="hold"/>
                                        <p:tgtEl>
                                          <p:spTgt spid="97"/>
                                        </p:tgtEl>
                                        <p:attrNameLst>
                                          <p:attrName>ppt_x</p:attrName>
                                        </p:attrNameLst>
                                      </p:cBhvr>
                                      <p:tavLst>
                                        <p:tav tm="0">
                                          <p:val>
                                            <p:strVal val="#ppt_x"/>
                                          </p:val>
                                        </p:tav>
                                        <p:tav tm="100000">
                                          <p:val>
                                            <p:strVal val="#ppt_x"/>
                                          </p:val>
                                        </p:tav>
                                      </p:tavLst>
                                    </p:anim>
                                    <p:anim calcmode="lin" valueType="num">
                                      <p:cBhvr>
                                        <p:cTn id="61" dur="500" fill="hold"/>
                                        <p:tgtEl>
                                          <p:spTgt spid="97"/>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750"/>
                                  </p:stCondLst>
                                  <p:childTnLst>
                                    <p:set>
                                      <p:cBhvr>
                                        <p:cTn id="63" dur="1" fill="hold">
                                          <p:stCondLst>
                                            <p:cond delay="0"/>
                                          </p:stCondLst>
                                        </p:cTn>
                                        <p:tgtEl>
                                          <p:spTgt spid="100"/>
                                        </p:tgtEl>
                                        <p:attrNameLst>
                                          <p:attrName>style.visibility</p:attrName>
                                        </p:attrNameLst>
                                      </p:cBhvr>
                                      <p:to>
                                        <p:strVal val="visible"/>
                                      </p:to>
                                    </p:set>
                                    <p:animEffect transition="in" filter="fade">
                                      <p:cBhvr>
                                        <p:cTn id="64" dur="500"/>
                                        <p:tgtEl>
                                          <p:spTgt spid="100"/>
                                        </p:tgtEl>
                                      </p:cBhvr>
                                    </p:animEffect>
                                    <p:anim calcmode="lin" valueType="num">
                                      <p:cBhvr>
                                        <p:cTn id="65" dur="500" fill="hold"/>
                                        <p:tgtEl>
                                          <p:spTgt spid="100"/>
                                        </p:tgtEl>
                                        <p:attrNameLst>
                                          <p:attrName>ppt_x</p:attrName>
                                        </p:attrNameLst>
                                      </p:cBhvr>
                                      <p:tavLst>
                                        <p:tav tm="0">
                                          <p:val>
                                            <p:strVal val="#ppt_x"/>
                                          </p:val>
                                        </p:tav>
                                        <p:tav tm="100000">
                                          <p:val>
                                            <p:strVal val="#ppt_x"/>
                                          </p:val>
                                        </p:tav>
                                      </p:tavLst>
                                    </p:anim>
                                    <p:anim calcmode="lin" valueType="num">
                                      <p:cBhvr>
                                        <p:cTn id="66" dur="500" fill="hold"/>
                                        <p:tgtEl>
                                          <p:spTgt spid="100"/>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175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500"/>
                                        <p:tgtEl>
                                          <p:spTgt spid="103"/>
                                        </p:tgtEl>
                                      </p:cBhvr>
                                    </p:animEffect>
                                    <p:anim calcmode="lin" valueType="num">
                                      <p:cBhvr>
                                        <p:cTn id="70" dur="500" fill="hold"/>
                                        <p:tgtEl>
                                          <p:spTgt spid="103"/>
                                        </p:tgtEl>
                                        <p:attrNameLst>
                                          <p:attrName>ppt_x</p:attrName>
                                        </p:attrNameLst>
                                      </p:cBhvr>
                                      <p:tavLst>
                                        <p:tav tm="0">
                                          <p:val>
                                            <p:strVal val="#ppt_x"/>
                                          </p:val>
                                        </p:tav>
                                        <p:tav tm="100000">
                                          <p:val>
                                            <p:strVal val="#ppt_x"/>
                                          </p:val>
                                        </p:tav>
                                      </p:tavLst>
                                    </p:anim>
                                    <p:anim calcmode="lin" valueType="num">
                                      <p:cBhvr>
                                        <p:cTn id="71" dur="500" fill="hold"/>
                                        <p:tgtEl>
                                          <p:spTgt spid="103"/>
                                        </p:tgtEl>
                                        <p:attrNameLst>
                                          <p:attrName>ppt_y</p:attrName>
                                        </p:attrNameLst>
                                      </p:cBhvr>
                                      <p:tavLst>
                                        <p:tav tm="0">
                                          <p:val>
                                            <p:strVal val="#ppt_y-.1"/>
                                          </p:val>
                                        </p:tav>
                                        <p:tav tm="100000">
                                          <p:val>
                                            <p:strVal val="#ppt_y"/>
                                          </p:val>
                                        </p:tav>
                                      </p:tavLst>
                                    </p:anim>
                                  </p:childTnLst>
                                </p:cTn>
                              </p:par>
                              <p:par>
                                <p:cTn id="72" presetID="53" presetClass="entr" presetSubtype="16" fill="hold" nodeType="withEffect">
                                  <p:stCondLst>
                                    <p:cond delay="2000"/>
                                  </p:stCondLst>
                                  <p:childTnLst>
                                    <p:set>
                                      <p:cBhvr>
                                        <p:cTn id="73" dur="1" fill="hold">
                                          <p:stCondLst>
                                            <p:cond delay="0"/>
                                          </p:stCondLst>
                                        </p:cTn>
                                        <p:tgtEl>
                                          <p:spTgt spid="111"/>
                                        </p:tgtEl>
                                        <p:attrNameLst>
                                          <p:attrName>style.visibility</p:attrName>
                                        </p:attrNameLst>
                                      </p:cBhvr>
                                      <p:to>
                                        <p:strVal val="visible"/>
                                      </p:to>
                                    </p:set>
                                    <p:anim calcmode="lin" valueType="num">
                                      <p:cBhvr>
                                        <p:cTn id="74" dur="1000" fill="hold"/>
                                        <p:tgtEl>
                                          <p:spTgt spid="111"/>
                                        </p:tgtEl>
                                        <p:attrNameLst>
                                          <p:attrName>ppt_w</p:attrName>
                                        </p:attrNameLst>
                                      </p:cBhvr>
                                      <p:tavLst>
                                        <p:tav tm="0">
                                          <p:val>
                                            <p:fltVal val="0"/>
                                          </p:val>
                                        </p:tav>
                                        <p:tav tm="100000">
                                          <p:val>
                                            <p:strVal val="#ppt_w"/>
                                          </p:val>
                                        </p:tav>
                                      </p:tavLst>
                                    </p:anim>
                                    <p:anim calcmode="lin" valueType="num">
                                      <p:cBhvr>
                                        <p:cTn id="75" dur="1000" fill="hold"/>
                                        <p:tgtEl>
                                          <p:spTgt spid="111"/>
                                        </p:tgtEl>
                                        <p:attrNameLst>
                                          <p:attrName>ppt_h</p:attrName>
                                        </p:attrNameLst>
                                      </p:cBhvr>
                                      <p:tavLst>
                                        <p:tav tm="0">
                                          <p:val>
                                            <p:fltVal val="0"/>
                                          </p:val>
                                        </p:tav>
                                        <p:tav tm="100000">
                                          <p:val>
                                            <p:strVal val="#ppt_h"/>
                                          </p:val>
                                        </p:tav>
                                      </p:tavLst>
                                    </p:anim>
                                    <p:animEffect transition="in" filter="fade">
                                      <p:cBhvr>
                                        <p:cTn id="76" dur="1000"/>
                                        <p:tgtEl>
                                          <p:spTgt spid="111"/>
                                        </p:tgtEl>
                                      </p:cBhvr>
                                    </p:animEffect>
                                  </p:childTnLst>
                                </p:cTn>
                              </p:par>
                              <p:par>
                                <p:cTn id="77" presetID="42" presetClass="path" presetSubtype="0" decel="30000" fill="hold" nodeType="withEffect">
                                  <p:stCondLst>
                                    <p:cond delay="2000"/>
                                  </p:stCondLst>
                                  <p:childTnLst>
                                    <p:animMotion origin="layout" path="M 0 -0.03982 L 0 0.14815 " pathEditMode="relative" rAng="0" ptsTypes="AA">
                                      <p:cBhvr>
                                        <p:cTn id="78" dur="750" spd="-100000" fill="hold"/>
                                        <p:tgtEl>
                                          <p:spTgt spid="111"/>
                                        </p:tgtEl>
                                        <p:attrNameLst>
                                          <p:attrName>ppt_x</p:attrName>
                                          <p:attrName>ppt_y</p:attrName>
                                        </p:attrNameLst>
                                      </p:cBhvr>
                                      <p:rCtr x="0" y="9398"/>
                                    </p:animMotion>
                                  </p:childTnLst>
                                </p:cTn>
                              </p:par>
                              <p:par>
                                <p:cTn id="79" presetID="42" presetClass="path" presetSubtype="0" accel="30000" decel="30000" fill="hold" nodeType="withEffect">
                                  <p:stCondLst>
                                    <p:cond delay="2750"/>
                                  </p:stCondLst>
                                  <p:childTnLst>
                                    <p:animMotion origin="layout" path="M 0 -0.03982 L 0 1.48148E-6 " pathEditMode="relative" rAng="0" ptsTypes="AA">
                                      <p:cBhvr>
                                        <p:cTn id="80" dur="750" fill="hold"/>
                                        <p:tgtEl>
                                          <p:spTgt spid="111"/>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6" grpId="0" animBg="1"/>
      <p:bldP spid="178" grpId="0"/>
      <p:bldP spid="178" grpId="1"/>
      <p:bldP spid="178" grpId="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椭圆 146"/>
          <p:cNvSpPr/>
          <p:nvPr/>
        </p:nvSpPr>
        <p:spPr>
          <a:xfrm>
            <a:off x="3720107" y="1030118"/>
            <a:ext cx="4776856" cy="4799656"/>
          </a:xfrm>
          <a:prstGeom prst="ellipse">
            <a:avLst/>
          </a:prstGeom>
          <a:gradFill flip="none" rotWithShape="1">
            <a:gsLst>
              <a:gs pos="100000">
                <a:srgbClr val="FFFFFF">
                  <a:alpha val="75000"/>
                </a:srgbClr>
              </a:gs>
              <a:gs pos="90000">
                <a:schemeClr val="bg1">
                  <a:alpha val="50000"/>
                </a:schemeClr>
              </a:gs>
              <a:gs pos="8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 name="组合 1"/>
          <p:cNvGrpSpPr/>
          <p:nvPr/>
        </p:nvGrpSpPr>
        <p:grpSpPr>
          <a:xfrm>
            <a:off x="2930796" y="132233"/>
            <a:ext cx="6480000" cy="6480000"/>
            <a:chOff x="7507532" y="2111585"/>
            <a:chExt cx="3212479" cy="3179020"/>
          </a:xfrm>
        </p:grpSpPr>
        <p:sp>
          <p:nvSpPr>
            <p:cNvPr id="3"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2"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40" name="文本框 139"/>
          <p:cNvSpPr txBox="1"/>
          <p:nvPr/>
        </p:nvSpPr>
        <p:spPr>
          <a:xfrm>
            <a:off x="4423516" y="2317919"/>
            <a:ext cx="3364243" cy="1107996"/>
          </a:xfrm>
          <a:prstGeom prst="rect">
            <a:avLst/>
          </a:prstGeom>
          <a:noFill/>
        </p:spPr>
        <p:txBody>
          <a:bodyPr wrap="square" rtlCol="0">
            <a:spAutoFit/>
          </a:bodyPr>
          <a:lstStyle/>
          <a:p>
            <a:pPr algn="ctr"/>
            <a:r>
              <a:rPr lang="en-US" altLang="zh-CN" sz="6600" dirty="0">
                <a:solidFill>
                  <a:schemeClr val="bg1"/>
                </a:solidFill>
                <a:latin typeface="Segoe UI Light" panose="020B0502040204020203" pitchFamily="34" charset="0"/>
                <a:ea typeface="张海山锐线体简" panose="02000000000000000000" pitchFamily="2" charset="-122"/>
              </a:rPr>
              <a:t>THANKS</a:t>
            </a:r>
            <a:endParaRPr lang="zh-CN" altLang="en-US" sz="6600" dirty="0">
              <a:solidFill>
                <a:schemeClr val="bg1"/>
              </a:solidFill>
              <a:latin typeface="Segoe UI Light" panose="020B0502040204020203" pitchFamily="34" charset="0"/>
              <a:ea typeface="张海山锐线体简" panose="02000000000000000000" pitchFamily="2" charset="-122"/>
            </a:endParaRPr>
          </a:p>
        </p:txBody>
      </p:sp>
      <p:sp>
        <p:nvSpPr>
          <p:cNvPr id="141" name="椭圆 140"/>
          <p:cNvSpPr/>
          <p:nvPr/>
        </p:nvSpPr>
        <p:spPr>
          <a:xfrm>
            <a:off x="2901914" y="225991"/>
            <a:ext cx="6408000" cy="6408000"/>
          </a:xfrm>
          <a:prstGeom prst="ellipse">
            <a:avLst/>
          </a:prstGeom>
          <a:noFill/>
          <a:ln>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0"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1"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152"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659001029"/>
      </p:ext>
    </p:extLst>
  </p:cSld>
  <p:clrMapOvr>
    <a:masterClrMapping/>
  </p:clrMapOvr>
  <mc:AlternateContent xmlns:mc="http://schemas.openxmlformats.org/markup-compatibility/2006">
    <mc:Choice xmlns:p14="http://schemas.microsoft.com/office/powerpoint/2010/main" xmlns="" Requires="p14">
      <p:transition spd="slow" p14:dur="2000" advTm="5000">
        <p14:reveal/>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64" presetClass="path" presetSubtype="0" decel="30000" fill="hold" nodeType="withEffect">
                                  <p:stCondLst>
                                    <p:cond delay="0"/>
                                  </p:stCondLst>
                                  <p:childTnLst>
                                    <p:animMotion origin="layout" path="M 2.08333E-7 0.03889 L 2.08333E-7 -0.14815 " pathEditMode="relative" rAng="0" ptsTypes="AA">
                                      <p:cBhvr>
                                        <p:cTn id="11" dur="750" spd="-100000" fill="hold"/>
                                        <p:tgtEl>
                                          <p:spTgt spid="2"/>
                                        </p:tgtEl>
                                        <p:attrNameLst>
                                          <p:attrName>ppt_x</p:attrName>
                                          <p:attrName>ppt_y</p:attrName>
                                        </p:attrNameLst>
                                      </p:cBhvr>
                                      <p:rCtr x="0" y="-9352"/>
                                    </p:animMotion>
                                  </p:childTnLst>
                                </p:cTn>
                              </p:par>
                              <p:par>
                                <p:cTn id="12" presetID="64" presetClass="path" presetSubtype="0" accel="30000" decel="30000" fill="hold" nodeType="withEffect">
                                  <p:stCondLst>
                                    <p:cond delay="750"/>
                                  </p:stCondLst>
                                  <p:childTnLst>
                                    <p:animMotion origin="layout" path="M 2.08333E-7 0.03842 L 2.08333E-7 3.33333E-6 " pathEditMode="relative" rAng="0" ptsTypes="AA">
                                      <p:cBhvr>
                                        <p:cTn id="13" dur="750" fill="hold"/>
                                        <p:tgtEl>
                                          <p:spTgt spid="2"/>
                                        </p:tgtEl>
                                        <p:attrNameLst>
                                          <p:attrName>ppt_x</p:attrName>
                                          <p:attrName>ppt_y</p:attrName>
                                        </p:attrNameLst>
                                      </p:cBhvr>
                                      <p:rCtr x="0" y="-1921"/>
                                    </p:animMotion>
                                  </p:childTnLst>
                                </p:cTn>
                              </p:par>
                              <p:par>
                                <p:cTn id="14" presetID="53" presetClass="entr" presetSubtype="16" fill="hold" grpId="0" nodeType="withEffect">
                                  <p:stCondLst>
                                    <p:cond delay="750"/>
                                  </p:stCondLst>
                                  <p:childTnLst>
                                    <p:set>
                                      <p:cBhvr>
                                        <p:cTn id="15" dur="1" fill="hold">
                                          <p:stCondLst>
                                            <p:cond delay="0"/>
                                          </p:stCondLst>
                                        </p:cTn>
                                        <p:tgtEl>
                                          <p:spTgt spid="147"/>
                                        </p:tgtEl>
                                        <p:attrNameLst>
                                          <p:attrName>style.visibility</p:attrName>
                                        </p:attrNameLst>
                                      </p:cBhvr>
                                      <p:to>
                                        <p:strVal val="visible"/>
                                      </p:to>
                                    </p:set>
                                    <p:anim calcmode="lin" valueType="num">
                                      <p:cBhvr>
                                        <p:cTn id="16" dur="750" fill="hold"/>
                                        <p:tgtEl>
                                          <p:spTgt spid="147"/>
                                        </p:tgtEl>
                                        <p:attrNameLst>
                                          <p:attrName>ppt_w</p:attrName>
                                        </p:attrNameLst>
                                      </p:cBhvr>
                                      <p:tavLst>
                                        <p:tav tm="0">
                                          <p:val>
                                            <p:fltVal val="0"/>
                                          </p:val>
                                        </p:tav>
                                        <p:tav tm="100000">
                                          <p:val>
                                            <p:strVal val="#ppt_w"/>
                                          </p:val>
                                        </p:tav>
                                      </p:tavLst>
                                    </p:anim>
                                    <p:anim calcmode="lin" valueType="num">
                                      <p:cBhvr>
                                        <p:cTn id="17" dur="750" fill="hold"/>
                                        <p:tgtEl>
                                          <p:spTgt spid="147"/>
                                        </p:tgtEl>
                                        <p:attrNameLst>
                                          <p:attrName>ppt_h</p:attrName>
                                        </p:attrNameLst>
                                      </p:cBhvr>
                                      <p:tavLst>
                                        <p:tav tm="0">
                                          <p:val>
                                            <p:fltVal val="0"/>
                                          </p:val>
                                        </p:tav>
                                        <p:tav tm="100000">
                                          <p:val>
                                            <p:strVal val="#ppt_h"/>
                                          </p:val>
                                        </p:tav>
                                      </p:tavLst>
                                    </p:anim>
                                    <p:animEffect transition="in" filter="fade">
                                      <p:cBhvr>
                                        <p:cTn id="18" dur="750"/>
                                        <p:tgtEl>
                                          <p:spTgt spid="147"/>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500"/>
                                        <p:tgtEl>
                                          <p:spTgt spid="141"/>
                                        </p:tgtEl>
                                      </p:cBhvr>
                                    </p:animEffect>
                                  </p:childTnLst>
                                </p:cTn>
                              </p:par>
                              <p:par>
                                <p:cTn id="22" presetID="47" presetClass="entr" presetSubtype="0" fill="hold" grpId="0" nodeType="withEffect">
                                  <p:stCondLst>
                                    <p:cond delay="1500"/>
                                  </p:stCondLst>
                                  <p:iterate type="lt">
                                    <p:tmPct val="10000"/>
                                  </p:iterate>
                                  <p:childTnLst>
                                    <p:set>
                                      <p:cBhvr>
                                        <p:cTn id="23" dur="1" fill="hold">
                                          <p:stCondLst>
                                            <p:cond delay="0"/>
                                          </p:stCondLst>
                                        </p:cTn>
                                        <p:tgtEl>
                                          <p:spTgt spid="140"/>
                                        </p:tgtEl>
                                        <p:attrNameLst>
                                          <p:attrName>style.visibility</p:attrName>
                                        </p:attrNameLst>
                                      </p:cBhvr>
                                      <p:to>
                                        <p:strVal val="visible"/>
                                      </p:to>
                                    </p:set>
                                    <p:animEffect transition="in" filter="fade">
                                      <p:cBhvr>
                                        <p:cTn id="24" dur="1000"/>
                                        <p:tgtEl>
                                          <p:spTgt spid="140"/>
                                        </p:tgtEl>
                                      </p:cBhvr>
                                    </p:animEffect>
                                    <p:anim calcmode="lin" valueType="num">
                                      <p:cBhvr>
                                        <p:cTn id="25" dur="1000" fill="hold"/>
                                        <p:tgtEl>
                                          <p:spTgt spid="140"/>
                                        </p:tgtEl>
                                        <p:attrNameLst>
                                          <p:attrName>ppt_x</p:attrName>
                                        </p:attrNameLst>
                                      </p:cBhvr>
                                      <p:tavLst>
                                        <p:tav tm="0">
                                          <p:val>
                                            <p:strVal val="#ppt_x"/>
                                          </p:val>
                                        </p:tav>
                                        <p:tav tm="100000">
                                          <p:val>
                                            <p:strVal val="#ppt_x"/>
                                          </p:val>
                                        </p:tav>
                                      </p:tavLst>
                                    </p:anim>
                                    <p:anim calcmode="lin" valueType="num">
                                      <p:cBhvr>
                                        <p:cTn id="26" dur="1000" fill="hold"/>
                                        <p:tgtEl>
                                          <p:spTgt spid="140"/>
                                        </p:tgtEl>
                                        <p:attrNameLst>
                                          <p:attrName>ppt_y</p:attrName>
                                        </p:attrNameLst>
                                      </p:cBhvr>
                                      <p:tavLst>
                                        <p:tav tm="0">
                                          <p:val>
                                            <p:strVal val="#ppt_y-.1"/>
                                          </p:val>
                                        </p:tav>
                                        <p:tav tm="100000">
                                          <p:val>
                                            <p:strVal val="#ppt_y"/>
                                          </p:val>
                                        </p:tav>
                                      </p:tavLst>
                                    </p:anim>
                                  </p:childTnLst>
                                </p:cTn>
                              </p:par>
                              <p:par>
                                <p:cTn id="27" presetID="49" presetClass="path" presetSubtype="0" repeatCount="indefinite" decel="50000" fill="hold" grpId="0" nodeType="withEffect">
                                  <p:stCondLst>
                                    <p:cond delay="500"/>
                                  </p:stCondLst>
                                  <p:childTnLst>
                                    <p:animMotion origin="layout" path="M -6.25E-7 4.07407E-6 L -1.01185 0.98426 " pathEditMode="relative" rAng="0" ptsTypes="AA">
                                      <p:cBhvr>
                                        <p:cTn id="28" dur="1300" fill="hold"/>
                                        <p:tgtEl>
                                          <p:spTgt spid="149"/>
                                        </p:tgtEl>
                                        <p:attrNameLst>
                                          <p:attrName>ppt_x</p:attrName>
                                          <p:attrName>ppt_y</p:attrName>
                                        </p:attrNameLst>
                                      </p:cBhvr>
                                      <p:rCtr x="-50599" y="49213"/>
                                    </p:animMotion>
                                  </p:childTnLst>
                                </p:cTn>
                              </p:par>
                              <p:par>
                                <p:cTn id="29" presetID="10" presetClass="exit" presetSubtype="0" repeatCount="indefinite" fill="hold" grpId="1" nodeType="withEffect">
                                  <p:stCondLst>
                                    <p:cond delay="500"/>
                                  </p:stCondLst>
                                  <p:childTnLst>
                                    <p:animEffect transition="out" filter="fade">
                                      <p:cBhvr>
                                        <p:cTn id="30" dur="1300"/>
                                        <p:tgtEl>
                                          <p:spTgt spid="149"/>
                                        </p:tgtEl>
                                      </p:cBhvr>
                                    </p:animEffect>
                                    <p:set>
                                      <p:cBhvr>
                                        <p:cTn id="31" dur="1" fill="hold">
                                          <p:stCondLst>
                                            <p:cond delay="1299"/>
                                          </p:stCondLst>
                                        </p:cTn>
                                        <p:tgtEl>
                                          <p:spTgt spid="149"/>
                                        </p:tgtEl>
                                        <p:attrNameLst>
                                          <p:attrName>style.visibility</p:attrName>
                                        </p:attrNameLst>
                                      </p:cBhvr>
                                      <p:to>
                                        <p:strVal val="hidden"/>
                                      </p:to>
                                    </p:set>
                                  </p:childTnLst>
                                </p:cTn>
                              </p:par>
                              <p:par>
                                <p:cTn id="32" presetID="49" presetClass="path" presetSubtype="0" repeatCount="indefinite" decel="50000" fill="hold" grpId="0" nodeType="withEffect">
                                  <p:stCondLst>
                                    <p:cond delay="500"/>
                                  </p:stCondLst>
                                  <p:childTnLst>
                                    <p:animMotion origin="layout" path="M -2.08333E-6 4.81481E-6 L -0.73229 0.64745 " pathEditMode="relative" rAng="0" ptsTypes="AA">
                                      <p:cBhvr>
                                        <p:cTn id="33" dur="1800" fill="hold"/>
                                        <p:tgtEl>
                                          <p:spTgt spid="150"/>
                                        </p:tgtEl>
                                        <p:attrNameLst>
                                          <p:attrName>ppt_x</p:attrName>
                                          <p:attrName>ppt_y</p:attrName>
                                        </p:attrNameLst>
                                      </p:cBhvr>
                                      <p:rCtr x="-36615" y="32361"/>
                                    </p:animMotion>
                                  </p:childTnLst>
                                </p:cTn>
                              </p:par>
                              <p:par>
                                <p:cTn id="34" presetID="10" presetClass="exit" presetSubtype="0" repeatCount="indefinite" fill="hold" grpId="1" nodeType="withEffect">
                                  <p:stCondLst>
                                    <p:cond delay="500"/>
                                  </p:stCondLst>
                                  <p:childTnLst>
                                    <p:animEffect transition="out" filter="fade">
                                      <p:cBhvr>
                                        <p:cTn id="35" dur="1800"/>
                                        <p:tgtEl>
                                          <p:spTgt spid="150"/>
                                        </p:tgtEl>
                                      </p:cBhvr>
                                    </p:animEffect>
                                    <p:set>
                                      <p:cBhvr>
                                        <p:cTn id="36" dur="1" fill="hold">
                                          <p:stCondLst>
                                            <p:cond delay="1799"/>
                                          </p:stCondLst>
                                        </p:cTn>
                                        <p:tgtEl>
                                          <p:spTgt spid="150"/>
                                        </p:tgtEl>
                                        <p:attrNameLst>
                                          <p:attrName>style.visibility</p:attrName>
                                        </p:attrNameLst>
                                      </p:cBhvr>
                                      <p:to>
                                        <p:strVal val="hidden"/>
                                      </p:to>
                                    </p:set>
                                  </p:childTnLst>
                                </p:cTn>
                              </p:par>
                              <p:par>
                                <p:cTn id="37" presetID="49" presetClass="path" presetSubtype="0" repeatCount="indefinite" decel="50000" fill="hold" grpId="0" nodeType="withEffect">
                                  <p:stCondLst>
                                    <p:cond delay="500"/>
                                  </p:stCondLst>
                                  <p:childTnLst>
                                    <p:animMotion origin="layout" path="M -2.08333E-6 -2.59259E-6 L -0.52291 0.53102 " pathEditMode="relative" rAng="0" ptsTypes="AA">
                                      <p:cBhvr>
                                        <p:cTn id="38" dur="900" fill="hold"/>
                                        <p:tgtEl>
                                          <p:spTgt spid="151"/>
                                        </p:tgtEl>
                                        <p:attrNameLst>
                                          <p:attrName>ppt_x</p:attrName>
                                          <p:attrName>ppt_y</p:attrName>
                                        </p:attrNameLst>
                                      </p:cBhvr>
                                      <p:rCtr x="-26146" y="26551"/>
                                    </p:animMotion>
                                  </p:childTnLst>
                                </p:cTn>
                              </p:par>
                              <p:par>
                                <p:cTn id="39" presetID="10" presetClass="exit" presetSubtype="0" repeatCount="indefinite" fill="hold" grpId="1" nodeType="withEffect">
                                  <p:stCondLst>
                                    <p:cond delay="500"/>
                                  </p:stCondLst>
                                  <p:childTnLst>
                                    <p:animEffect transition="out" filter="fade">
                                      <p:cBhvr>
                                        <p:cTn id="40" dur="900"/>
                                        <p:tgtEl>
                                          <p:spTgt spid="151"/>
                                        </p:tgtEl>
                                      </p:cBhvr>
                                    </p:animEffect>
                                    <p:set>
                                      <p:cBhvr>
                                        <p:cTn id="41" dur="1" fill="hold">
                                          <p:stCondLst>
                                            <p:cond delay="899"/>
                                          </p:stCondLst>
                                        </p:cTn>
                                        <p:tgtEl>
                                          <p:spTgt spid="151"/>
                                        </p:tgtEl>
                                        <p:attrNameLst>
                                          <p:attrName>style.visibility</p:attrName>
                                        </p:attrNameLst>
                                      </p:cBhvr>
                                      <p:to>
                                        <p:strVal val="hidden"/>
                                      </p:to>
                                    </p:set>
                                  </p:childTnLst>
                                </p:cTn>
                              </p:par>
                              <p:par>
                                <p:cTn id="42" presetID="49" presetClass="path" presetSubtype="0" repeatCount="indefinite" decel="50000" fill="hold" grpId="0" nodeType="withEffect">
                                  <p:stCondLst>
                                    <p:cond delay="500"/>
                                  </p:stCondLst>
                                  <p:childTnLst>
                                    <p:animMotion origin="layout" path="M 1.66667E-6 -4.07407E-6 L -0.73229 0.64746 " pathEditMode="relative" rAng="0" ptsTypes="AA">
                                      <p:cBhvr>
                                        <p:cTn id="43" dur="1300" fill="hold"/>
                                        <p:tgtEl>
                                          <p:spTgt spid="152"/>
                                        </p:tgtEl>
                                        <p:attrNameLst>
                                          <p:attrName>ppt_x</p:attrName>
                                          <p:attrName>ppt_y</p:attrName>
                                        </p:attrNameLst>
                                      </p:cBhvr>
                                      <p:rCtr x="-36615" y="32361"/>
                                    </p:animMotion>
                                  </p:childTnLst>
                                </p:cTn>
                              </p:par>
                              <p:par>
                                <p:cTn id="44" presetID="10" presetClass="exit" presetSubtype="0" repeatCount="indefinite" fill="hold" grpId="1" nodeType="withEffect">
                                  <p:stCondLst>
                                    <p:cond delay="500"/>
                                  </p:stCondLst>
                                  <p:childTnLst>
                                    <p:animEffect transition="out" filter="fade">
                                      <p:cBhvr>
                                        <p:cTn id="45" dur="1300"/>
                                        <p:tgtEl>
                                          <p:spTgt spid="152"/>
                                        </p:tgtEl>
                                      </p:cBhvr>
                                    </p:animEffect>
                                    <p:set>
                                      <p:cBhvr>
                                        <p:cTn id="46" dur="1" fill="hold">
                                          <p:stCondLst>
                                            <p:cond delay="1299"/>
                                          </p:stCondLst>
                                        </p:cTn>
                                        <p:tgtEl>
                                          <p:spTgt spid="1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0" grpId="0"/>
      <p:bldP spid="141" grpId="0" animBg="1"/>
      <p:bldP spid="149" grpId="0" animBg="1"/>
      <p:bldP spid="149" grpId="1" animBg="1"/>
      <p:bldP spid="150" grpId="0" animBg="1"/>
      <p:bldP spid="150" grpId="1" animBg="1"/>
      <p:bldP spid="151" grpId="0" animBg="1"/>
      <p:bldP spid="151" grpId="1" animBg="1"/>
      <p:bldP spid="152" grpId="0" animBg="1"/>
      <p:bldP spid="15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任意多边形 145"/>
          <p:cNvSpPr>
            <a:spLocks/>
          </p:cNvSpPr>
          <p:nvPr/>
        </p:nvSpPr>
        <p:spPr bwMode="auto">
          <a:xfrm flipH="1">
            <a:off x="1243954" y="1857829"/>
            <a:ext cx="5552157" cy="3741883"/>
          </a:xfrm>
          <a:custGeom>
            <a:avLst/>
            <a:gdLst>
              <a:gd name="connsiteX0" fmla="*/ 1595438 w 6369901"/>
              <a:gd name="connsiteY0" fmla="*/ 0 h 3495675"/>
              <a:gd name="connsiteX1" fmla="*/ 0 w 6369901"/>
              <a:gd name="connsiteY1" fmla="*/ 152758 h 3495675"/>
              <a:gd name="connsiteX2" fmla="*/ 0 w 6369901"/>
              <a:gd name="connsiteY2" fmla="*/ 3295634 h 3495675"/>
              <a:gd name="connsiteX3" fmla="*/ 1595438 w 6369901"/>
              <a:gd name="connsiteY3" fmla="*/ 3495675 h 3495675"/>
              <a:gd name="connsiteX4" fmla="*/ 4775423 w 6369901"/>
              <a:gd name="connsiteY4" fmla="*/ 0 h 3495675"/>
              <a:gd name="connsiteX5" fmla="*/ 4775262 w 6369901"/>
              <a:gd name="connsiteY5" fmla="*/ 16 h 3495675"/>
              <a:gd name="connsiteX6" fmla="*/ 4775101 w 6369901"/>
              <a:gd name="connsiteY6" fmla="*/ 0 h 3495675"/>
              <a:gd name="connsiteX7" fmla="*/ 4775101 w 6369901"/>
              <a:gd name="connsiteY7" fmla="*/ 31 h 3495675"/>
              <a:gd name="connsiteX8" fmla="*/ 3185976 w 6369901"/>
              <a:gd name="connsiteY8" fmla="*/ 152185 h 3495675"/>
              <a:gd name="connsiteX9" fmla="*/ 1597164 w 6369901"/>
              <a:gd name="connsiteY9" fmla="*/ 0 h 3495675"/>
              <a:gd name="connsiteX10" fmla="*/ 1597164 w 6369901"/>
              <a:gd name="connsiteY10" fmla="*/ 3495675 h 3495675"/>
              <a:gd name="connsiteX11" fmla="*/ 3185976 w 6369901"/>
              <a:gd name="connsiteY11" fmla="*/ 3296385 h 3495675"/>
              <a:gd name="connsiteX12" fmla="*/ 4775101 w 6369901"/>
              <a:gd name="connsiteY12" fmla="*/ 3495635 h 3495675"/>
              <a:gd name="connsiteX13" fmla="*/ 4775101 w 6369901"/>
              <a:gd name="connsiteY13" fmla="*/ 3495675 h 3495675"/>
              <a:gd name="connsiteX14" fmla="*/ 4775262 w 6369901"/>
              <a:gd name="connsiteY14" fmla="*/ 3495655 h 3495675"/>
              <a:gd name="connsiteX15" fmla="*/ 4775423 w 6369901"/>
              <a:gd name="connsiteY15" fmla="*/ 3495675 h 3495675"/>
              <a:gd name="connsiteX16" fmla="*/ 4775423 w 6369901"/>
              <a:gd name="connsiteY16" fmla="*/ 3495635 h 3495675"/>
              <a:gd name="connsiteX17" fmla="*/ 6369901 w 6369901"/>
              <a:gd name="connsiteY17" fmla="*/ 3295634 h 3495675"/>
              <a:gd name="connsiteX18" fmla="*/ 6369901 w 6369901"/>
              <a:gd name="connsiteY18" fmla="*/ 152758 h 3495675"/>
              <a:gd name="connsiteX19" fmla="*/ 4775423 w 6369901"/>
              <a:gd name="connsiteY19" fmla="*/ 31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69901" h="3495675">
                <a:moveTo>
                  <a:pt x="1595438" y="0"/>
                </a:moveTo>
                <a:lnTo>
                  <a:pt x="0" y="152758"/>
                </a:lnTo>
                <a:lnTo>
                  <a:pt x="0" y="3295634"/>
                </a:lnTo>
                <a:lnTo>
                  <a:pt x="1595438" y="3495675"/>
                </a:lnTo>
                <a:close/>
                <a:moveTo>
                  <a:pt x="4775423" y="0"/>
                </a:moveTo>
                <a:lnTo>
                  <a:pt x="4775262" y="16"/>
                </a:lnTo>
                <a:lnTo>
                  <a:pt x="4775101" y="0"/>
                </a:lnTo>
                <a:lnTo>
                  <a:pt x="4775101" y="31"/>
                </a:lnTo>
                <a:lnTo>
                  <a:pt x="3185976" y="152185"/>
                </a:lnTo>
                <a:lnTo>
                  <a:pt x="1597164" y="0"/>
                </a:lnTo>
                <a:lnTo>
                  <a:pt x="1597164" y="3495675"/>
                </a:lnTo>
                <a:lnTo>
                  <a:pt x="3185976" y="3296385"/>
                </a:lnTo>
                <a:lnTo>
                  <a:pt x="4775101" y="3495635"/>
                </a:lnTo>
                <a:lnTo>
                  <a:pt x="4775101" y="3495675"/>
                </a:lnTo>
                <a:lnTo>
                  <a:pt x="4775262" y="3495655"/>
                </a:lnTo>
                <a:lnTo>
                  <a:pt x="4775423" y="3495675"/>
                </a:lnTo>
                <a:lnTo>
                  <a:pt x="4775423" y="3495635"/>
                </a:lnTo>
                <a:lnTo>
                  <a:pt x="6369901" y="3295634"/>
                </a:lnTo>
                <a:lnTo>
                  <a:pt x="6369901" y="152758"/>
                </a:lnTo>
                <a:lnTo>
                  <a:pt x="4775423" y="31"/>
                </a:lnTo>
                <a:close/>
              </a:path>
            </a:pathLst>
          </a:custGeom>
          <a:blipFill dpi="0" rotWithShape="1">
            <a:blip r:embed="rId3">
              <a:extLst>
                <a:ext uri="{28A0092B-C50C-407E-A947-70E740481C1C}">
                  <a14:useLocalDpi xmlns:a14="http://schemas.microsoft.com/office/drawing/2010/main" xmlns="" val="0"/>
                </a:ext>
              </a:extLst>
            </a:blip>
            <a:srcRect/>
            <a:stretch>
              <a:fillRect/>
            </a:stretch>
          </a:blipFill>
          <a:ln>
            <a:noFill/>
          </a:ln>
          <a:effectLst>
            <a:outerShdw blurRad="76200" dir="13500000" sy="23000" kx="1200000" algn="br" rotWithShape="0">
              <a:prstClr val="black">
                <a:alpha val="20000"/>
              </a:prstClr>
            </a:outerShdw>
          </a:effectLst>
          <a:extLst/>
        </p:spPr>
        <p:txBody>
          <a:bodyPr wrap="square" anchor="ctr">
            <a:noAutofit/>
          </a:bodyPr>
          <a:lstStyle/>
          <a:p>
            <a:endParaRPr lang="zh-CN" altLang="en-US"/>
          </a:p>
        </p:txBody>
      </p:sp>
      <p:grpSp>
        <p:nvGrpSpPr>
          <p:cNvPr id="2" name="组合 1"/>
          <p:cNvGrpSpPr/>
          <p:nvPr/>
        </p:nvGrpSpPr>
        <p:grpSpPr>
          <a:xfrm>
            <a:off x="7413024" y="2650685"/>
            <a:ext cx="4064602" cy="2154436"/>
            <a:chOff x="7846638" y="3082935"/>
            <a:chExt cx="4064602" cy="2154436"/>
          </a:xfrm>
        </p:grpSpPr>
        <p:sp>
          <p:nvSpPr>
            <p:cNvPr id="151" name="矩形 150"/>
            <p:cNvSpPr/>
            <p:nvPr/>
          </p:nvSpPr>
          <p:spPr>
            <a:xfrm>
              <a:off x="7846638" y="3483045"/>
              <a:ext cx="4064602" cy="1754326"/>
            </a:xfrm>
            <a:prstGeom prst="rect">
              <a:avLst/>
            </a:prstGeom>
          </p:spPr>
          <p:txBody>
            <a:bodyPr wrap="square">
              <a:spAutoFit/>
            </a:bodyPr>
            <a:lstStyle/>
            <a:p>
              <a:pPr>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我们是全球领先的综合网络解决方案提供商。公司将为全球160多个国家和地区的电信运营商和企业网客户提供创新技术与产品解决方案，让全世界用户享有语音、数据、多媒体、无线宽带等全方位沟通。公司成立于</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2013</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年，未来将在香港和深圳两地上市，将成为中国最大的网络设备上市公司。</a:t>
              </a:r>
              <a:endParaRPr lang="en-US" altLang="zh-CN"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52" name="矩形 151"/>
            <p:cNvSpPr/>
            <p:nvPr/>
          </p:nvSpPr>
          <p:spPr>
            <a:xfrm>
              <a:off x="7846638" y="3082935"/>
              <a:ext cx="1210588" cy="400110"/>
            </a:xfrm>
            <a:prstGeom prst="rect">
              <a:avLst/>
            </a:prstGeom>
          </p:spPr>
          <p:txBody>
            <a:bodyPr wrap="none">
              <a:spAutoFit/>
            </a:bodyPr>
            <a:lstStyle/>
            <a:p>
              <a:r>
                <a:rPr lang="zh-CN" altLang="en-US" sz="2000" dirty="0">
                  <a:solidFill>
                    <a:schemeClr val="bg1"/>
                  </a:solidFill>
                  <a:latin typeface="冬青黑体简体中文 W3" panose="020B0300000000000000" pitchFamily="34" charset="-122"/>
                  <a:ea typeface="冬青黑体简体中文 W3" panose="020B0300000000000000" pitchFamily="34" charset="-122"/>
                </a:rPr>
                <a:t>关于我们</a:t>
              </a:r>
            </a:p>
          </p:txBody>
        </p:sp>
      </p:grpSp>
      <p:sp>
        <p:nvSpPr>
          <p:cNvPr id="135" name="MH_Other_1"/>
          <p:cNvSpPr>
            <a:spLocks/>
          </p:cNvSpPr>
          <p:nvPr/>
        </p:nvSpPr>
        <p:spPr bwMode="auto">
          <a:xfrm flipH="1">
            <a:off x="2630077" y="1857829"/>
            <a:ext cx="1385741" cy="3741883"/>
          </a:xfrm>
          <a:custGeom>
            <a:avLst/>
            <a:gdLst>
              <a:gd name="T0" fmla="*/ 1595437 w 1595120"/>
              <a:gd name="T1" fmla="*/ 0 h 2986559"/>
              <a:gd name="T2" fmla="*/ 1595437 w 1595120"/>
              <a:gd name="T3" fmla="*/ 3495675 h 2986559"/>
              <a:gd name="T4" fmla="*/ 0 w 1595120"/>
              <a:gd name="T5" fmla="*/ 3295634 h 2986559"/>
              <a:gd name="T6" fmla="*/ 0 w 1595120"/>
              <a:gd name="T7" fmla="*/ 152758 h 2986559"/>
              <a:gd name="T8" fmla="*/ 1595437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36" name="MH_Other_2"/>
          <p:cNvSpPr>
            <a:spLocks/>
          </p:cNvSpPr>
          <p:nvPr/>
        </p:nvSpPr>
        <p:spPr bwMode="auto">
          <a:xfrm flipH="1">
            <a:off x="5400834" y="1866117"/>
            <a:ext cx="1395276" cy="3741883"/>
          </a:xfrm>
          <a:custGeom>
            <a:avLst/>
            <a:gdLst>
              <a:gd name="T0" fmla="*/ 1595438 w 1595120"/>
              <a:gd name="T1" fmla="*/ 0 h 2986559"/>
              <a:gd name="T2" fmla="*/ 1595438 w 1595120"/>
              <a:gd name="T3" fmla="*/ 3495675 h 2986559"/>
              <a:gd name="T4" fmla="*/ 0 w 1595120"/>
              <a:gd name="T5" fmla="*/ 3295634 h 2986559"/>
              <a:gd name="T6" fmla="*/ 0 w 1595120"/>
              <a:gd name="T7" fmla="*/ 152758 h 2986559"/>
              <a:gd name="T8" fmla="*/ 1595438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34" name="矩形 133"/>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团队简介</a:t>
            </a:r>
          </a:p>
        </p:txBody>
      </p:sp>
    </p:spTree>
    <p:extLst>
      <p:ext uri="{BB962C8B-B14F-4D97-AF65-F5344CB8AC3E}">
        <p14:creationId xmlns:p14="http://schemas.microsoft.com/office/powerpoint/2010/main" xmlns="" val="4248821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5000">
        <p15:prstTrans prst="airplane"/>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childTnLst>
                                </p:cTn>
                              </p:par>
                              <p:par>
                                <p:cTn id="8" presetID="63" presetClass="path" presetSubtype="0" decel="50000" fill="hold" grpId="1" nodeType="withEffect">
                                  <p:stCondLst>
                                    <p:cond delay="0"/>
                                  </p:stCondLst>
                                  <p:childTnLst>
                                    <p:animMotion origin="layout" path="M -0.02773 2.22222E-6 L 0.11081 2.22222E-6 " pathEditMode="relative" rAng="0" ptsTypes="AA">
                                      <p:cBhvr>
                                        <p:cTn id="9" dur="750" spd="-100000" fill="hold"/>
                                        <p:tgtEl>
                                          <p:spTgt spid="134"/>
                                        </p:tgtEl>
                                        <p:attrNameLst>
                                          <p:attrName>ppt_x</p:attrName>
                                          <p:attrName>ppt_y</p:attrName>
                                        </p:attrNameLst>
                                      </p:cBhvr>
                                      <p:rCtr x="6927" y="0"/>
                                    </p:animMotion>
                                  </p:childTnLst>
                                </p:cTn>
                              </p:par>
                              <p:par>
                                <p:cTn id="10" presetID="35" presetClass="path" presetSubtype="0" accel="50000" decel="50000" fill="hold" grpId="2" nodeType="withEffect">
                                  <p:stCondLst>
                                    <p:cond delay="750"/>
                                  </p:stCondLst>
                                  <p:childTnLst>
                                    <p:animMotion origin="layout" path="M -0.02799 2.22222E-6 L -8.33333E-7 2.22222E-6 " pathEditMode="relative" rAng="0" ptsTypes="AA">
                                      <p:cBhvr>
                                        <p:cTn id="11" dur="750" fill="hold"/>
                                        <p:tgtEl>
                                          <p:spTgt spid="134"/>
                                        </p:tgtEl>
                                        <p:attrNameLst>
                                          <p:attrName>ppt_x</p:attrName>
                                          <p:attrName>ppt_y</p:attrName>
                                        </p:attrNameLst>
                                      </p:cBhvr>
                                      <p:rCtr x="1393" y="0"/>
                                    </p:animMotion>
                                  </p:childTnLst>
                                </p:cTn>
                              </p:par>
                              <p:par>
                                <p:cTn id="12" presetID="10" presetClass="entr" presetSubtype="0" fill="hold" grpId="0" nodeType="withEffect">
                                  <p:stCondLst>
                                    <p:cond delay="1000"/>
                                  </p:stCondLst>
                                  <p:childTnLst>
                                    <p:set>
                                      <p:cBhvr>
                                        <p:cTn id="13" dur="1" fill="hold">
                                          <p:stCondLst>
                                            <p:cond delay="0"/>
                                          </p:stCondLst>
                                        </p:cTn>
                                        <p:tgtEl>
                                          <p:spTgt spid="146"/>
                                        </p:tgtEl>
                                        <p:attrNameLst>
                                          <p:attrName>style.visibility</p:attrName>
                                        </p:attrNameLst>
                                      </p:cBhvr>
                                      <p:to>
                                        <p:strVal val="visible"/>
                                      </p:to>
                                    </p:set>
                                    <p:animEffect transition="in" filter="fade">
                                      <p:cBhvr>
                                        <p:cTn id="14" dur="750"/>
                                        <p:tgtEl>
                                          <p:spTgt spid="146"/>
                                        </p:tgtEl>
                                      </p:cBhvr>
                                    </p:animEffect>
                                  </p:childTnLst>
                                </p:cTn>
                              </p:par>
                              <p:par>
                                <p:cTn id="15" presetID="63" presetClass="path" presetSubtype="0" decel="50000" fill="hold" grpId="1" nodeType="withEffect">
                                  <p:stCondLst>
                                    <p:cond delay="1000"/>
                                  </p:stCondLst>
                                  <p:childTnLst>
                                    <p:animMotion origin="layout" path="M 0.01523 1.48148E-6 L -0.10886 1.48148E-6 " pathEditMode="relative" rAng="0" ptsTypes="AA">
                                      <p:cBhvr>
                                        <p:cTn id="16" dur="750" spd="-100000" fill="hold"/>
                                        <p:tgtEl>
                                          <p:spTgt spid="146"/>
                                        </p:tgtEl>
                                        <p:attrNameLst>
                                          <p:attrName>ppt_x</p:attrName>
                                          <p:attrName>ppt_y</p:attrName>
                                        </p:attrNameLst>
                                      </p:cBhvr>
                                      <p:rCtr x="-6211" y="0"/>
                                    </p:animMotion>
                                  </p:childTnLst>
                                </p:cTn>
                              </p:par>
                              <p:par>
                                <p:cTn id="17" presetID="35" presetClass="path" presetSubtype="0" accel="50000" decel="50000" fill="hold" grpId="2" nodeType="withEffect">
                                  <p:stCondLst>
                                    <p:cond delay="1750"/>
                                  </p:stCondLst>
                                  <p:childTnLst>
                                    <p:animMotion origin="layout" path="M 0.01601 1.48148E-6 L 2.5E-6 1.48148E-6 " pathEditMode="relative" rAng="0" ptsTypes="AA">
                                      <p:cBhvr>
                                        <p:cTn id="18" dur="750" fill="hold"/>
                                        <p:tgtEl>
                                          <p:spTgt spid="146"/>
                                        </p:tgtEl>
                                        <p:attrNameLst>
                                          <p:attrName>ppt_x</p:attrName>
                                          <p:attrName>ppt_y</p:attrName>
                                        </p:attrNameLst>
                                      </p:cBhvr>
                                      <p:rCtr x="-807" y="0"/>
                                    </p:animMotion>
                                  </p:childTnLst>
                                </p:cTn>
                              </p:par>
                              <p:par>
                                <p:cTn id="19" presetID="10" presetClass="entr" presetSubtype="0" fill="hold" grpId="0" nodeType="withEffect">
                                  <p:stCondLst>
                                    <p:cond delay="2000"/>
                                  </p:stCondLst>
                                  <p:childTnLst>
                                    <p:set>
                                      <p:cBhvr>
                                        <p:cTn id="20" dur="1" fill="hold">
                                          <p:stCondLst>
                                            <p:cond delay="0"/>
                                          </p:stCondLst>
                                        </p:cTn>
                                        <p:tgtEl>
                                          <p:spTgt spid="135"/>
                                        </p:tgtEl>
                                        <p:attrNameLst>
                                          <p:attrName>style.visibility</p:attrName>
                                        </p:attrNameLst>
                                      </p:cBhvr>
                                      <p:to>
                                        <p:strVal val="visible"/>
                                      </p:to>
                                    </p:set>
                                    <p:animEffect transition="in" filter="fade">
                                      <p:cBhvr>
                                        <p:cTn id="21" dur="500"/>
                                        <p:tgtEl>
                                          <p:spTgt spid="135"/>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10" presetClass="entr" presetSubtype="0" fill="hold" nodeType="withEffect">
                                  <p:stCondLst>
                                    <p:cond delay="2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63" presetClass="path" presetSubtype="0" decel="50000" fill="hold" nodeType="withEffect">
                                  <p:stCondLst>
                                    <p:cond delay="2250"/>
                                  </p:stCondLst>
                                  <p:childTnLst>
                                    <p:animMotion origin="layout" path="M -0.02773 1.48148E-6 L 0.11081 1.48148E-6 " pathEditMode="relative" rAng="0" ptsTypes="AA">
                                      <p:cBhvr>
                                        <p:cTn id="29" dur="750" spd="-100000" fill="hold"/>
                                        <p:tgtEl>
                                          <p:spTgt spid="2"/>
                                        </p:tgtEl>
                                        <p:attrNameLst>
                                          <p:attrName>ppt_x</p:attrName>
                                          <p:attrName>ppt_y</p:attrName>
                                        </p:attrNameLst>
                                      </p:cBhvr>
                                      <p:rCtr x="6927" y="0"/>
                                    </p:animMotion>
                                  </p:childTnLst>
                                </p:cTn>
                              </p:par>
                              <p:par>
                                <p:cTn id="30" presetID="35" presetClass="path" presetSubtype="0" accel="50000" decel="50000" fill="hold" nodeType="withEffect">
                                  <p:stCondLst>
                                    <p:cond delay="3000"/>
                                  </p:stCondLst>
                                  <p:childTnLst>
                                    <p:animMotion origin="layout" path="M -0.028 1.48148E-6 L 4.16667E-7 1.48148E-6 " pathEditMode="relative" rAng="0" ptsTypes="AA">
                                      <p:cBhvr>
                                        <p:cTn id="31" dur="750" fill="hold"/>
                                        <p:tgtEl>
                                          <p:spTgt spid="2"/>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6" grpId="1" animBg="1"/>
      <p:bldP spid="146" grpId="2" animBg="1"/>
      <p:bldP spid="135" grpId="0" animBg="1"/>
      <p:bldP spid="136" grpId="0" animBg="1"/>
      <p:bldP spid="134" grpId="0"/>
      <p:bldP spid="134" grpId="1"/>
      <p:bldP spid="134"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22"/>
          <p:cNvSpPr/>
          <p:nvPr/>
        </p:nvSpPr>
        <p:spPr>
          <a:xfrm>
            <a:off x="7140668" y="1780826"/>
            <a:ext cx="576000" cy="576000"/>
          </a:xfrm>
          <a:prstGeom prst="roundRect">
            <a:avLst>
              <a:gd name="adj" fmla="val 19167"/>
            </a:avLst>
          </a:prstGeom>
          <a:gradFill>
            <a:gsLst>
              <a:gs pos="0">
                <a:schemeClr val="bg1">
                  <a:alpha val="0"/>
                </a:schemeClr>
              </a:gs>
              <a:gs pos="100000">
                <a:srgbClr val="F2F4E0">
                  <a:alpha val="75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团队</a:t>
            </a:r>
            <a:r>
              <a:rPr lang="en-US" altLang="zh-CN" sz="3200" dirty="0">
                <a:solidFill>
                  <a:schemeClr val="bg1"/>
                </a:solidFill>
                <a:latin typeface="冬青黑体简体中文 W3" panose="020B0300000000000000" pitchFamily="34" charset="-122"/>
                <a:ea typeface="冬青黑体简体中文 W3" panose="020B0300000000000000" pitchFamily="34" charset="-122"/>
              </a:rPr>
              <a:t>LOGO</a:t>
            </a:r>
            <a:endParaRPr lang="zh-CN" altLang="en-US" sz="3200" dirty="0">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32" name="组合 31"/>
          <p:cNvGrpSpPr/>
          <p:nvPr/>
        </p:nvGrpSpPr>
        <p:grpSpPr>
          <a:xfrm>
            <a:off x="6006000" y="3808596"/>
            <a:ext cx="5178471" cy="1613071"/>
            <a:chOff x="6077133" y="3897313"/>
            <a:chExt cx="5178471" cy="1613071"/>
          </a:xfrm>
        </p:grpSpPr>
        <p:sp>
          <p:nvSpPr>
            <p:cNvPr id="33" name="矩形 32"/>
            <p:cNvSpPr/>
            <p:nvPr/>
          </p:nvSpPr>
          <p:spPr>
            <a:xfrm>
              <a:off x="6077133" y="4310055"/>
              <a:ext cx="5178471" cy="1200329"/>
            </a:xfrm>
            <a:prstGeom prst="rect">
              <a:avLst/>
            </a:prstGeom>
          </p:spPr>
          <p:txBody>
            <a:bodyPr wrap="square">
              <a:spAutoFit/>
            </a:bodyPr>
            <a:lstStyle/>
            <a:p>
              <a:pPr lvl="0">
                <a:lnSpc>
                  <a:spcPct val="150000"/>
                </a:lnSpc>
              </a:pPr>
              <a:r>
                <a:rPr lang="zh-CN" altLang="en-US" sz="1200" dirty="0">
                  <a:solidFill>
                    <a:schemeClr val="bg1"/>
                  </a:solidFill>
                  <a:latin typeface="冬青黑体简体中文 W3" panose="020B0300000000000000" pitchFamily="34" charset="-122"/>
                  <a:ea typeface="冬青黑体简体中文 W3" panose="020B0300000000000000" pitchFamily="34" charset="-122"/>
                </a:rPr>
                <a:t>我</a:t>
              </a:r>
              <a:r>
                <a:rPr lang="zh-CN" altLang="zh-CN" sz="1200" dirty="0">
                  <a:solidFill>
                    <a:schemeClr val="bg1"/>
                  </a:solidFill>
                  <a:latin typeface="冬青黑体简体中文 W3" panose="020B0300000000000000" pitchFamily="34" charset="-122"/>
                  <a:ea typeface="冬青黑体简体中文 W3" panose="020B0300000000000000" pitchFamily="34" charset="-122"/>
                </a:rPr>
                <a:t>们</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的</a:t>
              </a:r>
              <a:r>
                <a:rPr lang="zh-CN" altLang="zh-CN" sz="1200" dirty="0">
                  <a:solidFill>
                    <a:schemeClr val="bg1"/>
                  </a:solidFill>
                  <a:latin typeface="冬青黑体简体中文 W3" panose="020B0300000000000000" pitchFamily="34" charset="-122"/>
                  <a:ea typeface="冬青黑体简体中文 W3" panose="020B0300000000000000" pitchFamily="34" charset="-122"/>
                </a:rPr>
                <a:t>团队名称是“星火” 。星火，取自“星星之火，可以燎原”之意，我们团队虽然只有七个人，但我们可以凭借我的想象力与创造力做出一番作为。我们的火，是青春之火，彰显我们如火的青春与热情，表现了我们无限的活力，我们的火是黑暗中的光明，照亮未来与希望。</a:t>
              </a:r>
            </a:p>
          </p:txBody>
        </p:sp>
        <p:sp>
          <p:nvSpPr>
            <p:cNvPr id="34" name="矩形 33"/>
            <p:cNvSpPr/>
            <p:nvPr/>
          </p:nvSpPr>
          <p:spPr>
            <a:xfrm>
              <a:off x="6099267" y="3897313"/>
              <a:ext cx="1338828" cy="412742"/>
            </a:xfrm>
            <a:prstGeom prst="rect">
              <a:avLst/>
            </a:prstGeom>
          </p:spPr>
          <p:txBody>
            <a:bodyPr wrap="none">
              <a:spAutoFit/>
            </a:bodyPr>
            <a:lstStyle/>
            <a:p>
              <a:pPr>
                <a:lnSpc>
                  <a:spcPct val="130000"/>
                </a:lnSpc>
              </a:pPr>
              <a:r>
                <a:rPr lang="zh-CN" altLang="en-US" dirty="0">
                  <a:solidFill>
                    <a:schemeClr val="bg1"/>
                  </a:solidFill>
                  <a:latin typeface="冬青黑体简体中文 W3" panose="020B0300000000000000" pitchFamily="34" charset="-122"/>
                  <a:ea typeface="冬青黑体简体中文 W3" panose="020B0300000000000000" pitchFamily="34" charset="-122"/>
                </a:rPr>
                <a:t>我们的标志</a:t>
              </a:r>
            </a:p>
          </p:txBody>
        </p:sp>
      </p:grpSp>
      <p:sp>
        <p:nvSpPr>
          <p:cNvPr id="38" name="椭圆 37"/>
          <p:cNvSpPr/>
          <p:nvPr/>
        </p:nvSpPr>
        <p:spPr>
          <a:xfrm>
            <a:off x="6006000" y="1782971"/>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006000" y="1782971"/>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63778" y="1389596"/>
            <a:ext cx="2419350" cy="4837999"/>
            <a:chOff x="2167692" y="1797400"/>
            <a:chExt cx="2132260" cy="4425250"/>
          </a:xfrm>
        </p:grpSpPr>
        <p:pic>
          <p:nvPicPr>
            <p:cNvPr id="36" name="图片 3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67692" y="1797400"/>
              <a:ext cx="2132260" cy="4425250"/>
            </a:xfrm>
            <a:prstGeom prst="rect">
              <a:avLst/>
            </a:prstGeom>
          </p:spPr>
        </p:pic>
        <p:sp>
          <p:nvSpPr>
            <p:cNvPr id="2" name="矩形 1"/>
            <p:cNvSpPr/>
            <p:nvPr/>
          </p:nvSpPr>
          <p:spPr>
            <a:xfrm>
              <a:off x="2291251" y="2318994"/>
              <a:ext cx="1885866" cy="3318234"/>
            </a:xfrm>
            <a:prstGeom prst="rect">
              <a:avLst/>
            </a:prstGeom>
            <a:blipFill dpi="0" rotWithShape="1">
              <a:blip r:embed="rId4">
                <a:extLst>
                  <a:ext uri="{BEBA8EAE-BF5A-486C-A8C5-ECC9F3942E4B}">
                    <a14:imgProps xmlns:a14="http://schemas.microsoft.com/office/drawing/2010/main" xmlns="">
                      <a14:imgLayer r:embed="rId5">
                        <a14:imgEffect>
                          <a14:colorTemperature colorTemp="550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108758" y="2115941"/>
            <a:ext cx="1296000" cy="1296000"/>
            <a:chOff x="6108758" y="2115941"/>
            <a:chExt cx="1296000" cy="1296000"/>
          </a:xfrm>
        </p:grpSpPr>
        <p:grpSp>
          <p:nvGrpSpPr>
            <p:cNvPr id="26" name="组合 25"/>
            <p:cNvGrpSpPr/>
            <p:nvPr/>
          </p:nvGrpSpPr>
          <p:grpSpPr>
            <a:xfrm>
              <a:off x="6108758" y="2115941"/>
              <a:ext cx="1296000" cy="1296000"/>
              <a:chOff x="6077134" y="2385011"/>
              <a:chExt cx="1016000" cy="1016000"/>
            </a:xfrm>
          </p:grpSpPr>
          <p:sp>
            <p:nvSpPr>
              <p:cNvPr id="27" name="圆角矩形 21"/>
              <p:cNvSpPr/>
              <p:nvPr/>
            </p:nvSpPr>
            <p:spPr>
              <a:xfrm>
                <a:off x="6077134" y="2385011"/>
                <a:ext cx="1016000" cy="1016000"/>
              </a:xfrm>
              <a:prstGeom prst="roundRect">
                <a:avLst>
                  <a:gd name="adj" fmla="val 1916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384328" y="2555217"/>
                <a:ext cx="401704" cy="394084"/>
                <a:chOff x="6384328" y="2555217"/>
                <a:chExt cx="401704" cy="394084"/>
              </a:xfrm>
            </p:grpSpPr>
            <p:sp>
              <p:nvSpPr>
                <p:cNvPr id="29" name="Freeform 269"/>
                <p:cNvSpPr>
                  <a:spLocks noEditPoints="1"/>
                </p:cNvSpPr>
                <p:nvPr/>
              </p:nvSpPr>
              <p:spPr bwMode="auto">
                <a:xfrm>
                  <a:off x="6384328" y="2555217"/>
                  <a:ext cx="401704" cy="394084"/>
                </a:xfrm>
                <a:custGeom>
                  <a:avLst/>
                  <a:gdLst>
                    <a:gd name="T0" fmla="*/ 221 w 235"/>
                    <a:gd name="T1" fmla="*/ 117 h 230"/>
                    <a:gd name="T2" fmla="*/ 139 w 235"/>
                    <a:gd name="T3" fmla="*/ 35 h 230"/>
                    <a:gd name="T4" fmla="*/ 108 w 235"/>
                    <a:gd name="T5" fmla="*/ 5 h 230"/>
                    <a:gd name="T6" fmla="*/ 67 w 235"/>
                    <a:gd name="T7" fmla="*/ 0 h 230"/>
                    <a:gd name="T8" fmla="*/ 37 w 235"/>
                    <a:gd name="T9" fmla="*/ 0 h 230"/>
                    <a:gd name="T10" fmla="*/ 0 w 235"/>
                    <a:gd name="T11" fmla="*/ 35 h 230"/>
                    <a:gd name="T12" fmla="*/ 0 w 235"/>
                    <a:gd name="T13" fmla="*/ 65 h 230"/>
                    <a:gd name="T14" fmla="*/ 5 w 235"/>
                    <a:gd name="T15" fmla="*/ 106 h 230"/>
                    <a:gd name="T16" fmla="*/ 36 w 235"/>
                    <a:gd name="T17" fmla="*/ 137 h 230"/>
                    <a:gd name="T18" fmla="*/ 118 w 235"/>
                    <a:gd name="T19" fmla="*/ 219 h 230"/>
                    <a:gd name="T20" fmla="*/ 144 w 235"/>
                    <a:gd name="T21" fmla="*/ 230 h 230"/>
                    <a:gd name="T22" fmla="*/ 170 w 235"/>
                    <a:gd name="T23" fmla="*/ 219 h 230"/>
                    <a:gd name="T24" fmla="*/ 221 w 235"/>
                    <a:gd name="T25" fmla="*/ 168 h 230"/>
                    <a:gd name="T26" fmla="*/ 221 w 235"/>
                    <a:gd name="T27" fmla="*/ 117 h 230"/>
                    <a:gd name="T28" fmla="*/ 205 w 235"/>
                    <a:gd name="T29" fmla="*/ 153 h 230"/>
                    <a:gd name="T30" fmla="*/ 154 w 235"/>
                    <a:gd name="T31" fmla="*/ 204 h 230"/>
                    <a:gd name="T32" fmla="*/ 144 w 235"/>
                    <a:gd name="T33" fmla="*/ 208 h 230"/>
                    <a:gd name="T34" fmla="*/ 134 w 235"/>
                    <a:gd name="T35" fmla="*/ 204 h 230"/>
                    <a:gd name="T36" fmla="*/ 52 w 235"/>
                    <a:gd name="T37" fmla="*/ 122 h 230"/>
                    <a:gd name="T38" fmla="*/ 24 w 235"/>
                    <a:gd name="T39" fmla="*/ 94 h 230"/>
                    <a:gd name="T40" fmla="*/ 22 w 235"/>
                    <a:gd name="T41" fmla="*/ 65 h 230"/>
                    <a:gd name="T42" fmla="*/ 22 w 235"/>
                    <a:gd name="T43" fmla="*/ 35 h 230"/>
                    <a:gd name="T44" fmla="*/ 37 w 235"/>
                    <a:gd name="T45" fmla="*/ 22 h 230"/>
                    <a:gd name="T46" fmla="*/ 65 w 235"/>
                    <a:gd name="T47" fmla="*/ 22 h 230"/>
                    <a:gd name="T48" fmla="*/ 67 w 235"/>
                    <a:gd name="T49" fmla="*/ 22 h 230"/>
                    <a:gd name="T50" fmla="*/ 96 w 235"/>
                    <a:gd name="T51" fmla="*/ 23 h 230"/>
                    <a:gd name="T52" fmla="*/ 124 w 235"/>
                    <a:gd name="T53" fmla="*/ 50 h 230"/>
                    <a:gd name="T54" fmla="*/ 205 w 235"/>
                    <a:gd name="T55" fmla="*/ 132 h 230"/>
                    <a:gd name="T56" fmla="*/ 205 w 235"/>
                    <a:gd name="T57" fmla="*/ 15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5" h="230">
                      <a:moveTo>
                        <a:pt x="221" y="117"/>
                      </a:moveTo>
                      <a:cubicBezTo>
                        <a:pt x="139" y="35"/>
                        <a:pt x="139" y="35"/>
                        <a:pt x="139" y="35"/>
                      </a:cubicBezTo>
                      <a:cubicBezTo>
                        <a:pt x="125" y="21"/>
                        <a:pt x="111" y="7"/>
                        <a:pt x="108" y="5"/>
                      </a:cubicBezTo>
                      <a:cubicBezTo>
                        <a:pt x="105" y="2"/>
                        <a:pt x="87" y="0"/>
                        <a:pt x="67" y="0"/>
                      </a:cubicBezTo>
                      <a:cubicBezTo>
                        <a:pt x="37" y="0"/>
                        <a:pt x="37" y="0"/>
                        <a:pt x="37" y="0"/>
                      </a:cubicBezTo>
                      <a:cubicBezTo>
                        <a:pt x="17" y="0"/>
                        <a:pt x="0" y="15"/>
                        <a:pt x="0" y="35"/>
                      </a:cubicBezTo>
                      <a:cubicBezTo>
                        <a:pt x="0" y="65"/>
                        <a:pt x="0" y="65"/>
                        <a:pt x="0" y="65"/>
                      </a:cubicBezTo>
                      <a:cubicBezTo>
                        <a:pt x="0" y="85"/>
                        <a:pt x="3" y="104"/>
                        <a:pt x="5" y="106"/>
                      </a:cubicBezTo>
                      <a:cubicBezTo>
                        <a:pt x="8" y="109"/>
                        <a:pt x="22" y="123"/>
                        <a:pt x="36" y="137"/>
                      </a:cubicBezTo>
                      <a:cubicBezTo>
                        <a:pt x="118" y="219"/>
                        <a:pt x="118" y="219"/>
                        <a:pt x="118" y="219"/>
                      </a:cubicBezTo>
                      <a:cubicBezTo>
                        <a:pt x="125" y="226"/>
                        <a:pt x="135" y="230"/>
                        <a:pt x="144" y="230"/>
                      </a:cubicBezTo>
                      <a:cubicBezTo>
                        <a:pt x="153" y="230"/>
                        <a:pt x="163" y="226"/>
                        <a:pt x="170" y="219"/>
                      </a:cubicBezTo>
                      <a:cubicBezTo>
                        <a:pt x="221" y="168"/>
                        <a:pt x="221" y="168"/>
                        <a:pt x="221" y="168"/>
                      </a:cubicBezTo>
                      <a:cubicBezTo>
                        <a:pt x="235" y="154"/>
                        <a:pt x="235" y="131"/>
                        <a:pt x="221" y="117"/>
                      </a:cubicBezTo>
                      <a:close/>
                      <a:moveTo>
                        <a:pt x="205" y="153"/>
                      </a:moveTo>
                      <a:cubicBezTo>
                        <a:pt x="154" y="204"/>
                        <a:pt x="154" y="204"/>
                        <a:pt x="154" y="204"/>
                      </a:cubicBezTo>
                      <a:cubicBezTo>
                        <a:pt x="152" y="206"/>
                        <a:pt x="148" y="208"/>
                        <a:pt x="144" y="208"/>
                      </a:cubicBezTo>
                      <a:cubicBezTo>
                        <a:pt x="140" y="208"/>
                        <a:pt x="137" y="206"/>
                        <a:pt x="134" y="204"/>
                      </a:cubicBezTo>
                      <a:cubicBezTo>
                        <a:pt x="52" y="122"/>
                        <a:pt x="52" y="122"/>
                        <a:pt x="52" y="122"/>
                      </a:cubicBezTo>
                      <a:cubicBezTo>
                        <a:pt x="24" y="94"/>
                        <a:pt x="24" y="94"/>
                        <a:pt x="24" y="94"/>
                      </a:cubicBezTo>
                      <a:cubicBezTo>
                        <a:pt x="23" y="89"/>
                        <a:pt x="22" y="79"/>
                        <a:pt x="22" y="65"/>
                      </a:cubicBezTo>
                      <a:cubicBezTo>
                        <a:pt x="22" y="35"/>
                        <a:pt x="22" y="35"/>
                        <a:pt x="22" y="35"/>
                      </a:cubicBezTo>
                      <a:cubicBezTo>
                        <a:pt x="22" y="27"/>
                        <a:pt x="29" y="22"/>
                        <a:pt x="37" y="22"/>
                      </a:cubicBezTo>
                      <a:cubicBezTo>
                        <a:pt x="65" y="22"/>
                        <a:pt x="65" y="22"/>
                        <a:pt x="65" y="22"/>
                      </a:cubicBezTo>
                      <a:cubicBezTo>
                        <a:pt x="67" y="22"/>
                        <a:pt x="67" y="22"/>
                        <a:pt x="67" y="22"/>
                      </a:cubicBezTo>
                      <a:cubicBezTo>
                        <a:pt x="81" y="22"/>
                        <a:pt x="91" y="22"/>
                        <a:pt x="96" y="23"/>
                      </a:cubicBezTo>
                      <a:cubicBezTo>
                        <a:pt x="124" y="50"/>
                        <a:pt x="124" y="50"/>
                        <a:pt x="124" y="50"/>
                      </a:cubicBezTo>
                      <a:cubicBezTo>
                        <a:pt x="205" y="132"/>
                        <a:pt x="205" y="132"/>
                        <a:pt x="205" y="132"/>
                      </a:cubicBezTo>
                      <a:cubicBezTo>
                        <a:pt x="211" y="138"/>
                        <a:pt x="211" y="147"/>
                        <a:pt x="205" y="1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270"/>
                <p:cNvSpPr>
                  <a:spLocks noEditPoints="1"/>
                </p:cNvSpPr>
                <p:nvPr/>
              </p:nvSpPr>
              <p:spPr bwMode="auto">
                <a:xfrm>
                  <a:off x="6458309" y="2762375"/>
                  <a:ext cx="99065" cy="104508"/>
                </a:xfrm>
                <a:custGeom>
                  <a:avLst/>
                  <a:gdLst>
                    <a:gd name="T0" fmla="*/ 9 w 58"/>
                    <a:gd name="T1" fmla="*/ 11 h 61"/>
                    <a:gd name="T2" fmla="*/ 0 w 58"/>
                    <a:gd name="T3" fmla="*/ 32 h 61"/>
                    <a:gd name="T4" fmla="*/ 9 w 58"/>
                    <a:gd name="T5" fmla="*/ 52 h 61"/>
                    <a:gd name="T6" fmla="*/ 29 w 58"/>
                    <a:gd name="T7" fmla="*/ 61 h 61"/>
                    <a:gd name="T8" fmla="*/ 50 w 58"/>
                    <a:gd name="T9" fmla="*/ 52 h 61"/>
                    <a:gd name="T10" fmla="*/ 58 w 58"/>
                    <a:gd name="T11" fmla="*/ 32 h 61"/>
                    <a:gd name="T12" fmla="*/ 50 w 58"/>
                    <a:gd name="T13" fmla="*/ 11 h 61"/>
                    <a:gd name="T14" fmla="*/ 9 w 58"/>
                    <a:gd name="T15" fmla="*/ 11 h 61"/>
                    <a:gd name="T16" fmla="*/ 40 w 58"/>
                    <a:gd name="T17" fmla="*/ 42 h 61"/>
                    <a:gd name="T18" fmla="*/ 19 w 58"/>
                    <a:gd name="T19" fmla="*/ 42 h 61"/>
                    <a:gd name="T20" fmla="*/ 15 w 58"/>
                    <a:gd name="T21" fmla="*/ 32 h 61"/>
                    <a:gd name="T22" fmla="*/ 19 w 58"/>
                    <a:gd name="T23" fmla="*/ 21 h 61"/>
                    <a:gd name="T24" fmla="*/ 29 w 58"/>
                    <a:gd name="T25" fmla="*/ 17 h 61"/>
                    <a:gd name="T26" fmla="*/ 40 w 58"/>
                    <a:gd name="T27" fmla="*/ 21 h 61"/>
                    <a:gd name="T28" fmla="*/ 44 w 58"/>
                    <a:gd name="T29" fmla="*/ 32 h 61"/>
                    <a:gd name="T30" fmla="*/ 40 w 58"/>
                    <a:gd name="T3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1">
                      <a:moveTo>
                        <a:pt x="9" y="11"/>
                      </a:moveTo>
                      <a:cubicBezTo>
                        <a:pt x="3" y="17"/>
                        <a:pt x="0" y="24"/>
                        <a:pt x="0" y="32"/>
                      </a:cubicBezTo>
                      <a:cubicBezTo>
                        <a:pt x="0" y="39"/>
                        <a:pt x="3" y="47"/>
                        <a:pt x="9" y="52"/>
                      </a:cubicBezTo>
                      <a:cubicBezTo>
                        <a:pt x="14" y="58"/>
                        <a:pt x="22" y="61"/>
                        <a:pt x="29" y="61"/>
                      </a:cubicBezTo>
                      <a:cubicBezTo>
                        <a:pt x="37" y="61"/>
                        <a:pt x="44" y="58"/>
                        <a:pt x="50" y="52"/>
                      </a:cubicBezTo>
                      <a:cubicBezTo>
                        <a:pt x="55" y="47"/>
                        <a:pt x="58" y="39"/>
                        <a:pt x="58" y="32"/>
                      </a:cubicBezTo>
                      <a:cubicBezTo>
                        <a:pt x="58" y="24"/>
                        <a:pt x="55" y="17"/>
                        <a:pt x="50" y="11"/>
                      </a:cubicBezTo>
                      <a:cubicBezTo>
                        <a:pt x="39" y="0"/>
                        <a:pt x="20" y="0"/>
                        <a:pt x="9" y="11"/>
                      </a:cubicBezTo>
                      <a:close/>
                      <a:moveTo>
                        <a:pt x="40" y="42"/>
                      </a:moveTo>
                      <a:cubicBezTo>
                        <a:pt x="34" y="47"/>
                        <a:pt x="25" y="47"/>
                        <a:pt x="19" y="42"/>
                      </a:cubicBezTo>
                      <a:cubicBezTo>
                        <a:pt x="16" y="39"/>
                        <a:pt x="15" y="35"/>
                        <a:pt x="15" y="32"/>
                      </a:cubicBezTo>
                      <a:cubicBezTo>
                        <a:pt x="15" y="28"/>
                        <a:pt x="16" y="24"/>
                        <a:pt x="19" y="21"/>
                      </a:cubicBezTo>
                      <a:cubicBezTo>
                        <a:pt x="22" y="19"/>
                        <a:pt x="26" y="17"/>
                        <a:pt x="29" y="17"/>
                      </a:cubicBezTo>
                      <a:cubicBezTo>
                        <a:pt x="33" y="17"/>
                        <a:pt x="37" y="19"/>
                        <a:pt x="40" y="21"/>
                      </a:cubicBezTo>
                      <a:cubicBezTo>
                        <a:pt x="42" y="24"/>
                        <a:pt x="44" y="28"/>
                        <a:pt x="44" y="32"/>
                      </a:cubicBezTo>
                      <a:cubicBezTo>
                        <a:pt x="44" y="35"/>
                        <a:pt x="42" y="39"/>
                        <a:pt x="40" y="42"/>
                      </a:cubicBezTo>
                      <a:close/>
                    </a:path>
                  </a:pathLst>
                </a:custGeom>
                <a:solidFill>
                  <a:schemeClr val="accent3">
                    <a:alpha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45" name="矩形 44"/>
            <p:cNvSpPr/>
            <p:nvPr/>
          </p:nvSpPr>
          <p:spPr>
            <a:xfrm>
              <a:off x="6324588" y="2835744"/>
              <a:ext cx="864339" cy="412742"/>
            </a:xfrm>
            <a:prstGeom prst="rect">
              <a:avLst/>
            </a:prstGeom>
          </p:spPr>
          <p:txBody>
            <a:bodyPr wrap="none">
              <a:spAutoFit/>
            </a:bodyPr>
            <a:lstStyle/>
            <a:p>
              <a:pPr>
                <a:lnSpc>
                  <a:spcPct val="130000"/>
                </a:lnSpc>
              </a:pPr>
              <a:r>
                <a:rPr lang="en-US" altLang="zh-CN" dirty="0">
                  <a:solidFill>
                    <a:schemeClr val="bg1"/>
                  </a:solidFill>
                  <a:latin typeface="冬青黑体简体中文 W3" panose="020B0300000000000000" pitchFamily="34" charset="-122"/>
                  <a:ea typeface="冬青黑体简体中文 W3" panose="020B0300000000000000" pitchFamily="34" charset="-122"/>
                </a:rPr>
                <a:t>LOGO</a:t>
              </a:r>
              <a:endParaRPr lang="zh-CN" altLang="en-US" dirty="0">
                <a:solidFill>
                  <a:schemeClr val="bg1"/>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xmlns="" val="792532309"/>
      </p:ext>
    </p:extLst>
  </p:cSld>
  <p:clrMapOvr>
    <a:masterClrMapping/>
  </p:clrMapOvr>
  <p:transition spd="slow"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3"/>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3"/>
                                        </p:tgtEl>
                                        <p:attrNameLst>
                                          <p:attrName>ppt_x</p:attrName>
                                          <p:attrName>ppt_y</p:attrName>
                                        </p:attrNameLst>
                                      </p:cBhvr>
                                      <p:rCtr x="1393" y="0"/>
                                    </p:animMotion>
                                  </p:childTnLst>
                                </p:cTn>
                              </p:par>
                              <p:par>
                                <p:cTn id="12" presetID="23" presetClass="entr" presetSubtype="16" fill="hold" grpId="0" nodeType="withEffect">
                                  <p:stCondLst>
                                    <p:cond delay="150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150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childTnLst>
                                </p:cTn>
                              </p:par>
                              <p:par>
                                <p:cTn id="20" presetID="42" presetClass="path" presetSubtype="0" accel="50000" decel="50000" fill="hold" grpId="1" nodeType="withEffect">
                                  <p:stCondLst>
                                    <p:cond delay="2000"/>
                                  </p:stCondLst>
                                  <p:childTnLst>
                                    <p:animMotion origin="layout" path="M 0 1.85185E-6 L 0.36029 0.00116 " pathEditMode="relative" rAng="0" ptsTypes="AA">
                                      <p:cBhvr>
                                        <p:cTn id="21" dur="500" fill="hold"/>
                                        <p:tgtEl>
                                          <p:spTgt spid="38"/>
                                        </p:tgtEl>
                                        <p:attrNameLst>
                                          <p:attrName>ppt_x</p:attrName>
                                          <p:attrName>ppt_y</p:attrName>
                                        </p:attrNameLst>
                                      </p:cBhvr>
                                      <p:rCtr x="18008" y="46"/>
                                    </p:animMotion>
                                  </p:childTnLst>
                                </p:cTn>
                              </p:par>
                              <p:par>
                                <p:cTn id="22" presetID="42" presetClass="path" presetSubtype="0" accel="50000" decel="50000" fill="hold" grpId="1" nodeType="withEffect">
                                  <p:stCondLst>
                                    <p:cond delay="2000"/>
                                  </p:stCondLst>
                                  <p:childTnLst>
                                    <p:animMotion origin="layout" path="M 0 1.85185E-6 L -0.36029 0.00116 " pathEditMode="relative" rAng="0" ptsTypes="AA">
                                      <p:cBhvr>
                                        <p:cTn id="23" dur="500" fill="hold"/>
                                        <p:tgtEl>
                                          <p:spTgt spid="39"/>
                                        </p:tgtEl>
                                        <p:attrNameLst>
                                          <p:attrName>ppt_x</p:attrName>
                                          <p:attrName>ppt_y</p:attrName>
                                        </p:attrNameLst>
                                      </p:cBhvr>
                                      <p:rCtr x="-18021" y="46"/>
                                    </p:animMotion>
                                  </p:childTnLst>
                                </p:cTn>
                              </p:par>
                              <p:par>
                                <p:cTn id="24" presetID="42" presetClass="path" presetSubtype="0" accel="50000" decel="50000" fill="hold" grpId="2" nodeType="withEffect">
                                  <p:stCondLst>
                                    <p:cond delay="2500"/>
                                  </p:stCondLst>
                                  <p:childTnLst>
                                    <p:animMotion origin="layout" path="M 0.36029 0.00116 L 0.36029 0.75602 " pathEditMode="relative" rAng="0" ptsTypes="AA">
                                      <p:cBhvr>
                                        <p:cTn id="25" dur="750" fill="hold"/>
                                        <p:tgtEl>
                                          <p:spTgt spid="38"/>
                                        </p:tgtEl>
                                        <p:attrNameLst>
                                          <p:attrName>ppt_x</p:attrName>
                                          <p:attrName>ppt_y</p:attrName>
                                        </p:attrNameLst>
                                      </p:cBhvr>
                                      <p:rCtr x="0" y="37731"/>
                                    </p:animMotion>
                                  </p:childTnLst>
                                </p:cTn>
                              </p:par>
                              <p:par>
                                <p:cTn id="26" presetID="42" presetClass="path" presetSubtype="0" accel="50000" decel="50000" fill="hold" grpId="2" nodeType="withEffect">
                                  <p:stCondLst>
                                    <p:cond delay="2500"/>
                                  </p:stCondLst>
                                  <p:childTnLst>
                                    <p:animMotion origin="layout" path="M -0.36029 0.00116 L -0.36029 0.75416 " pathEditMode="relative" rAng="0" ptsTypes="AA">
                                      <p:cBhvr>
                                        <p:cTn id="27" dur="750" fill="hold"/>
                                        <p:tgtEl>
                                          <p:spTgt spid="39"/>
                                        </p:tgtEl>
                                        <p:attrNameLst>
                                          <p:attrName>ppt_x</p:attrName>
                                          <p:attrName>ppt_y</p:attrName>
                                        </p:attrNameLst>
                                      </p:cBhvr>
                                      <p:rCtr x="0" y="37639"/>
                                    </p:animMotion>
                                  </p:childTnLst>
                                </p:cTn>
                              </p:par>
                              <p:par>
                                <p:cTn id="28" presetID="53" presetClass="entr" presetSubtype="16" fill="hold" nodeType="withEffect">
                                  <p:stCondLst>
                                    <p:cond delay="250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Effect transition="in" filter="fade">
                                      <p:cBhvr>
                                        <p:cTn id="32" dur="1000"/>
                                        <p:tgtEl>
                                          <p:spTgt spid="4"/>
                                        </p:tgtEl>
                                      </p:cBhvr>
                                    </p:animEffect>
                                  </p:childTnLst>
                                </p:cTn>
                              </p:par>
                              <p:par>
                                <p:cTn id="33" presetID="42" presetClass="path" presetSubtype="0" decel="30000" fill="hold" nodeType="withEffect">
                                  <p:stCondLst>
                                    <p:cond delay="2500"/>
                                  </p:stCondLst>
                                  <p:childTnLst>
                                    <p:animMotion origin="layout" path="M 3.54167E-6 -0.03981 L 3.54167E-6 0.14815 " pathEditMode="relative" rAng="0" ptsTypes="AA">
                                      <p:cBhvr>
                                        <p:cTn id="34" dur="750" spd="-100000" fill="hold"/>
                                        <p:tgtEl>
                                          <p:spTgt spid="4"/>
                                        </p:tgtEl>
                                        <p:attrNameLst>
                                          <p:attrName>ppt_x</p:attrName>
                                          <p:attrName>ppt_y</p:attrName>
                                        </p:attrNameLst>
                                      </p:cBhvr>
                                      <p:rCtr x="0" y="9398"/>
                                    </p:animMotion>
                                  </p:childTnLst>
                                </p:cTn>
                              </p:par>
                              <p:par>
                                <p:cTn id="35" presetID="42" presetClass="path" presetSubtype="0" accel="30000" decel="30000" fill="hold" nodeType="withEffect">
                                  <p:stCondLst>
                                    <p:cond delay="3250"/>
                                  </p:stCondLst>
                                  <p:childTnLst>
                                    <p:animMotion origin="layout" path="M 3.54167E-6 -0.03981 L 3.54167E-6 -4.07407E-6 " pathEditMode="relative" rAng="0" ptsTypes="AA">
                                      <p:cBhvr>
                                        <p:cTn id="36" dur="750" fill="hold"/>
                                        <p:tgtEl>
                                          <p:spTgt spid="4"/>
                                        </p:tgtEl>
                                        <p:attrNameLst>
                                          <p:attrName>ppt_x</p:attrName>
                                          <p:attrName>ppt_y</p:attrName>
                                        </p:attrNameLst>
                                      </p:cBhvr>
                                      <p:rCtr x="0" y="1991"/>
                                    </p:animMotion>
                                  </p:childTnLst>
                                </p:cTn>
                              </p:par>
                              <p:par>
                                <p:cTn id="37" presetID="10" presetClass="entr" presetSubtype="0" fill="hold" grpId="0" nodeType="withEffect">
                                  <p:stCondLst>
                                    <p:cond delay="30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63" presetClass="path" presetSubtype="0" decel="50000" fill="hold" grpId="1" nodeType="withEffect">
                                  <p:stCondLst>
                                    <p:cond delay="3000"/>
                                  </p:stCondLst>
                                  <p:childTnLst>
                                    <p:animMotion origin="layout" path="M -0.02773 -3.7037E-7 L 0.11081 -3.7037E-7 " pathEditMode="relative" rAng="0" ptsTypes="AA">
                                      <p:cBhvr>
                                        <p:cTn id="41" dur="750" spd="-100000" fill="hold"/>
                                        <p:tgtEl>
                                          <p:spTgt spid="31"/>
                                        </p:tgtEl>
                                        <p:attrNameLst>
                                          <p:attrName>ppt_x</p:attrName>
                                          <p:attrName>ppt_y</p:attrName>
                                        </p:attrNameLst>
                                      </p:cBhvr>
                                      <p:rCtr x="6927" y="0"/>
                                    </p:animMotion>
                                  </p:childTnLst>
                                </p:cTn>
                              </p:par>
                              <p:par>
                                <p:cTn id="42" presetID="35" presetClass="path" presetSubtype="0" accel="50000" decel="50000" fill="hold" grpId="2" nodeType="withEffect">
                                  <p:stCondLst>
                                    <p:cond delay="3750"/>
                                  </p:stCondLst>
                                  <p:childTnLst>
                                    <p:animMotion origin="layout" path="M -0.02799 -3.7037E-7 L -4.79167E-6 -3.7037E-7 " pathEditMode="relative" rAng="0" ptsTypes="AA">
                                      <p:cBhvr>
                                        <p:cTn id="43" dur="750" fill="hold"/>
                                        <p:tgtEl>
                                          <p:spTgt spid="31"/>
                                        </p:tgtEl>
                                        <p:attrNameLst>
                                          <p:attrName>ppt_x</p:attrName>
                                          <p:attrName>ppt_y</p:attrName>
                                        </p:attrNameLst>
                                      </p:cBhvr>
                                      <p:rCtr x="1393" y="0"/>
                                    </p:animMotion>
                                  </p:childTnLst>
                                </p:cTn>
                              </p:par>
                              <p:par>
                                <p:cTn id="44" presetID="10" presetClass="entr" presetSubtype="0" fill="hold" nodeType="withEffect">
                                  <p:stCondLst>
                                    <p:cond delay="275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64" presetClass="path" presetSubtype="0" decel="30000" fill="hold" nodeType="withEffect">
                                  <p:stCondLst>
                                    <p:cond delay="2750"/>
                                  </p:stCondLst>
                                  <p:childTnLst>
                                    <p:animMotion origin="layout" path="M 1.11022E-16 0.03889 L 1.11022E-16 -0.14815 " pathEditMode="relative" rAng="0" ptsTypes="AA">
                                      <p:cBhvr>
                                        <p:cTn id="48" dur="750" spd="-100000" fill="hold"/>
                                        <p:tgtEl>
                                          <p:spTgt spid="8"/>
                                        </p:tgtEl>
                                        <p:attrNameLst>
                                          <p:attrName>ppt_x</p:attrName>
                                          <p:attrName>ppt_y</p:attrName>
                                        </p:attrNameLst>
                                      </p:cBhvr>
                                      <p:rCtr x="0" y="-9352"/>
                                    </p:animMotion>
                                  </p:childTnLst>
                                </p:cTn>
                              </p:par>
                              <p:par>
                                <p:cTn id="49" presetID="64" presetClass="path" presetSubtype="0" accel="30000" decel="30000" fill="hold" nodeType="withEffect">
                                  <p:stCondLst>
                                    <p:cond delay="3500"/>
                                  </p:stCondLst>
                                  <p:childTnLst>
                                    <p:animMotion origin="layout" path="M 3.95833E-6 0.03842 L 3.95833E-6 2.96296E-6 " pathEditMode="relative" rAng="0" ptsTypes="AA">
                                      <p:cBhvr>
                                        <p:cTn id="50" dur="750" fill="hold"/>
                                        <p:tgtEl>
                                          <p:spTgt spid="8"/>
                                        </p:tgtEl>
                                        <p:attrNameLst>
                                          <p:attrName>ppt_x</p:attrName>
                                          <p:attrName>ppt_y</p:attrName>
                                        </p:attrNameLst>
                                      </p:cBhvr>
                                      <p:rCtr x="0" y="-1921"/>
                                    </p:animMotion>
                                  </p:childTnLst>
                                </p:cTn>
                              </p:par>
                              <p:par>
                                <p:cTn id="51" presetID="12" presetClass="entr" presetSubtype="4" fill="hold" nodeType="withEffect">
                                  <p:stCondLst>
                                    <p:cond delay="400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750"/>
                                        <p:tgtEl>
                                          <p:spTgt spid="32"/>
                                        </p:tgtEl>
                                        <p:attrNameLst>
                                          <p:attrName>ppt_y</p:attrName>
                                        </p:attrNameLst>
                                      </p:cBhvr>
                                      <p:tavLst>
                                        <p:tav tm="0">
                                          <p:val>
                                            <p:strVal val="#ppt_y+#ppt_h*1.125000"/>
                                          </p:val>
                                        </p:tav>
                                        <p:tav tm="100000">
                                          <p:val>
                                            <p:strVal val="#ppt_y"/>
                                          </p:val>
                                        </p:tav>
                                      </p:tavLst>
                                    </p:anim>
                                    <p:animEffect transition="in" filter="wipe(up)">
                                      <p:cBhvr>
                                        <p:cTn id="5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 grpId="0"/>
      <p:bldP spid="3" grpId="1"/>
      <p:bldP spid="3" grpId="2"/>
      <p:bldP spid="38" grpId="0" animBg="1"/>
      <p:bldP spid="38" grpId="1" animBg="1"/>
      <p:bldP spid="38" grpId="2" animBg="1"/>
      <p:bldP spid="39" grpId="0" animBg="1"/>
      <p:bldP spid="39" grpId="1" animBg="1"/>
      <p:bldP spid="39"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核心成员</a:t>
            </a:r>
          </a:p>
        </p:txBody>
      </p:sp>
      <p:sp>
        <p:nvSpPr>
          <p:cNvPr id="2" name="弧形 1"/>
          <p:cNvSpPr/>
          <p:nvPr/>
        </p:nvSpPr>
        <p:spPr>
          <a:xfrm rot="16200000">
            <a:off x="1623695" y="1990854"/>
            <a:ext cx="2952000" cy="2846591"/>
          </a:xfrm>
          <a:prstGeom prst="arc">
            <a:avLst>
              <a:gd name="adj1" fmla="val 17518330"/>
              <a:gd name="adj2" fmla="val 20804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椭圆 10"/>
          <p:cNvSpPr/>
          <p:nvPr/>
        </p:nvSpPr>
        <p:spPr>
          <a:xfrm>
            <a:off x="1781666" y="2025000"/>
            <a:ext cx="2808000" cy="2808000"/>
          </a:xfrm>
          <a:prstGeom prst="ellipse">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弧形 11"/>
          <p:cNvSpPr/>
          <p:nvPr/>
        </p:nvSpPr>
        <p:spPr>
          <a:xfrm rot="5400000">
            <a:off x="1737554" y="1990153"/>
            <a:ext cx="2952000" cy="2907393"/>
          </a:xfrm>
          <a:prstGeom prst="arc">
            <a:avLst>
              <a:gd name="adj1" fmla="val 17518330"/>
              <a:gd name="adj2" fmla="val 14671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6219750" y="2611612"/>
            <a:ext cx="1771639" cy="494494"/>
          </a:xfrm>
          <a:prstGeom prst="rect">
            <a:avLst/>
          </a:prstGeom>
        </p:spPr>
        <p:txBody>
          <a:bodyPr wrap="none">
            <a:spAutoFit/>
          </a:bodyPr>
          <a:lstStyle/>
          <a:p>
            <a:pPr>
              <a:lnSpc>
                <a:spcPct val="150000"/>
              </a:lnSpc>
            </a:pPr>
            <a:r>
              <a:rPr lang="zh-CN" altLang="en-US" sz="2000" dirty="0">
                <a:solidFill>
                  <a:schemeClr val="bg1"/>
                </a:solidFill>
                <a:latin typeface="冬青黑体简体中文 W3" panose="020B0300000000000000" pitchFamily="34" charset="-122"/>
                <a:ea typeface="冬青黑体简体中文 W3" panose="020B0300000000000000" pitchFamily="34" charset="-122"/>
                <a:cs typeface="Open Sans Light" panose="020B0306030504020204" pitchFamily="34" charset="0"/>
              </a:rPr>
              <a:t>李某某   </a:t>
            </a:r>
            <a:r>
              <a:rPr lang="en-US" altLang="zh-CN" sz="2000" dirty="0">
                <a:solidFill>
                  <a:schemeClr val="bg1"/>
                </a:solidFill>
                <a:latin typeface="冬青黑体简体中文 W3" panose="020B0300000000000000" pitchFamily="34" charset="-122"/>
                <a:ea typeface="冬青黑体简体中文 W3" panose="020B0300000000000000" pitchFamily="34" charset="-122"/>
                <a:cs typeface="Open Sans Light" panose="020B0306030504020204" pitchFamily="34" charset="0"/>
              </a:rPr>
              <a:t>CEO</a:t>
            </a:r>
          </a:p>
        </p:txBody>
      </p:sp>
      <p:sp>
        <p:nvSpPr>
          <p:cNvPr id="15" name="TextBox 78"/>
          <p:cNvSpPr txBox="1"/>
          <p:nvPr/>
        </p:nvSpPr>
        <p:spPr>
          <a:xfrm>
            <a:off x="6219750" y="3165610"/>
            <a:ext cx="4309990" cy="1477328"/>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defTabSz="914126">
              <a:lnSpc>
                <a:spcPct val="150000"/>
              </a:lnSpc>
              <a:defRPr/>
            </a:pP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       某大学工商学院研究生，有十余年行业经验，是某领域领军人物。      </a:t>
            </a:r>
            <a:endParaRPr lang="en-US" altLang="zh-CN" sz="1200" kern="0" dirty="0">
              <a:solidFill>
                <a:schemeClr val="bg1"/>
              </a:solidFill>
              <a:latin typeface="冬青黑体简体中文 W3" panose="020B0300000000000000" pitchFamily="34" charset="-122"/>
              <a:ea typeface="冬青黑体简体中文 W3" panose="020B0300000000000000" pitchFamily="34" charset="-122"/>
            </a:endParaRPr>
          </a:p>
          <a:p>
            <a:pPr defTabSz="914126">
              <a:lnSpc>
                <a:spcPct val="150000"/>
              </a:lnSpc>
              <a:defRPr/>
            </a:pPr>
            <a:r>
              <a:rPr lang="en-US" altLang="zh-CN" sz="1200" kern="0" dirty="0">
                <a:solidFill>
                  <a:schemeClr val="bg1"/>
                </a:solidFill>
                <a:latin typeface="冬青黑体简体中文 W3" panose="020B0300000000000000" pitchFamily="34" charset="-122"/>
                <a:ea typeface="冬青黑体简体中文 W3" panose="020B0300000000000000" pitchFamily="34" charset="-122"/>
              </a:rPr>
              <a:t>       1992</a:t>
            </a: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年在某公司担任中层管理；</a:t>
            </a:r>
            <a:r>
              <a:rPr lang="en-US" altLang="zh-CN" sz="1200" kern="0" dirty="0">
                <a:solidFill>
                  <a:schemeClr val="bg1"/>
                </a:solidFill>
                <a:latin typeface="冬青黑体简体中文 W3" panose="020B0300000000000000" pitchFamily="34" charset="-122"/>
                <a:ea typeface="冬青黑体简体中文 W3" panose="020B0300000000000000" pitchFamily="34" charset="-122"/>
              </a:rPr>
              <a:t>2003</a:t>
            </a: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年任某公司执</a:t>
            </a:r>
            <a:r>
              <a:rPr lang="en-US" altLang="zh-CN" sz="1200" kern="0" dirty="0">
                <a:solidFill>
                  <a:schemeClr val="bg1"/>
                </a:solidFill>
                <a:latin typeface="冬青黑体简体中文 W3" panose="020B0300000000000000" pitchFamily="34" charset="-122"/>
                <a:ea typeface="冬青黑体简体中文 W3" panose="020B0300000000000000" pitchFamily="34" charset="-122"/>
              </a:rPr>
              <a:t>COO</a:t>
            </a: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a:t>
            </a:r>
            <a:r>
              <a:rPr lang="en-US" altLang="zh-CN" sz="1200" kern="0" dirty="0">
                <a:solidFill>
                  <a:schemeClr val="bg1"/>
                </a:solidFill>
                <a:latin typeface="冬青黑体简体中文 W3" panose="020B0300000000000000" pitchFamily="34" charset="-122"/>
                <a:ea typeface="冬青黑体简体中文 W3" panose="020B0300000000000000" pitchFamily="34" charset="-122"/>
              </a:rPr>
              <a:t>2007</a:t>
            </a: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年担任某公司执行总裁。曾于某年、某年、</a:t>
            </a:r>
            <a:r>
              <a:rPr lang="en-US" altLang="zh-CN" sz="1200" kern="0" dirty="0">
                <a:solidFill>
                  <a:schemeClr val="bg1"/>
                </a:solidFill>
                <a:latin typeface="冬青黑体简体中文 W3" panose="020B0300000000000000" pitchFamily="34" charset="-122"/>
                <a:ea typeface="冬青黑体简体中文 W3" panose="020B0300000000000000" pitchFamily="34" charset="-122"/>
              </a:rPr>
              <a:t>2012</a:t>
            </a: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年分别获得某某奖项。</a:t>
            </a:r>
          </a:p>
        </p:txBody>
      </p:sp>
      <p:sp>
        <p:nvSpPr>
          <p:cNvPr id="17" name="椭圆 16"/>
          <p:cNvSpPr/>
          <p:nvPr/>
        </p:nvSpPr>
        <p:spPr>
          <a:xfrm>
            <a:off x="3113666" y="3374547"/>
            <a:ext cx="113539" cy="1135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13665" y="3372230"/>
            <a:ext cx="113539" cy="1135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74278187"/>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3"/>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3"/>
                                        </p:tgtEl>
                                        <p:attrNameLst>
                                          <p:attrName>ppt_x</p:attrName>
                                          <p:attrName>ppt_y</p:attrName>
                                        </p:attrNameLst>
                                      </p:cBhvr>
                                      <p:rCtr x="1393" y="0"/>
                                    </p:animMotion>
                                  </p:childTnLst>
                                </p:cTn>
                              </p:par>
                              <p:par>
                                <p:cTn id="12" presetID="1" presetClass="entr" presetSubtype="0" fill="hold" grpId="0" nodeType="withEffect">
                                  <p:stCondLst>
                                    <p:cond delay="1250"/>
                                  </p:stCondLst>
                                  <p:childTnLst>
                                    <p:set>
                                      <p:cBhvr>
                                        <p:cTn id="13" dur="1" fill="hold">
                                          <p:stCondLst>
                                            <p:cond delay="0"/>
                                          </p:stCondLst>
                                        </p:cTn>
                                        <p:tgtEl>
                                          <p:spTgt spid="18"/>
                                        </p:tgtEl>
                                        <p:attrNameLst>
                                          <p:attrName>style.visibility</p:attrName>
                                        </p:attrNameLst>
                                      </p:cBhvr>
                                      <p:to>
                                        <p:strVal val="visible"/>
                                      </p:to>
                                    </p:set>
                                  </p:childTnLst>
                                </p:cTn>
                              </p:par>
                              <p:par>
                                <p:cTn id="14" presetID="1" presetClass="entr" presetSubtype="0" fill="hold" grpId="0" nodeType="withEffect">
                                  <p:stCondLst>
                                    <p:cond delay="1250"/>
                                  </p:stCondLst>
                                  <p:childTnLst>
                                    <p:set>
                                      <p:cBhvr>
                                        <p:cTn id="15" dur="1" fill="hold">
                                          <p:stCondLst>
                                            <p:cond delay="0"/>
                                          </p:stCondLst>
                                        </p:cTn>
                                        <p:tgtEl>
                                          <p:spTgt spid="17"/>
                                        </p:tgtEl>
                                        <p:attrNameLst>
                                          <p:attrName>style.visibility</p:attrName>
                                        </p:attrNameLst>
                                      </p:cBhvr>
                                      <p:to>
                                        <p:strVal val="visible"/>
                                      </p:to>
                                    </p:set>
                                  </p:childTnLst>
                                </p:cTn>
                              </p:par>
                              <p:par>
                                <p:cTn id="16" presetID="64" presetClass="path" presetSubtype="0" accel="50000" decel="50000" fill="hold" grpId="1" nodeType="withEffect">
                                  <p:stCondLst>
                                    <p:cond delay="1250"/>
                                  </p:stCondLst>
                                  <p:childTnLst>
                                    <p:animMotion origin="layout" path="M 3.95833E-6 0 L 0.00039 -0.21944 " pathEditMode="relative" rAng="0" ptsTypes="AA">
                                      <p:cBhvr>
                                        <p:cTn id="17" dur="500" fill="hold"/>
                                        <p:tgtEl>
                                          <p:spTgt spid="18"/>
                                        </p:tgtEl>
                                        <p:attrNameLst>
                                          <p:attrName>ppt_x</p:attrName>
                                          <p:attrName>ppt_y</p:attrName>
                                        </p:attrNameLst>
                                      </p:cBhvr>
                                      <p:rCtr x="13" y="-10972"/>
                                    </p:animMotion>
                                  </p:childTnLst>
                                </p:cTn>
                              </p:par>
                              <p:par>
                                <p:cTn id="18" presetID="42" presetClass="path" presetSubtype="0" accel="50000" decel="50000" fill="hold" grpId="1" nodeType="withEffect">
                                  <p:stCondLst>
                                    <p:cond delay="1250"/>
                                  </p:stCondLst>
                                  <p:childTnLst>
                                    <p:animMotion origin="layout" path="M 3.95833E-6 -1.48148E-6 L -0.00026 0.21968 " pathEditMode="relative" rAng="0" ptsTypes="AA">
                                      <p:cBhvr>
                                        <p:cTn id="19" dur="500" fill="hold"/>
                                        <p:tgtEl>
                                          <p:spTgt spid="17"/>
                                        </p:tgtEl>
                                        <p:attrNameLst>
                                          <p:attrName>ppt_x</p:attrName>
                                          <p:attrName>ppt_y</p:attrName>
                                        </p:attrNameLst>
                                      </p:cBhvr>
                                      <p:rCtr x="-13" y="10972"/>
                                    </p:animMotion>
                                  </p:childTnLst>
                                </p:cTn>
                              </p:par>
                              <p:par>
                                <p:cTn id="20" presetID="1" presetClass="path" presetSubtype="0" accel="50000" decel="50000" fill="hold" grpId="2" nodeType="withEffect">
                                  <p:stCondLst>
                                    <p:cond delay="1750"/>
                                  </p:stCondLst>
                                  <p:childTnLst>
                                    <p:animMotion origin="layout" path="M 0.00039 -0.21944 C 0.0681 -0.21944 0.12356 -0.12106 0.12356 0.00023 C 0.12356 0.12083 0.0681 0.21991 0.00039 0.21991 " pathEditMode="relative" rAng="0" ptsTypes="AAA">
                                      <p:cBhvr>
                                        <p:cTn id="21" dur="750" fill="hold"/>
                                        <p:tgtEl>
                                          <p:spTgt spid="18"/>
                                        </p:tgtEl>
                                        <p:attrNameLst>
                                          <p:attrName>ppt_x</p:attrName>
                                          <p:attrName>ppt_y</p:attrName>
                                        </p:attrNameLst>
                                      </p:cBhvr>
                                      <p:rCtr x="6159" y="21968"/>
                                    </p:animMotion>
                                  </p:childTnLst>
                                </p:cTn>
                              </p:par>
                              <p:par>
                                <p:cTn id="22" presetID="1" presetClass="path" presetSubtype="0" accel="50000" decel="50000" fill="hold" grpId="2" nodeType="withEffect">
                                  <p:stCondLst>
                                    <p:cond delay="1750"/>
                                  </p:stCondLst>
                                  <p:childTnLst>
                                    <p:animMotion origin="layout" path="M 0.00039 -0.21967 C -0.06758 -0.21967 -0.12318 -0.12153 -0.12318 -0.00023 C -0.12318 0.1206 -0.06758 0.21968 0.00039 0.21968 " pathEditMode="relative" rAng="0" ptsTypes="AAA">
                                      <p:cBhvr>
                                        <p:cTn id="23" dur="750" spd="-100000" fill="hold"/>
                                        <p:tgtEl>
                                          <p:spTgt spid="17"/>
                                        </p:tgtEl>
                                        <p:attrNameLst>
                                          <p:attrName>ppt_x</p:attrName>
                                          <p:attrName>ppt_y</p:attrName>
                                        </p:attrNameLst>
                                      </p:cBhvr>
                                      <p:rCtr x="-6185" y="21968"/>
                                    </p:animMotion>
                                  </p:childTnLst>
                                </p:cTn>
                              </p:par>
                              <p:par>
                                <p:cTn id="24" presetID="22" presetClass="entr" presetSubtype="2" fill="hold" grpId="0" nodeType="withEffect">
                                  <p:stCondLst>
                                    <p:cond delay="200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2" presetClass="entr" presetSubtype="8" fill="hold" grpId="0" nodeType="withEffect">
                                  <p:stCondLst>
                                    <p:cond delay="200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10" presetClass="entr" presetSubtype="0" fill="hold" grpId="0" nodeType="withEffect">
                                  <p:stCondLst>
                                    <p:cond delay="22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2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childTnLst>
                                </p:cTn>
                              </p:par>
                              <p:par>
                                <p:cTn id="36" presetID="35" presetClass="path" presetSubtype="0" accel="50000" decel="50000" fill="hold" grpId="1" nodeType="withEffect">
                                  <p:stCondLst>
                                    <p:cond delay="2500"/>
                                  </p:stCondLst>
                                  <p:childTnLst>
                                    <p:animMotion origin="layout" path="M -2.5E-6 1.85185E-6 L -0.10898 0.00023 " pathEditMode="relative" rAng="0" ptsTypes="AA">
                                      <p:cBhvr>
                                        <p:cTn id="37" dur="1000" spd="-100000" fill="hold"/>
                                        <p:tgtEl>
                                          <p:spTgt spid="13"/>
                                        </p:tgtEl>
                                        <p:attrNameLst>
                                          <p:attrName>ppt_x</p:attrName>
                                          <p:attrName>ppt_y</p:attrName>
                                        </p:attrNameLst>
                                      </p:cBhvr>
                                      <p:rCtr x="-5456" y="0"/>
                                    </p:animMotion>
                                  </p:childTnLst>
                                </p:cTn>
                              </p:par>
                              <p:par>
                                <p:cTn id="38" presetID="18" presetClass="entr" presetSubtype="6" fill="hold" grpId="0" nodeType="withEffect">
                                  <p:stCondLst>
                                    <p:cond delay="3250"/>
                                  </p:stCondLst>
                                  <p:childTnLst>
                                    <p:set>
                                      <p:cBhvr>
                                        <p:cTn id="39" dur="1" fill="hold">
                                          <p:stCondLst>
                                            <p:cond delay="0"/>
                                          </p:stCondLst>
                                        </p:cTn>
                                        <p:tgtEl>
                                          <p:spTgt spid="15"/>
                                        </p:tgtEl>
                                        <p:attrNameLst>
                                          <p:attrName>style.visibility</p:attrName>
                                        </p:attrNameLst>
                                      </p:cBhvr>
                                      <p:to>
                                        <p:strVal val="visible"/>
                                      </p:to>
                                    </p:set>
                                    <p:animEffect transition="in" filter="strips(downRight)">
                                      <p:cBhvr>
                                        <p:cTn id="4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2" grpId="0" animBg="1"/>
      <p:bldP spid="11" grpId="0" animBg="1"/>
      <p:bldP spid="12" grpId="0" animBg="1"/>
      <p:bldP spid="13" grpId="0"/>
      <p:bldP spid="13" grpId="1"/>
      <p:bldP spid="15" grpId="0"/>
      <p:bldP spid="17" grpId="0" animBg="1"/>
      <p:bldP spid="17" grpId="1" animBg="1"/>
      <p:bldP spid="17" grpId="2" animBg="1"/>
      <p:bldP spid="18" grpId="0" animBg="1"/>
      <p:bldP spid="18" grpId="1" animBg="1"/>
      <p:bldP spid="18"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核心成员</a:t>
            </a:r>
          </a:p>
        </p:txBody>
      </p:sp>
      <p:grpSp>
        <p:nvGrpSpPr>
          <p:cNvPr id="35" name="组合 34"/>
          <p:cNvGrpSpPr/>
          <p:nvPr/>
        </p:nvGrpSpPr>
        <p:grpSpPr>
          <a:xfrm>
            <a:off x="1262808" y="1951293"/>
            <a:ext cx="1620000" cy="1620000"/>
            <a:chOff x="1791092" y="1989000"/>
            <a:chExt cx="1620000" cy="1620000"/>
          </a:xfrm>
        </p:grpSpPr>
        <p:sp>
          <p:nvSpPr>
            <p:cNvPr id="2" name="椭圆 1"/>
            <p:cNvSpPr/>
            <p:nvPr/>
          </p:nvSpPr>
          <p:spPr>
            <a:xfrm>
              <a:off x="1791092" y="1989000"/>
              <a:ext cx="1620000" cy="162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881092" y="2079000"/>
              <a:ext cx="1440000" cy="1440000"/>
            </a:xfrm>
            <a:prstGeom prst="ellipse">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07374" y="3960611"/>
            <a:ext cx="2330863" cy="1538883"/>
            <a:chOff x="8548023" y="1293301"/>
            <a:chExt cx="2486420" cy="1538883"/>
          </a:xfrm>
        </p:grpSpPr>
        <p:sp>
          <p:nvSpPr>
            <p:cNvPr id="7" name="矩形 6"/>
            <p:cNvSpPr/>
            <p:nvPr/>
          </p:nvSpPr>
          <p:spPr>
            <a:xfrm>
              <a:off x="8548023" y="1631855"/>
              <a:ext cx="2486420" cy="1200329"/>
            </a:xfrm>
            <a:prstGeom prst="rect">
              <a:avLst/>
            </a:prstGeom>
          </p:spPr>
          <p:txBody>
            <a:bodyPr wrap="square">
              <a:spAutoFit/>
            </a:bodyPr>
            <a:lstStyle/>
            <a:p>
              <a:pPr>
                <a:lnSpc>
                  <a:spcPct val="150000"/>
                </a:lnSpc>
              </a:pP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 在这里输入主要的职业经验及任职主要机构等等，如：某大学工商学院研究生，有十余年行业经验，是某领域领军人物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8" name="矩形 7"/>
            <p:cNvSpPr/>
            <p:nvPr/>
          </p:nvSpPr>
          <p:spPr>
            <a:xfrm>
              <a:off x="8856389" y="1293301"/>
              <a:ext cx="1869690"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rPr>
                <a:t>杨某某</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   </a:t>
              </a:r>
              <a:r>
                <a:rPr lang="zh-CN" altLang="en-US" sz="1400" dirty="0">
                  <a:solidFill>
                    <a:schemeClr val="bg1"/>
                  </a:solidFill>
                  <a:latin typeface="冬青黑体简体中文 W3" panose="020B0300000000000000" pitchFamily="34" charset="-122"/>
                  <a:ea typeface="冬青黑体简体中文 W3" panose="020B0300000000000000" pitchFamily="34" charset="-122"/>
                </a:rPr>
                <a:t>职务头衔</a:t>
              </a:r>
            </a:p>
          </p:txBody>
        </p:sp>
      </p:grpSp>
      <p:grpSp>
        <p:nvGrpSpPr>
          <p:cNvPr id="10" name="组合 9"/>
          <p:cNvGrpSpPr/>
          <p:nvPr/>
        </p:nvGrpSpPr>
        <p:grpSpPr>
          <a:xfrm>
            <a:off x="1802805" y="3279847"/>
            <a:ext cx="540000" cy="540000"/>
            <a:chOff x="4336472" y="1952775"/>
            <a:chExt cx="550756" cy="550756"/>
          </a:xfrm>
          <a:effectLst/>
        </p:grpSpPr>
        <p:sp>
          <p:nvSpPr>
            <p:cNvPr id="11" name="椭圆 10"/>
            <p:cNvSpPr/>
            <p:nvPr/>
          </p:nvSpPr>
          <p:spPr>
            <a:xfrm>
              <a:off x="4336472" y="1952775"/>
              <a:ext cx="550756" cy="550756"/>
            </a:xfrm>
            <a:prstGeom prst="ellipse">
              <a:avLst/>
            </a:prstGeom>
            <a:gradFill flip="none" rotWithShape="1">
              <a:gsLst>
                <a:gs pos="65000">
                  <a:schemeClr val="bg1">
                    <a:alpha val="0"/>
                  </a:schemeClr>
                </a:gs>
                <a:gs pos="80000">
                  <a:schemeClr val="bg1">
                    <a:alpha val="25000"/>
                  </a:schemeClr>
                </a:gs>
                <a:gs pos="95000">
                  <a:schemeClr val="bg1">
                    <a:alpha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470095" y="2097216"/>
              <a:ext cx="277155" cy="266536"/>
              <a:chOff x="9791183" y="5224434"/>
              <a:chExt cx="645684" cy="620945"/>
            </a:xfrm>
            <a:solidFill>
              <a:srgbClr val="285C67"/>
            </a:solidFill>
          </p:grpSpPr>
          <p:sp>
            <p:nvSpPr>
              <p:cNvPr id="13" name="Oval 131"/>
              <p:cNvSpPr>
                <a:spLocks noChangeArrowheads="1"/>
              </p:cNvSpPr>
              <p:nvPr/>
            </p:nvSpPr>
            <p:spPr bwMode="auto">
              <a:xfrm>
                <a:off x="9968746" y="5224434"/>
                <a:ext cx="290558" cy="294275"/>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3949971" y="1951293"/>
            <a:ext cx="1620000" cy="1620000"/>
            <a:chOff x="1791092" y="1989000"/>
            <a:chExt cx="1620000" cy="1620000"/>
          </a:xfrm>
        </p:grpSpPr>
        <p:sp>
          <p:nvSpPr>
            <p:cNvPr id="37" name="椭圆 36"/>
            <p:cNvSpPr/>
            <p:nvPr/>
          </p:nvSpPr>
          <p:spPr>
            <a:xfrm>
              <a:off x="1791092" y="1989000"/>
              <a:ext cx="1620000" cy="162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81092" y="2079000"/>
              <a:ext cx="1440000" cy="1440000"/>
            </a:xfrm>
            <a:prstGeom prst="ellipse">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594537" y="3960611"/>
            <a:ext cx="2330863" cy="1538883"/>
            <a:chOff x="8548023" y="1293301"/>
            <a:chExt cx="2486420" cy="1538883"/>
          </a:xfrm>
        </p:grpSpPr>
        <p:sp>
          <p:nvSpPr>
            <p:cNvPr id="40" name="矩形 39"/>
            <p:cNvSpPr/>
            <p:nvPr/>
          </p:nvSpPr>
          <p:spPr>
            <a:xfrm>
              <a:off x="8548023" y="1631855"/>
              <a:ext cx="2486420" cy="1200329"/>
            </a:xfrm>
            <a:prstGeom prst="rect">
              <a:avLst/>
            </a:prstGeom>
          </p:spPr>
          <p:txBody>
            <a:bodyPr wrap="square">
              <a:spAutoFit/>
            </a:bodyPr>
            <a:lstStyle/>
            <a:p>
              <a:pPr>
                <a:lnSpc>
                  <a:spcPct val="150000"/>
                </a:lnSpc>
              </a:pP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 在这里输入主要的职业经验及任职主要机构等等，如：某大学工商学院研究生，有十余年行业经验，是某领域领军人物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41" name="矩形 40"/>
            <p:cNvSpPr/>
            <p:nvPr/>
          </p:nvSpPr>
          <p:spPr>
            <a:xfrm>
              <a:off x="8856389" y="1293301"/>
              <a:ext cx="1869690"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rPr>
                <a:t>黄某某</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   </a:t>
              </a:r>
              <a:r>
                <a:rPr lang="zh-CN" altLang="en-US" sz="1400" dirty="0">
                  <a:solidFill>
                    <a:schemeClr val="bg1"/>
                  </a:solidFill>
                  <a:latin typeface="冬青黑体简体中文 W3" panose="020B0300000000000000" pitchFamily="34" charset="-122"/>
                  <a:ea typeface="冬青黑体简体中文 W3" panose="020B0300000000000000" pitchFamily="34" charset="-122"/>
                </a:rPr>
                <a:t>职务头衔</a:t>
              </a:r>
            </a:p>
          </p:txBody>
        </p:sp>
      </p:grpSp>
      <p:grpSp>
        <p:nvGrpSpPr>
          <p:cNvPr id="83" name="组合 82"/>
          <p:cNvGrpSpPr/>
          <p:nvPr/>
        </p:nvGrpSpPr>
        <p:grpSpPr>
          <a:xfrm>
            <a:off x="4489968" y="3279847"/>
            <a:ext cx="540000" cy="540000"/>
            <a:chOff x="4489968" y="3279847"/>
            <a:chExt cx="540000" cy="540000"/>
          </a:xfrm>
        </p:grpSpPr>
        <p:grpSp>
          <p:nvGrpSpPr>
            <p:cNvPr id="22" name="组合 21"/>
            <p:cNvGrpSpPr/>
            <p:nvPr/>
          </p:nvGrpSpPr>
          <p:grpSpPr>
            <a:xfrm>
              <a:off x="4648732" y="3435688"/>
              <a:ext cx="222471" cy="220176"/>
              <a:chOff x="6967126" y="4092464"/>
              <a:chExt cx="453105" cy="448433"/>
            </a:xfrm>
            <a:solidFill>
              <a:srgbClr val="285C67"/>
            </a:solidFill>
          </p:grpSpPr>
          <p:sp>
            <p:nvSpPr>
              <p:cNvPr id="23"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p:cNvSpPr/>
            <p:nvPr/>
          </p:nvSpPr>
          <p:spPr>
            <a:xfrm>
              <a:off x="4489968" y="3279847"/>
              <a:ext cx="540000" cy="540000"/>
            </a:xfrm>
            <a:prstGeom prst="ellipse">
              <a:avLst/>
            </a:prstGeom>
            <a:gradFill flip="none" rotWithShape="1">
              <a:gsLst>
                <a:gs pos="65000">
                  <a:schemeClr val="bg1">
                    <a:alpha val="0"/>
                  </a:schemeClr>
                </a:gs>
                <a:gs pos="80000">
                  <a:schemeClr val="bg1">
                    <a:alpha val="25000"/>
                  </a:schemeClr>
                </a:gs>
                <a:gs pos="95000">
                  <a:schemeClr val="bg1">
                    <a:alpha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6637135" y="1951293"/>
            <a:ext cx="1620000" cy="1620000"/>
            <a:chOff x="1791092" y="1989000"/>
            <a:chExt cx="1620000" cy="1620000"/>
          </a:xfrm>
        </p:grpSpPr>
        <p:sp>
          <p:nvSpPr>
            <p:cNvPr id="61" name="椭圆 60"/>
            <p:cNvSpPr/>
            <p:nvPr/>
          </p:nvSpPr>
          <p:spPr>
            <a:xfrm>
              <a:off x="1791092" y="1989000"/>
              <a:ext cx="1620000" cy="162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881092" y="2079000"/>
              <a:ext cx="1440000" cy="1440000"/>
            </a:xfrm>
            <a:prstGeom prst="ellipse">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6281701" y="3960611"/>
            <a:ext cx="2330863" cy="1538883"/>
            <a:chOff x="8548023" y="1293301"/>
            <a:chExt cx="2486420" cy="1538883"/>
          </a:xfrm>
        </p:grpSpPr>
        <p:sp>
          <p:nvSpPr>
            <p:cNvPr id="64" name="矩形 63"/>
            <p:cNvSpPr/>
            <p:nvPr/>
          </p:nvSpPr>
          <p:spPr>
            <a:xfrm>
              <a:off x="8548023" y="1631855"/>
              <a:ext cx="2486420" cy="1200329"/>
            </a:xfrm>
            <a:prstGeom prst="rect">
              <a:avLst/>
            </a:prstGeom>
          </p:spPr>
          <p:txBody>
            <a:bodyPr wrap="square">
              <a:spAutoFit/>
            </a:bodyPr>
            <a:lstStyle/>
            <a:p>
              <a:pPr>
                <a:lnSpc>
                  <a:spcPct val="150000"/>
                </a:lnSpc>
              </a:pP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 在这里输入主要的职业经验及任职主要机构等等，如：某大学工商学院研究生，有十余年行业经验，是某领域领军人物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65" name="矩形 64"/>
            <p:cNvSpPr/>
            <p:nvPr/>
          </p:nvSpPr>
          <p:spPr>
            <a:xfrm>
              <a:off x="8856389" y="1293301"/>
              <a:ext cx="1869690"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rPr>
                <a:t>李某某</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   </a:t>
              </a:r>
              <a:r>
                <a:rPr lang="zh-CN" altLang="en-US" sz="1400" dirty="0">
                  <a:solidFill>
                    <a:schemeClr val="bg1"/>
                  </a:solidFill>
                  <a:latin typeface="冬青黑体简体中文 W3" panose="020B0300000000000000" pitchFamily="34" charset="-122"/>
                  <a:ea typeface="冬青黑体简体中文 W3" panose="020B0300000000000000" pitchFamily="34" charset="-122"/>
                </a:rPr>
                <a:t>职务头衔</a:t>
              </a:r>
            </a:p>
          </p:txBody>
        </p:sp>
      </p:grpSp>
      <p:grpSp>
        <p:nvGrpSpPr>
          <p:cNvPr id="70" name="组合 69"/>
          <p:cNvGrpSpPr/>
          <p:nvPr/>
        </p:nvGrpSpPr>
        <p:grpSpPr>
          <a:xfrm>
            <a:off x="9324299" y="1951293"/>
            <a:ext cx="1620000" cy="1620000"/>
            <a:chOff x="1791092" y="1989000"/>
            <a:chExt cx="1620000" cy="1620000"/>
          </a:xfrm>
        </p:grpSpPr>
        <p:sp>
          <p:nvSpPr>
            <p:cNvPr id="71" name="椭圆 70"/>
            <p:cNvSpPr/>
            <p:nvPr/>
          </p:nvSpPr>
          <p:spPr>
            <a:xfrm>
              <a:off x="1791092" y="1989000"/>
              <a:ext cx="1620000" cy="16200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881092" y="2079000"/>
              <a:ext cx="1440000" cy="1440000"/>
            </a:xfrm>
            <a:prstGeom prst="ellipse">
              <a:avLst/>
            </a:prstGeom>
            <a:blipFill dpi="0" rotWithShape="1">
              <a:blip r:embed="rId6"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8968865" y="3960611"/>
            <a:ext cx="2330863" cy="1538883"/>
            <a:chOff x="8548023" y="1293301"/>
            <a:chExt cx="2486420" cy="1538883"/>
          </a:xfrm>
        </p:grpSpPr>
        <p:sp>
          <p:nvSpPr>
            <p:cNvPr id="74" name="矩形 73"/>
            <p:cNvSpPr/>
            <p:nvPr/>
          </p:nvSpPr>
          <p:spPr>
            <a:xfrm>
              <a:off x="8548023" y="1631855"/>
              <a:ext cx="2486420" cy="1200329"/>
            </a:xfrm>
            <a:prstGeom prst="rect">
              <a:avLst/>
            </a:prstGeom>
          </p:spPr>
          <p:txBody>
            <a:bodyPr wrap="square">
              <a:spAutoFit/>
            </a:bodyPr>
            <a:lstStyle/>
            <a:p>
              <a:pPr>
                <a:lnSpc>
                  <a:spcPct val="150000"/>
                </a:lnSpc>
              </a:pPr>
              <a:r>
                <a:rPr lang="zh-CN" altLang="en-US" sz="1200" kern="0" dirty="0">
                  <a:solidFill>
                    <a:schemeClr val="bg1"/>
                  </a:solidFill>
                  <a:latin typeface="冬青黑体简体中文 W3" panose="020B0300000000000000" pitchFamily="34" charset="-122"/>
                  <a:ea typeface="冬青黑体简体中文 W3" panose="020B0300000000000000" pitchFamily="34" charset="-122"/>
                </a:rPr>
                <a:t> 在这里输入主要的职业经验及任职主要机构等等，如：某大学工商学院研究生，有十余年行业经验，是某领域领军人物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cs typeface="Segoe UI Semilight" panose="020B0402040204020203" pitchFamily="34" charset="0"/>
              </a:endParaRPr>
            </a:p>
          </p:txBody>
        </p:sp>
        <p:sp>
          <p:nvSpPr>
            <p:cNvPr id="75" name="矩形 74"/>
            <p:cNvSpPr/>
            <p:nvPr/>
          </p:nvSpPr>
          <p:spPr>
            <a:xfrm>
              <a:off x="8856389" y="1293301"/>
              <a:ext cx="1869690" cy="338554"/>
            </a:xfrm>
            <a:prstGeom prst="rect">
              <a:avLst/>
            </a:prstGeom>
          </p:spPr>
          <p:txBody>
            <a:bodyPr wrap="square">
              <a:spAutoFit/>
            </a:bodyPr>
            <a:lstStyle/>
            <a:p>
              <a:r>
                <a:rPr lang="zh-CN" altLang="en-US" sz="1600" dirty="0">
                  <a:solidFill>
                    <a:schemeClr val="bg1"/>
                  </a:solidFill>
                  <a:latin typeface="冬青黑体简体中文 W3" panose="020B0300000000000000" pitchFamily="34" charset="-122"/>
                  <a:ea typeface="冬青黑体简体中文 W3" panose="020B0300000000000000" pitchFamily="34" charset="-122"/>
                </a:rPr>
                <a:t>王某某</a:t>
              </a:r>
              <a:r>
                <a:rPr lang="zh-CN" altLang="en-US" sz="1200" dirty="0">
                  <a:solidFill>
                    <a:schemeClr val="bg1"/>
                  </a:solidFill>
                  <a:latin typeface="冬青黑体简体中文 W3" panose="020B0300000000000000" pitchFamily="34" charset="-122"/>
                  <a:ea typeface="冬青黑体简体中文 W3" panose="020B0300000000000000" pitchFamily="34" charset="-122"/>
                </a:rPr>
                <a:t>   </a:t>
              </a:r>
              <a:r>
                <a:rPr lang="zh-CN" altLang="en-US" sz="1400" dirty="0">
                  <a:solidFill>
                    <a:schemeClr val="bg1"/>
                  </a:solidFill>
                  <a:latin typeface="冬青黑体简体中文 W3" panose="020B0300000000000000" pitchFamily="34" charset="-122"/>
                  <a:ea typeface="冬青黑体简体中文 W3" panose="020B0300000000000000" pitchFamily="34" charset="-122"/>
                </a:rPr>
                <a:t>职务头衔</a:t>
              </a:r>
            </a:p>
          </p:txBody>
        </p:sp>
      </p:grpSp>
      <p:grpSp>
        <p:nvGrpSpPr>
          <p:cNvPr id="56" name="组合 55"/>
          <p:cNvGrpSpPr/>
          <p:nvPr/>
        </p:nvGrpSpPr>
        <p:grpSpPr>
          <a:xfrm>
            <a:off x="7177131" y="3279847"/>
            <a:ext cx="540000" cy="540000"/>
            <a:chOff x="8054402" y="2258083"/>
            <a:chExt cx="540000" cy="540000"/>
          </a:xfrm>
        </p:grpSpPr>
        <p:sp>
          <p:nvSpPr>
            <p:cNvPr id="50" name="椭圆 49"/>
            <p:cNvSpPr/>
            <p:nvPr/>
          </p:nvSpPr>
          <p:spPr>
            <a:xfrm>
              <a:off x="8054402" y="2258083"/>
              <a:ext cx="540000" cy="540000"/>
            </a:xfrm>
            <a:prstGeom prst="ellipse">
              <a:avLst/>
            </a:prstGeom>
            <a:gradFill flip="none" rotWithShape="1">
              <a:gsLst>
                <a:gs pos="65000">
                  <a:schemeClr val="bg1">
                    <a:alpha val="0"/>
                  </a:schemeClr>
                </a:gs>
                <a:gs pos="80000">
                  <a:schemeClr val="bg1">
                    <a:alpha val="25000"/>
                  </a:schemeClr>
                </a:gs>
                <a:gs pos="95000">
                  <a:schemeClr val="bg1">
                    <a:alpha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8180402" y="2420083"/>
              <a:ext cx="288000" cy="216000"/>
              <a:chOff x="4268086" y="4221191"/>
              <a:chExt cx="509646" cy="387231"/>
            </a:xfrm>
            <a:solidFill>
              <a:srgbClr val="285C67"/>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9864294" y="3275316"/>
            <a:ext cx="540000" cy="540000"/>
            <a:chOff x="9072497" y="1398829"/>
            <a:chExt cx="540000" cy="540000"/>
          </a:xfrm>
        </p:grpSpPr>
        <p:sp>
          <p:nvSpPr>
            <p:cNvPr id="54" name="椭圆 53"/>
            <p:cNvSpPr/>
            <p:nvPr/>
          </p:nvSpPr>
          <p:spPr>
            <a:xfrm>
              <a:off x="9072497" y="1398829"/>
              <a:ext cx="540000" cy="540000"/>
            </a:xfrm>
            <a:prstGeom prst="ellipse">
              <a:avLst/>
            </a:prstGeom>
            <a:gradFill flip="none" rotWithShape="1">
              <a:gsLst>
                <a:gs pos="65000">
                  <a:schemeClr val="bg1">
                    <a:alpha val="0"/>
                  </a:schemeClr>
                </a:gs>
                <a:gs pos="80000">
                  <a:schemeClr val="bg1">
                    <a:alpha val="25000"/>
                  </a:schemeClr>
                </a:gs>
                <a:gs pos="95000">
                  <a:schemeClr val="bg1">
                    <a:alpha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9234497" y="1578829"/>
              <a:ext cx="216000" cy="180000"/>
              <a:chOff x="1004888" y="993775"/>
              <a:chExt cx="2438400" cy="2332038"/>
            </a:xfrm>
            <a:solidFill>
              <a:srgbClr val="285C67"/>
            </a:solidFill>
          </p:grpSpPr>
          <p:sp>
            <p:nvSpPr>
              <p:cNvPr id="28"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3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869342233"/>
      </p:ext>
    </p:extLst>
  </p:cSld>
  <p:clrMapOvr>
    <a:masterClrMapping/>
  </p:clrMapOvr>
  <mc:AlternateContent xmlns:mc="http://schemas.openxmlformats.org/markup-compatibility/2006">
    <mc:Choice xmlns:p14="http://schemas.microsoft.com/office/powerpoint/2010/main" xmlns="" Requires="p14">
      <p:transition spd="slow" p14:dur="800" advTm="6000">
        <p14:flythrough/>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3"/>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3"/>
                                        </p:tgtEl>
                                        <p:attrNameLst>
                                          <p:attrName>ppt_x</p:attrName>
                                          <p:attrName>ppt_y</p:attrName>
                                        </p:attrNameLst>
                                      </p:cBhvr>
                                      <p:rCtr x="1393" y="0"/>
                                    </p:animMotion>
                                  </p:childTnLst>
                                </p:cTn>
                              </p:par>
                              <p:par>
                                <p:cTn id="12" presetID="10" presetClass="entr" presetSubtype="0" fill="hold" nodeType="withEffect">
                                  <p:stCondLst>
                                    <p:cond delay="175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par>
                                <p:cTn id="15" presetID="64" presetClass="path" presetSubtype="0" decel="30000" fill="hold" nodeType="withEffect">
                                  <p:stCondLst>
                                    <p:cond delay="1750"/>
                                  </p:stCondLst>
                                  <p:childTnLst>
                                    <p:animMotion origin="layout" path="M -1.45833E-6 0.1044 L -1.45833E-6 -0.18125 " pathEditMode="relative" rAng="0" ptsTypes="AA">
                                      <p:cBhvr>
                                        <p:cTn id="16" dur="750" spd="-100000" fill="hold"/>
                                        <p:tgtEl>
                                          <p:spTgt spid="35"/>
                                        </p:tgtEl>
                                        <p:attrNameLst>
                                          <p:attrName>ppt_x</p:attrName>
                                          <p:attrName>ppt_y</p:attrName>
                                        </p:attrNameLst>
                                      </p:cBhvr>
                                      <p:rCtr x="0" y="-14282"/>
                                    </p:animMotion>
                                  </p:childTnLst>
                                </p:cTn>
                              </p:par>
                              <p:par>
                                <p:cTn id="17" presetID="64" presetClass="path" presetSubtype="0" accel="30000" decel="30000" fill="hold" nodeType="withEffect">
                                  <p:stCondLst>
                                    <p:cond delay="2500"/>
                                  </p:stCondLst>
                                  <p:childTnLst>
                                    <p:animMotion origin="layout" path="M -1.45833E-6 0.10463 L -1.45833E-6 1.48148E-6 " pathEditMode="relative" rAng="0" ptsTypes="AA">
                                      <p:cBhvr>
                                        <p:cTn id="18" dur="750" fill="hold"/>
                                        <p:tgtEl>
                                          <p:spTgt spid="35"/>
                                        </p:tgtEl>
                                        <p:attrNameLst>
                                          <p:attrName>ppt_x</p:attrName>
                                          <p:attrName>ppt_y</p:attrName>
                                        </p:attrNameLst>
                                      </p:cBhvr>
                                      <p:rCtr x="0" y="-5231"/>
                                    </p:animMotion>
                                  </p:childTnLst>
                                </p:cTn>
                              </p:par>
                              <p:par>
                                <p:cTn id="19" presetID="10" presetClass="entr" presetSubtype="0" fill="hold" nodeType="withEffect">
                                  <p:stCondLst>
                                    <p:cond delay="20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64" presetClass="path" presetSubtype="0" decel="30000" fill="hold" nodeType="withEffect">
                                  <p:stCondLst>
                                    <p:cond delay="2000"/>
                                  </p:stCondLst>
                                  <p:childTnLst>
                                    <p:animMotion origin="layout" path="M -1.45833E-6 0.1044 L -1.45833E-6 -0.18125 " pathEditMode="relative" rAng="0" ptsTypes="AA">
                                      <p:cBhvr>
                                        <p:cTn id="23" dur="750" spd="-100000" fill="hold"/>
                                        <p:tgtEl>
                                          <p:spTgt spid="36"/>
                                        </p:tgtEl>
                                        <p:attrNameLst>
                                          <p:attrName>ppt_x</p:attrName>
                                          <p:attrName>ppt_y</p:attrName>
                                        </p:attrNameLst>
                                      </p:cBhvr>
                                      <p:rCtr x="0" y="-14282"/>
                                    </p:animMotion>
                                  </p:childTnLst>
                                </p:cTn>
                              </p:par>
                              <p:par>
                                <p:cTn id="24" presetID="64" presetClass="path" presetSubtype="0" accel="30000" decel="30000" fill="hold" nodeType="withEffect">
                                  <p:stCondLst>
                                    <p:cond delay="2750"/>
                                  </p:stCondLst>
                                  <p:childTnLst>
                                    <p:animMotion origin="layout" path="M -1.45833E-6 0.10463 L -1.45833E-6 1.48148E-6 " pathEditMode="relative" rAng="0" ptsTypes="AA">
                                      <p:cBhvr>
                                        <p:cTn id="25" dur="750" fill="hold"/>
                                        <p:tgtEl>
                                          <p:spTgt spid="36"/>
                                        </p:tgtEl>
                                        <p:attrNameLst>
                                          <p:attrName>ppt_x</p:attrName>
                                          <p:attrName>ppt_y</p:attrName>
                                        </p:attrNameLst>
                                      </p:cBhvr>
                                      <p:rCtr x="0" y="-5231"/>
                                    </p:animMotion>
                                  </p:childTnLst>
                                </p:cTn>
                              </p:par>
                              <p:par>
                                <p:cTn id="26" presetID="10" presetClass="entr" presetSubtype="0" fill="hold" nodeType="withEffect">
                                  <p:stCondLst>
                                    <p:cond delay="225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64" presetClass="path" presetSubtype="0" decel="30000" fill="hold" nodeType="withEffect">
                                  <p:stCondLst>
                                    <p:cond delay="2250"/>
                                  </p:stCondLst>
                                  <p:childTnLst>
                                    <p:animMotion origin="layout" path="M -1.45833E-6 0.1044 L -1.45833E-6 -0.18125 " pathEditMode="relative" rAng="0" ptsTypes="AA">
                                      <p:cBhvr>
                                        <p:cTn id="30" dur="750" spd="-100000" fill="hold"/>
                                        <p:tgtEl>
                                          <p:spTgt spid="60"/>
                                        </p:tgtEl>
                                        <p:attrNameLst>
                                          <p:attrName>ppt_x</p:attrName>
                                          <p:attrName>ppt_y</p:attrName>
                                        </p:attrNameLst>
                                      </p:cBhvr>
                                      <p:rCtr x="0" y="-14282"/>
                                    </p:animMotion>
                                  </p:childTnLst>
                                </p:cTn>
                              </p:par>
                              <p:par>
                                <p:cTn id="31" presetID="64" presetClass="path" presetSubtype="0" accel="30000" decel="30000" fill="hold" nodeType="withEffect">
                                  <p:stCondLst>
                                    <p:cond delay="3000"/>
                                  </p:stCondLst>
                                  <p:childTnLst>
                                    <p:animMotion origin="layout" path="M -1.45833E-6 0.10463 L -1.45833E-6 1.48148E-6 " pathEditMode="relative" rAng="0" ptsTypes="AA">
                                      <p:cBhvr>
                                        <p:cTn id="32" dur="750" fill="hold"/>
                                        <p:tgtEl>
                                          <p:spTgt spid="60"/>
                                        </p:tgtEl>
                                        <p:attrNameLst>
                                          <p:attrName>ppt_x</p:attrName>
                                          <p:attrName>ppt_y</p:attrName>
                                        </p:attrNameLst>
                                      </p:cBhvr>
                                      <p:rCtr x="0" y="-5231"/>
                                    </p:animMotion>
                                  </p:childTnLst>
                                </p:cTn>
                              </p:par>
                              <p:par>
                                <p:cTn id="33" presetID="10" presetClass="entr" presetSubtype="0" fill="hold" nodeType="withEffect">
                                  <p:stCondLst>
                                    <p:cond delay="250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childTnLst>
                                </p:cTn>
                              </p:par>
                              <p:par>
                                <p:cTn id="36" presetID="64" presetClass="path" presetSubtype="0" decel="30000" fill="hold" nodeType="withEffect">
                                  <p:stCondLst>
                                    <p:cond delay="2500"/>
                                  </p:stCondLst>
                                  <p:childTnLst>
                                    <p:animMotion origin="layout" path="M -1.45833E-6 0.1044 L -1.45833E-6 -0.18125 " pathEditMode="relative" rAng="0" ptsTypes="AA">
                                      <p:cBhvr>
                                        <p:cTn id="37" dur="750" spd="-100000" fill="hold"/>
                                        <p:tgtEl>
                                          <p:spTgt spid="70"/>
                                        </p:tgtEl>
                                        <p:attrNameLst>
                                          <p:attrName>ppt_x</p:attrName>
                                          <p:attrName>ppt_y</p:attrName>
                                        </p:attrNameLst>
                                      </p:cBhvr>
                                      <p:rCtr x="0" y="-14282"/>
                                    </p:animMotion>
                                  </p:childTnLst>
                                </p:cTn>
                              </p:par>
                              <p:par>
                                <p:cTn id="38" presetID="64" presetClass="path" presetSubtype="0" accel="30000" decel="30000" fill="hold" nodeType="withEffect">
                                  <p:stCondLst>
                                    <p:cond delay="3250"/>
                                  </p:stCondLst>
                                  <p:childTnLst>
                                    <p:animMotion origin="layout" path="M -1.45833E-6 0.10463 L -1.45833E-6 1.48148E-6 " pathEditMode="relative" rAng="0" ptsTypes="AA">
                                      <p:cBhvr>
                                        <p:cTn id="39" dur="750" fill="hold"/>
                                        <p:tgtEl>
                                          <p:spTgt spid="70"/>
                                        </p:tgtEl>
                                        <p:attrNameLst>
                                          <p:attrName>ppt_x</p:attrName>
                                          <p:attrName>ppt_y</p:attrName>
                                        </p:attrNameLst>
                                      </p:cBhvr>
                                      <p:rCtr x="0" y="-5231"/>
                                    </p:animMotion>
                                  </p:childTnLst>
                                </p:cTn>
                              </p:par>
                              <p:par>
                                <p:cTn id="40" presetID="10" presetClass="entr" presetSubtype="0" fill="hold" nodeType="withEffect">
                                  <p:stCondLst>
                                    <p:cond delay="35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nodeType="withEffect">
                                  <p:stCondLst>
                                    <p:cond delay="350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par>
                                <p:cTn id="46" presetID="10" presetClass="entr" presetSubtype="0" fill="hold" nodeType="withEffect">
                                  <p:stCondLst>
                                    <p:cond delay="35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par>
                                <p:cTn id="49" presetID="10" presetClass="entr" presetSubtype="0" fill="hold" nodeType="withEffect">
                                  <p:stCondLst>
                                    <p:cond delay="350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22" presetClass="entr" presetSubtype="1" fill="hold" nodeType="withEffect">
                                  <p:stCondLst>
                                    <p:cond delay="3750"/>
                                  </p:stCondLst>
                                  <p:childTnLst>
                                    <p:set>
                                      <p:cBhvr>
                                        <p:cTn id="53" dur="1" fill="hold">
                                          <p:stCondLst>
                                            <p:cond delay="0"/>
                                          </p:stCondLst>
                                        </p:cTn>
                                        <p:tgtEl>
                                          <p:spTgt spid="6"/>
                                        </p:tgtEl>
                                        <p:attrNameLst>
                                          <p:attrName>style.visibility</p:attrName>
                                        </p:attrNameLst>
                                      </p:cBhvr>
                                      <p:to>
                                        <p:strVal val="visible"/>
                                      </p:to>
                                    </p:set>
                                    <p:animEffect transition="in" filter="wipe(up)">
                                      <p:cBhvr>
                                        <p:cTn id="54" dur="750"/>
                                        <p:tgtEl>
                                          <p:spTgt spid="6"/>
                                        </p:tgtEl>
                                      </p:cBhvr>
                                    </p:animEffect>
                                  </p:childTnLst>
                                </p:cTn>
                              </p:par>
                              <p:par>
                                <p:cTn id="55" presetID="22" presetClass="entr" presetSubtype="1" fill="hold" nodeType="withEffect">
                                  <p:stCondLst>
                                    <p:cond delay="3750"/>
                                  </p:stCondLst>
                                  <p:childTnLst>
                                    <p:set>
                                      <p:cBhvr>
                                        <p:cTn id="56" dur="1" fill="hold">
                                          <p:stCondLst>
                                            <p:cond delay="0"/>
                                          </p:stCondLst>
                                        </p:cTn>
                                        <p:tgtEl>
                                          <p:spTgt spid="39"/>
                                        </p:tgtEl>
                                        <p:attrNameLst>
                                          <p:attrName>style.visibility</p:attrName>
                                        </p:attrNameLst>
                                      </p:cBhvr>
                                      <p:to>
                                        <p:strVal val="visible"/>
                                      </p:to>
                                    </p:set>
                                    <p:animEffect transition="in" filter="wipe(up)">
                                      <p:cBhvr>
                                        <p:cTn id="57" dur="750"/>
                                        <p:tgtEl>
                                          <p:spTgt spid="39"/>
                                        </p:tgtEl>
                                      </p:cBhvr>
                                    </p:animEffect>
                                  </p:childTnLst>
                                </p:cTn>
                              </p:par>
                              <p:par>
                                <p:cTn id="58" presetID="22" presetClass="entr" presetSubtype="1" fill="hold" nodeType="withEffect">
                                  <p:stCondLst>
                                    <p:cond delay="3750"/>
                                  </p:stCondLst>
                                  <p:childTnLst>
                                    <p:set>
                                      <p:cBhvr>
                                        <p:cTn id="59" dur="1" fill="hold">
                                          <p:stCondLst>
                                            <p:cond delay="0"/>
                                          </p:stCondLst>
                                        </p:cTn>
                                        <p:tgtEl>
                                          <p:spTgt spid="63"/>
                                        </p:tgtEl>
                                        <p:attrNameLst>
                                          <p:attrName>style.visibility</p:attrName>
                                        </p:attrNameLst>
                                      </p:cBhvr>
                                      <p:to>
                                        <p:strVal val="visible"/>
                                      </p:to>
                                    </p:set>
                                    <p:animEffect transition="in" filter="wipe(up)">
                                      <p:cBhvr>
                                        <p:cTn id="60" dur="750"/>
                                        <p:tgtEl>
                                          <p:spTgt spid="63"/>
                                        </p:tgtEl>
                                      </p:cBhvr>
                                    </p:animEffect>
                                  </p:childTnLst>
                                </p:cTn>
                              </p:par>
                              <p:par>
                                <p:cTn id="61" presetID="22" presetClass="entr" presetSubtype="1" fill="hold" nodeType="withEffect">
                                  <p:stCondLst>
                                    <p:cond delay="3750"/>
                                  </p:stCondLst>
                                  <p:childTnLst>
                                    <p:set>
                                      <p:cBhvr>
                                        <p:cTn id="62" dur="1" fill="hold">
                                          <p:stCondLst>
                                            <p:cond delay="0"/>
                                          </p:stCondLst>
                                        </p:cTn>
                                        <p:tgtEl>
                                          <p:spTgt spid="73"/>
                                        </p:tgtEl>
                                        <p:attrNameLst>
                                          <p:attrName>style.visibility</p:attrName>
                                        </p:attrNameLst>
                                      </p:cBhvr>
                                      <p:to>
                                        <p:strVal val="visible"/>
                                      </p:to>
                                    </p:set>
                                    <p:animEffect transition="in" filter="wipe(up)">
                                      <p:cBhvr>
                                        <p:cTn id="63"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9"/>
          <p:cNvSpPr txBox="1">
            <a:spLocks noChangeArrowheads="1"/>
          </p:cNvSpPr>
          <p:nvPr/>
        </p:nvSpPr>
        <p:spPr bwMode="auto">
          <a:xfrm>
            <a:off x="5411200" y="2708870"/>
            <a:ext cx="329481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5400" dirty="0">
                <a:solidFill>
                  <a:schemeClr val="bg1"/>
                </a:solidFill>
                <a:latin typeface="冬青黑体简体中文 W3" panose="020B0300000000000000" pitchFamily="34" charset="-122"/>
                <a:ea typeface="冬青黑体简体中文 W3" panose="020B0300000000000000" pitchFamily="34" charset="-122"/>
              </a:rPr>
              <a:t>项目描述</a:t>
            </a:r>
            <a:endParaRPr lang="zh-CN" altLang="zh-CN" sz="54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9"/>
          <p:cNvSpPr txBox="1">
            <a:spLocks noChangeArrowheads="1"/>
          </p:cNvSpPr>
          <p:nvPr/>
        </p:nvSpPr>
        <p:spPr bwMode="auto">
          <a:xfrm>
            <a:off x="5411200" y="3650343"/>
            <a:ext cx="32948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None/>
            </a:pPr>
            <a:r>
              <a:rPr lang="en-US" altLang="zh-CN" sz="2400" dirty="0">
                <a:solidFill>
                  <a:schemeClr val="bg1"/>
                </a:solidFill>
                <a:latin typeface="Century Gothic" panose="020B0502020202020204" pitchFamily="34" charset="0"/>
                <a:ea typeface="冬青黑体简体中文 W3" panose="020B0300000000000000" pitchFamily="34" charset="-122"/>
              </a:rPr>
              <a:t>Project description</a:t>
            </a:r>
            <a:endParaRPr lang="zh-CN" altLang="zh-CN" sz="2400" dirty="0">
              <a:solidFill>
                <a:schemeClr val="bg1"/>
              </a:solidFill>
              <a:latin typeface="Century Gothic" panose="020B0502020202020204" pitchFamily="34" charset="0"/>
              <a:ea typeface="冬青黑体简体中文 W3" panose="020B0300000000000000" pitchFamily="34" charset="-122"/>
            </a:endParaRPr>
          </a:p>
        </p:txBody>
      </p:sp>
      <p:grpSp>
        <p:nvGrpSpPr>
          <p:cNvPr id="9" name="组合 8"/>
          <p:cNvGrpSpPr/>
          <p:nvPr/>
        </p:nvGrpSpPr>
        <p:grpSpPr>
          <a:xfrm>
            <a:off x="3185596" y="2349000"/>
            <a:ext cx="2160000" cy="2160000"/>
            <a:chOff x="627243" y="3351326"/>
            <a:chExt cx="1413488" cy="1398766"/>
          </a:xfrm>
        </p:grpSpPr>
        <p:grpSp>
          <p:nvGrpSpPr>
            <p:cNvPr id="17" name="组合 16"/>
            <p:cNvGrpSpPr/>
            <p:nvPr/>
          </p:nvGrpSpPr>
          <p:grpSpPr>
            <a:xfrm>
              <a:off x="703267" y="3437940"/>
              <a:ext cx="1243488" cy="1225537"/>
              <a:chOff x="2002764" y="2538071"/>
              <a:chExt cx="1243488" cy="1225537"/>
            </a:xfrm>
          </p:grpSpPr>
          <p:sp useBgFill="1">
            <p:nvSpPr>
              <p:cNvPr id="157" name="椭圆 156"/>
              <p:cNvSpPr/>
              <p:nvPr/>
            </p:nvSpPr>
            <p:spPr>
              <a:xfrm>
                <a:off x="2020716" y="2538071"/>
                <a:ext cx="1225536" cy="12255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p>
            </p:txBody>
          </p:sp>
          <p:sp>
            <p:nvSpPr>
              <p:cNvPr id="158" name="椭圆 157"/>
              <p:cNvSpPr/>
              <p:nvPr/>
            </p:nvSpPr>
            <p:spPr>
              <a:xfrm>
                <a:off x="2002764" y="2538072"/>
                <a:ext cx="1225535" cy="1225536"/>
              </a:xfrm>
              <a:prstGeom prst="ellipse">
                <a:avLst/>
              </a:prstGeom>
              <a:gradFill flip="none" rotWithShape="1">
                <a:gsLst>
                  <a:gs pos="95000">
                    <a:srgbClr val="FFFFFF">
                      <a:alpha val="79000"/>
                    </a:srgbClr>
                  </a:gs>
                  <a:gs pos="80000">
                    <a:schemeClr val="bg1">
                      <a:alpha val="49000"/>
                    </a:schemeClr>
                  </a:gs>
                  <a:gs pos="6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a:latin typeface="Century Gothic" panose="020B0502020202020204" pitchFamily="34" charset="0"/>
                  </a:rPr>
                  <a:t>02</a:t>
                </a:r>
                <a:endParaRPr lang="zh-CN" altLang="en-US" sz="5400" dirty="0">
                  <a:latin typeface="Century Gothic" panose="020B0502020202020204" pitchFamily="34" charset="0"/>
                </a:endParaRPr>
              </a:p>
            </p:txBody>
          </p:sp>
        </p:grpSp>
        <p:grpSp>
          <p:nvGrpSpPr>
            <p:cNvPr id="18" name="组合 17"/>
            <p:cNvGrpSpPr/>
            <p:nvPr/>
          </p:nvGrpSpPr>
          <p:grpSpPr>
            <a:xfrm>
              <a:off x="627243" y="3351326"/>
              <a:ext cx="1413488" cy="1398766"/>
              <a:chOff x="1452921" y="1942621"/>
              <a:chExt cx="1990858" cy="1970124"/>
            </a:xfrm>
          </p:grpSpPr>
          <p:grpSp>
            <p:nvGrpSpPr>
              <p:cNvPr id="19" name="组合 18"/>
              <p:cNvGrpSpPr/>
              <p:nvPr/>
            </p:nvGrpSpPr>
            <p:grpSpPr>
              <a:xfrm>
                <a:off x="1452921" y="1942621"/>
                <a:ext cx="1990858" cy="1970124"/>
                <a:chOff x="7507532" y="2111585"/>
                <a:chExt cx="3212479" cy="3179020"/>
              </a:xfrm>
            </p:grpSpPr>
            <p:sp>
              <p:nvSpPr>
                <p:cNvPr id="21" name="Freeform 5"/>
                <p:cNvSpPr>
                  <a:spLocks/>
                </p:cNvSpPr>
                <p:nvPr/>
              </p:nvSpPr>
              <p:spPr bwMode="auto">
                <a:xfrm rot="4947725">
                  <a:off x="7547332" y="2185625"/>
                  <a:ext cx="3097496" cy="3084303"/>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22" name="Line 6"/>
                <p:cNvSpPr>
                  <a:spLocks noChangeShapeType="1"/>
                </p:cNvSpPr>
                <p:nvPr/>
              </p:nvSpPr>
              <p:spPr bwMode="auto">
                <a:xfrm rot="4947725">
                  <a:off x="9593098" y="3841705"/>
                  <a:ext cx="1392054" cy="86177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3" name="Line 7"/>
                <p:cNvSpPr>
                  <a:spLocks noChangeShapeType="1"/>
                </p:cNvSpPr>
                <p:nvPr/>
              </p:nvSpPr>
              <p:spPr bwMode="auto">
                <a:xfrm rot="4947725" flipH="1">
                  <a:off x="9059280" y="4235645"/>
                  <a:ext cx="151413" cy="16307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4" name="Line 8"/>
                <p:cNvSpPr>
                  <a:spLocks noChangeShapeType="1"/>
                </p:cNvSpPr>
                <p:nvPr/>
              </p:nvSpPr>
              <p:spPr bwMode="auto">
                <a:xfrm rot="4947725" flipH="1">
                  <a:off x="7159717" y="4068982"/>
                  <a:ext cx="1527034" cy="59173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5" name="Line 9"/>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6" name="Line 10"/>
                <p:cNvSpPr>
                  <a:spLocks noChangeShapeType="1"/>
                </p:cNvSpPr>
                <p:nvPr/>
              </p:nvSpPr>
              <p:spPr bwMode="auto">
                <a:xfrm rot="4947725">
                  <a:off x="9021526" y="217539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7" name="Line 11"/>
                <p:cNvSpPr>
                  <a:spLocks noChangeShapeType="1"/>
                </p:cNvSpPr>
                <p:nvPr/>
              </p:nvSpPr>
              <p:spPr bwMode="auto">
                <a:xfrm rot="4947725">
                  <a:off x="9675955" y="3875918"/>
                  <a:ext cx="1334541"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8" name="Line 12"/>
                <p:cNvSpPr>
                  <a:spLocks noChangeShapeType="1"/>
                </p:cNvSpPr>
                <p:nvPr/>
              </p:nvSpPr>
              <p:spPr bwMode="auto">
                <a:xfrm rot="4947725">
                  <a:off x="9644514" y="4232306"/>
                  <a:ext cx="274655" cy="12022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29" name="Line 13"/>
                <p:cNvSpPr>
                  <a:spLocks noChangeShapeType="1"/>
                </p:cNvSpPr>
                <p:nvPr/>
              </p:nvSpPr>
              <p:spPr bwMode="auto">
                <a:xfrm rot="4947725" flipV="1">
                  <a:off x="9824185" y="2836246"/>
                  <a:ext cx="762930" cy="1432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0" name="Line 14"/>
                <p:cNvSpPr>
                  <a:spLocks noChangeShapeType="1"/>
                </p:cNvSpPr>
                <p:nvPr/>
              </p:nvSpPr>
              <p:spPr bwMode="auto">
                <a:xfrm rot="4947725" flipH="1">
                  <a:off x="8289360" y="4246916"/>
                  <a:ext cx="504708" cy="12691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1" name="Line 15"/>
                <p:cNvSpPr>
                  <a:spLocks noChangeShapeType="1"/>
                </p:cNvSpPr>
                <p:nvPr/>
              </p:nvSpPr>
              <p:spPr bwMode="auto">
                <a:xfrm rot="4947725" flipH="1">
                  <a:off x="9051927" y="1634058"/>
                  <a:ext cx="446021" cy="157443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2" name="Line 16"/>
                <p:cNvSpPr>
                  <a:spLocks noChangeShapeType="1"/>
                </p:cNvSpPr>
                <p:nvPr/>
              </p:nvSpPr>
              <p:spPr bwMode="auto">
                <a:xfrm rot="4947725" flipH="1">
                  <a:off x="10332640" y="3269850"/>
                  <a:ext cx="286392" cy="26299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3" name="Line 17"/>
                <p:cNvSpPr>
                  <a:spLocks noChangeShapeType="1"/>
                </p:cNvSpPr>
                <p:nvPr/>
              </p:nvSpPr>
              <p:spPr bwMode="auto">
                <a:xfrm rot="4947725">
                  <a:off x="8275645" y="291106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4" name="Line 18"/>
                <p:cNvSpPr>
                  <a:spLocks noChangeShapeType="1"/>
                </p:cNvSpPr>
                <p:nvPr/>
              </p:nvSpPr>
              <p:spPr bwMode="auto">
                <a:xfrm rot="4947725">
                  <a:off x="9588043" y="225908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5" name="Line 19"/>
                <p:cNvSpPr>
                  <a:spLocks noChangeShapeType="1"/>
                </p:cNvSpPr>
                <p:nvPr/>
              </p:nvSpPr>
              <p:spPr bwMode="auto">
                <a:xfrm rot="4947725" flipH="1">
                  <a:off x="9404536" y="2468469"/>
                  <a:ext cx="1105662" cy="59878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6" name="Line 20"/>
                <p:cNvSpPr>
                  <a:spLocks noChangeShapeType="1"/>
                </p:cNvSpPr>
                <p:nvPr/>
              </p:nvSpPr>
              <p:spPr bwMode="auto">
                <a:xfrm rot="4947725">
                  <a:off x="8921456" y="2270793"/>
                  <a:ext cx="208925" cy="1878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7" name="Line 21"/>
                <p:cNvSpPr>
                  <a:spLocks noChangeShapeType="1"/>
                </p:cNvSpPr>
                <p:nvPr/>
              </p:nvSpPr>
              <p:spPr bwMode="auto">
                <a:xfrm rot="4947725" flipH="1">
                  <a:off x="9203214" y="5049240"/>
                  <a:ext cx="225358" cy="19607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8" name="Line 22"/>
                <p:cNvSpPr>
                  <a:spLocks noChangeShapeType="1"/>
                </p:cNvSpPr>
                <p:nvPr/>
              </p:nvSpPr>
              <p:spPr bwMode="auto">
                <a:xfrm rot="4947725">
                  <a:off x="7529763" y="3646744"/>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39" name="Line 23"/>
                <p:cNvSpPr>
                  <a:spLocks noChangeShapeType="1"/>
                </p:cNvSpPr>
                <p:nvPr/>
              </p:nvSpPr>
              <p:spPr bwMode="auto">
                <a:xfrm rot="4947725">
                  <a:off x="7991204" y="262311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0" name="Line 24"/>
                <p:cNvSpPr>
                  <a:spLocks noChangeShapeType="1"/>
                </p:cNvSpPr>
                <p:nvPr/>
              </p:nvSpPr>
              <p:spPr bwMode="auto">
                <a:xfrm rot="4947725" flipH="1">
                  <a:off x="7560596" y="4263793"/>
                  <a:ext cx="636166" cy="468457"/>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1" name="Line 25"/>
                <p:cNvSpPr>
                  <a:spLocks noChangeShapeType="1"/>
                </p:cNvSpPr>
                <p:nvPr/>
              </p:nvSpPr>
              <p:spPr bwMode="auto">
                <a:xfrm rot="4947725">
                  <a:off x="7187694" y="3100850"/>
                  <a:ext cx="1348626" cy="43910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2" name="Line 26"/>
                <p:cNvSpPr>
                  <a:spLocks noChangeShapeType="1"/>
                </p:cNvSpPr>
                <p:nvPr/>
              </p:nvSpPr>
              <p:spPr bwMode="auto">
                <a:xfrm rot="4947725">
                  <a:off x="7555584" y="3297190"/>
                  <a:ext cx="280524"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3" name="Line 27"/>
                <p:cNvSpPr>
                  <a:spLocks noChangeShapeType="1"/>
                </p:cNvSpPr>
                <p:nvPr/>
              </p:nvSpPr>
              <p:spPr bwMode="auto">
                <a:xfrm rot="4947725" flipH="1">
                  <a:off x="7637143" y="3122820"/>
                  <a:ext cx="252354" cy="1655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4" name="Line 28"/>
                <p:cNvSpPr>
                  <a:spLocks noChangeShapeType="1"/>
                </p:cNvSpPr>
                <p:nvPr/>
              </p:nvSpPr>
              <p:spPr bwMode="auto">
                <a:xfrm rot="4947725" flipH="1">
                  <a:off x="7684017" y="4073364"/>
                  <a:ext cx="996504" cy="77489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5" name="Line 29"/>
                <p:cNvSpPr>
                  <a:spLocks noChangeShapeType="1"/>
                </p:cNvSpPr>
                <p:nvPr/>
              </p:nvSpPr>
              <p:spPr bwMode="auto">
                <a:xfrm rot="4947725">
                  <a:off x="7580161" y="4039237"/>
                  <a:ext cx="177235" cy="15263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6" name="Line 30"/>
                <p:cNvSpPr>
                  <a:spLocks noChangeShapeType="1"/>
                </p:cNvSpPr>
                <p:nvPr/>
              </p:nvSpPr>
              <p:spPr bwMode="auto">
                <a:xfrm rot="4947725">
                  <a:off x="8007623" y="4585120"/>
                  <a:ext cx="318083" cy="704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7" name="Line 31"/>
                <p:cNvSpPr>
                  <a:spLocks noChangeShapeType="1"/>
                </p:cNvSpPr>
                <p:nvPr/>
              </p:nvSpPr>
              <p:spPr bwMode="auto">
                <a:xfrm rot="4947725">
                  <a:off x="8642410" y="2190065"/>
                  <a:ext cx="165497" cy="63752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8" name="Line 32"/>
                <p:cNvSpPr>
                  <a:spLocks noChangeShapeType="1"/>
                </p:cNvSpPr>
                <p:nvPr/>
              </p:nvSpPr>
              <p:spPr bwMode="auto">
                <a:xfrm rot="4947725">
                  <a:off x="8282421" y="2424042"/>
                  <a:ext cx="320431" cy="88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49" name="Line 33"/>
                <p:cNvSpPr>
                  <a:spLocks noChangeShapeType="1"/>
                </p:cNvSpPr>
                <p:nvPr/>
              </p:nvSpPr>
              <p:spPr bwMode="auto">
                <a:xfrm rot="4947725" flipH="1">
                  <a:off x="8172740" y="2415974"/>
                  <a:ext cx="65729" cy="42384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0" name="Line 34"/>
                <p:cNvSpPr>
                  <a:spLocks noChangeShapeType="1"/>
                </p:cNvSpPr>
                <p:nvPr/>
              </p:nvSpPr>
              <p:spPr bwMode="auto">
                <a:xfrm rot="4947725">
                  <a:off x="9283354" y="2037315"/>
                  <a:ext cx="51644" cy="5694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1" name="Line 35"/>
                <p:cNvSpPr>
                  <a:spLocks noChangeShapeType="1"/>
                </p:cNvSpPr>
                <p:nvPr/>
              </p:nvSpPr>
              <p:spPr bwMode="auto">
                <a:xfrm rot="4947725" flipV="1">
                  <a:off x="8549232" y="4998061"/>
                  <a:ext cx="390855" cy="17611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2" name="Line 36"/>
                <p:cNvSpPr>
                  <a:spLocks noChangeShapeType="1"/>
                </p:cNvSpPr>
                <p:nvPr/>
              </p:nvSpPr>
              <p:spPr bwMode="auto">
                <a:xfrm rot="4947725">
                  <a:off x="8944487" y="4972276"/>
                  <a:ext cx="172540" cy="37218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3" name="Line 37"/>
                <p:cNvSpPr>
                  <a:spLocks noChangeShapeType="1"/>
                </p:cNvSpPr>
                <p:nvPr/>
              </p:nvSpPr>
              <p:spPr bwMode="auto">
                <a:xfrm rot="4947725">
                  <a:off x="9203923" y="5048432"/>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4" name="Line 38"/>
                <p:cNvSpPr>
                  <a:spLocks noChangeShapeType="1"/>
                </p:cNvSpPr>
                <p:nvPr/>
              </p:nvSpPr>
              <p:spPr bwMode="auto">
                <a:xfrm rot="4947725">
                  <a:off x="8180720" y="4458055"/>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5" name="Line 39"/>
                <p:cNvSpPr>
                  <a:spLocks noChangeShapeType="1"/>
                </p:cNvSpPr>
                <p:nvPr/>
              </p:nvSpPr>
              <p:spPr bwMode="auto">
                <a:xfrm rot="4947725">
                  <a:off x="7836969" y="2654551"/>
                  <a:ext cx="607996" cy="64339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56" name="Oval 42"/>
                <p:cNvSpPr>
                  <a:spLocks noChangeArrowheads="1"/>
                </p:cNvSpPr>
                <p:nvPr/>
              </p:nvSpPr>
              <p:spPr bwMode="auto">
                <a:xfrm rot="4947725">
                  <a:off x="9738017" y="2469199"/>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7" name="Oval 43"/>
                <p:cNvSpPr>
                  <a:spLocks noChangeArrowheads="1"/>
                </p:cNvSpPr>
                <p:nvPr/>
              </p:nvSpPr>
              <p:spPr bwMode="auto">
                <a:xfrm rot="4947725">
                  <a:off x="9565005" y="223627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8" name="Oval 44"/>
                <p:cNvSpPr>
                  <a:spLocks noChangeArrowheads="1"/>
                </p:cNvSpPr>
                <p:nvPr/>
              </p:nvSpPr>
              <p:spPr bwMode="auto">
                <a:xfrm rot="4947725">
                  <a:off x="10063044" y="251845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59" name="Line 45"/>
                <p:cNvSpPr>
                  <a:spLocks noChangeShapeType="1"/>
                </p:cNvSpPr>
                <p:nvPr/>
              </p:nvSpPr>
              <p:spPr bwMode="auto">
                <a:xfrm rot="4947725" flipH="1" flipV="1">
                  <a:off x="9901851" y="2636088"/>
                  <a:ext cx="293435" cy="1115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60" name="Oval 46"/>
                <p:cNvSpPr>
                  <a:spLocks noChangeArrowheads="1"/>
                </p:cNvSpPr>
                <p:nvPr/>
              </p:nvSpPr>
              <p:spPr bwMode="auto">
                <a:xfrm rot="4947725">
                  <a:off x="9990809" y="282282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1" name="Oval 47"/>
                <p:cNvSpPr>
                  <a:spLocks noChangeArrowheads="1"/>
                </p:cNvSpPr>
                <p:nvPr/>
              </p:nvSpPr>
              <p:spPr bwMode="auto">
                <a:xfrm rot="4947725">
                  <a:off x="9008673" y="236325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2" name="Oval 48"/>
                <p:cNvSpPr>
                  <a:spLocks noChangeArrowheads="1"/>
                </p:cNvSpPr>
                <p:nvPr/>
              </p:nvSpPr>
              <p:spPr bwMode="auto">
                <a:xfrm rot="4947725">
                  <a:off x="9002135" y="215328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3" name="Oval 49"/>
                <p:cNvSpPr>
                  <a:spLocks noChangeArrowheads="1"/>
                </p:cNvSpPr>
                <p:nvPr/>
              </p:nvSpPr>
              <p:spPr bwMode="auto">
                <a:xfrm rot="4947725">
                  <a:off x="8448048" y="2279886"/>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4" name="Oval 50"/>
                <p:cNvSpPr>
                  <a:spLocks noChangeArrowheads="1"/>
                </p:cNvSpPr>
                <p:nvPr/>
              </p:nvSpPr>
              <p:spPr bwMode="auto">
                <a:xfrm rot="4947725">
                  <a:off x="8397123" y="2611033"/>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5" name="Oval 51"/>
                <p:cNvSpPr>
                  <a:spLocks noChangeArrowheads="1"/>
                </p:cNvSpPr>
                <p:nvPr/>
              </p:nvSpPr>
              <p:spPr bwMode="auto">
                <a:xfrm rot="4947725">
                  <a:off x="7968749" y="2599644"/>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6" name="Oval 52"/>
                <p:cNvSpPr>
                  <a:spLocks noChangeArrowheads="1"/>
                </p:cNvSpPr>
                <p:nvPr/>
              </p:nvSpPr>
              <p:spPr bwMode="auto">
                <a:xfrm rot="4947725">
                  <a:off x="7642410" y="306905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7" name="Oval 53"/>
                <p:cNvSpPr>
                  <a:spLocks noChangeArrowheads="1"/>
                </p:cNvSpPr>
                <p:nvPr/>
              </p:nvSpPr>
              <p:spPr bwMode="auto">
                <a:xfrm rot="4947725">
                  <a:off x="7840139" y="32969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8" name="Oval 54"/>
                <p:cNvSpPr>
                  <a:spLocks noChangeArrowheads="1"/>
                </p:cNvSpPr>
                <p:nvPr/>
              </p:nvSpPr>
              <p:spPr bwMode="auto">
                <a:xfrm rot="4947725">
                  <a:off x="7508125" y="3625018"/>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69" name="Oval 55"/>
                <p:cNvSpPr>
                  <a:spLocks noChangeArrowheads="1"/>
                </p:cNvSpPr>
                <p:nvPr/>
              </p:nvSpPr>
              <p:spPr bwMode="auto">
                <a:xfrm rot="4947725">
                  <a:off x="7709772" y="3994882"/>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0" name="Oval 57"/>
                <p:cNvSpPr>
                  <a:spLocks noChangeArrowheads="1"/>
                </p:cNvSpPr>
                <p:nvPr/>
              </p:nvSpPr>
              <p:spPr bwMode="auto">
                <a:xfrm rot="4947725">
                  <a:off x="7582447" y="419110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1" name="Oval 58"/>
                <p:cNvSpPr>
                  <a:spLocks noChangeArrowheads="1"/>
                </p:cNvSpPr>
                <p:nvPr/>
              </p:nvSpPr>
              <p:spPr bwMode="auto">
                <a:xfrm rot="4947725">
                  <a:off x="8159736" y="4436757"/>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2" name="Oval 59"/>
                <p:cNvSpPr>
                  <a:spLocks noChangeArrowheads="1"/>
                </p:cNvSpPr>
                <p:nvPr/>
              </p:nvSpPr>
              <p:spPr bwMode="auto">
                <a:xfrm rot="4947725">
                  <a:off x="8130464" y="476148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3" name="Oval 60"/>
                <p:cNvSpPr>
                  <a:spLocks noChangeArrowheads="1"/>
                </p:cNvSpPr>
                <p:nvPr/>
              </p:nvSpPr>
              <p:spPr bwMode="auto">
                <a:xfrm rot="4947725">
                  <a:off x="7857203" y="469227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4" name="Oval 61"/>
                <p:cNvSpPr>
                  <a:spLocks noChangeArrowheads="1"/>
                </p:cNvSpPr>
                <p:nvPr/>
              </p:nvSpPr>
              <p:spPr bwMode="auto">
                <a:xfrm rot="4947725">
                  <a:off x="8294403" y="5060648"/>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5" name="Oval 62"/>
                <p:cNvSpPr>
                  <a:spLocks noChangeArrowheads="1"/>
                </p:cNvSpPr>
                <p:nvPr/>
              </p:nvSpPr>
              <p:spPr bwMode="auto">
                <a:xfrm rot="4947725">
                  <a:off x="8609427" y="4881622"/>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6" name="Oval 63"/>
                <p:cNvSpPr>
                  <a:spLocks noChangeArrowheads="1"/>
                </p:cNvSpPr>
                <p:nvPr/>
              </p:nvSpPr>
              <p:spPr bwMode="auto">
                <a:xfrm rot="4947725">
                  <a:off x="8710780" y="5044025"/>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7" name="Oval 64"/>
                <p:cNvSpPr>
                  <a:spLocks noChangeArrowheads="1"/>
                </p:cNvSpPr>
                <p:nvPr/>
              </p:nvSpPr>
              <p:spPr bwMode="auto">
                <a:xfrm rot="4947725">
                  <a:off x="8835290" y="5245996"/>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8" name="Oval 65"/>
                <p:cNvSpPr>
                  <a:spLocks noChangeArrowheads="1"/>
                </p:cNvSpPr>
                <p:nvPr/>
              </p:nvSpPr>
              <p:spPr bwMode="auto">
                <a:xfrm rot="4947725">
                  <a:off x="9182132" y="5025543"/>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79" name="Oval 66"/>
                <p:cNvSpPr>
                  <a:spLocks noChangeArrowheads="1"/>
                </p:cNvSpPr>
                <p:nvPr/>
              </p:nvSpPr>
              <p:spPr bwMode="auto">
                <a:xfrm rot="4947725">
                  <a:off x="9406807" y="5224905"/>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0" name="Oval 68"/>
                <p:cNvSpPr>
                  <a:spLocks noChangeArrowheads="1"/>
                </p:cNvSpPr>
                <p:nvPr/>
              </p:nvSpPr>
              <p:spPr bwMode="auto">
                <a:xfrm rot="4947725">
                  <a:off x="9930385" y="499748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1" name="Oval 70"/>
                <p:cNvSpPr>
                  <a:spLocks noChangeArrowheads="1"/>
                </p:cNvSpPr>
                <p:nvPr/>
              </p:nvSpPr>
              <p:spPr bwMode="auto">
                <a:xfrm rot="4947725">
                  <a:off x="10337886" y="4595474"/>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2" name="Line 71"/>
                <p:cNvSpPr>
                  <a:spLocks noChangeShapeType="1"/>
                </p:cNvSpPr>
                <p:nvPr/>
              </p:nvSpPr>
              <p:spPr bwMode="auto">
                <a:xfrm rot="4947725">
                  <a:off x="10465433" y="3993878"/>
                  <a:ext cx="10564" cy="25007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83" name="Oval 72"/>
                <p:cNvSpPr>
                  <a:spLocks noChangeArrowheads="1"/>
                </p:cNvSpPr>
                <p:nvPr/>
              </p:nvSpPr>
              <p:spPr bwMode="auto">
                <a:xfrm rot="4947725">
                  <a:off x="10325812" y="4118832"/>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4" name="Oval 73"/>
                <p:cNvSpPr>
                  <a:spLocks noChangeArrowheads="1"/>
                </p:cNvSpPr>
                <p:nvPr/>
              </p:nvSpPr>
              <p:spPr bwMode="auto">
                <a:xfrm rot="4947725">
                  <a:off x="10572108" y="4074317"/>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5" name="Oval 74"/>
                <p:cNvSpPr>
                  <a:spLocks noChangeArrowheads="1"/>
                </p:cNvSpPr>
                <p:nvPr/>
              </p:nvSpPr>
              <p:spPr bwMode="auto">
                <a:xfrm rot="4947725">
                  <a:off x="10304472" y="3255576"/>
                  <a:ext cx="43429"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6" name="Oval 75"/>
                <p:cNvSpPr>
                  <a:spLocks noChangeArrowheads="1"/>
                </p:cNvSpPr>
                <p:nvPr/>
              </p:nvSpPr>
              <p:spPr bwMode="auto">
                <a:xfrm rot="4947725">
                  <a:off x="10603190" y="3503166"/>
                  <a:ext cx="43429"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7" name="Oval 76"/>
                <p:cNvSpPr>
                  <a:spLocks noChangeArrowheads="1"/>
                </p:cNvSpPr>
                <p:nvPr/>
              </p:nvSpPr>
              <p:spPr bwMode="auto">
                <a:xfrm rot="4947725">
                  <a:off x="10424909" y="2961920"/>
                  <a:ext cx="44602" cy="4344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8" name="Oval 69"/>
                <p:cNvSpPr>
                  <a:spLocks noChangeArrowheads="1"/>
                </p:cNvSpPr>
                <p:nvPr/>
              </p:nvSpPr>
              <p:spPr bwMode="auto">
                <a:xfrm rot="4947725">
                  <a:off x="10065265" y="4696081"/>
                  <a:ext cx="44602" cy="44615"/>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89" name="Freeform 5"/>
                <p:cNvSpPr>
                  <a:spLocks/>
                </p:cNvSpPr>
                <p:nvPr/>
              </p:nvSpPr>
              <p:spPr bwMode="auto">
                <a:xfrm rot="17824933">
                  <a:off x="7722414" y="2359961"/>
                  <a:ext cx="2747332" cy="2735632"/>
                </a:xfrm>
                <a:custGeom>
                  <a:avLst/>
                  <a:gdLst>
                    <a:gd name="T0" fmla="*/ 1076 w 2639"/>
                    <a:gd name="T1" fmla="*/ 2627 h 2627"/>
                    <a:gd name="T2" fmla="*/ 622 w 2639"/>
                    <a:gd name="T3" fmla="*/ 2451 h 2627"/>
                    <a:gd name="T4" fmla="*/ 263 w 2639"/>
                    <a:gd name="T5" fmla="*/ 2123 h 2627"/>
                    <a:gd name="T6" fmla="*/ 46 w 2639"/>
                    <a:gd name="T7" fmla="*/ 1687 h 2627"/>
                    <a:gd name="T8" fmla="*/ 0 w 2639"/>
                    <a:gd name="T9" fmla="*/ 1203 h 2627"/>
                    <a:gd name="T10" fmla="*/ 134 w 2639"/>
                    <a:gd name="T11" fmla="*/ 734 h 2627"/>
                    <a:gd name="T12" fmla="*/ 426 w 2639"/>
                    <a:gd name="T13" fmla="*/ 346 h 2627"/>
                    <a:gd name="T14" fmla="*/ 841 w 2639"/>
                    <a:gd name="T15" fmla="*/ 90 h 2627"/>
                    <a:gd name="T16" fmla="*/ 1320 w 2639"/>
                    <a:gd name="T17" fmla="*/ 0 h 2627"/>
                    <a:gd name="T18" fmla="*/ 1799 w 2639"/>
                    <a:gd name="T19" fmla="*/ 90 h 2627"/>
                    <a:gd name="T20" fmla="*/ 2213 w 2639"/>
                    <a:gd name="T21" fmla="*/ 346 h 2627"/>
                    <a:gd name="T22" fmla="*/ 2506 w 2639"/>
                    <a:gd name="T23" fmla="*/ 734 h 2627"/>
                    <a:gd name="T24" fmla="*/ 2639 w 2639"/>
                    <a:gd name="T25" fmla="*/ 1203 h 2627"/>
                    <a:gd name="T26" fmla="*/ 2594 w 2639"/>
                    <a:gd name="T27" fmla="*/ 1687 h 2627"/>
                    <a:gd name="T28" fmla="*/ 2377 w 2639"/>
                    <a:gd name="T29" fmla="*/ 2123 h 2627"/>
                    <a:gd name="T30" fmla="*/ 2017 w 2639"/>
                    <a:gd name="T31" fmla="*/ 2451 h 2627"/>
                    <a:gd name="T32" fmla="*/ 1563 w 2639"/>
                    <a:gd name="T33" fmla="*/ 2627 h 2627"/>
                    <a:gd name="T34" fmla="*/ 1076 w 2639"/>
                    <a:gd name="T35" fmla="*/ 2627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9" h="2627">
                      <a:moveTo>
                        <a:pt x="1076" y="2627"/>
                      </a:moveTo>
                      <a:lnTo>
                        <a:pt x="622" y="2451"/>
                      </a:lnTo>
                      <a:lnTo>
                        <a:pt x="263" y="2123"/>
                      </a:lnTo>
                      <a:lnTo>
                        <a:pt x="46" y="1687"/>
                      </a:lnTo>
                      <a:lnTo>
                        <a:pt x="0" y="1203"/>
                      </a:lnTo>
                      <a:lnTo>
                        <a:pt x="134" y="734"/>
                      </a:lnTo>
                      <a:lnTo>
                        <a:pt x="426" y="346"/>
                      </a:lnTo>
                      <a:lnTo>
                        <a:pt x="841" y="90"/>
                      </a:lnTo>
                      <a:lnTo>
                        <a:pt x="1320" y="0"/>
                      </a:lnTo>
                      <a:lnTo>
                        <a:pt x="1799" y="90"/>
                      </a:lnTo>
                      <a:lnTo>
                        <a:pt x="2213" y="346"/>
                      </a:lnTo>
                      <a:lnTo>
                        <a:pt x="2506" y="734"/>
                      </a:lnTo>
                      <a:lnTo>
                        <a:pt x="2639" y="1203"/>
                      </a:lnTo>
                      <a:lnTo>
                        <a:pt x="2594" y="1687"/>
                      </a:lnTo>
                      <a:lnTo>
                        <a:pt x="2377" y="2123"/>
                      </a:lnTo>
                      <a:lnTo>
                        <a:pt x="2017" y="2451"/>
                      </a:lnTo>
                      <a:lnTo>
                        <a:pt x="1563" y="2627"/>
                      </a:lnTo>
                      <a:lnTo>
                        <a:pt x="1076" y="2627"/>
                      </a:lnTo>
                      <a:close/>
                    </a:path>
                  </a:pathLst>
                </a:custGeom>
                <a:noFill/>
                <a:ln w="1588" cap="flat">
                  <a:solidFill>
                    <a:schemeClr val="bg1">
                      <a:alpha val="2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4400"/>
                </a:p>
              </p:txBody>
            </p:sp>
            <p:sp>
              <p:nvSpPr>
                <p:cNvPr id="90" name="Line 6"/>
                <p:cNvSpPr>
                  <a:spLocks noChangeShapeType="1"/>
                </p:cNvSpPr>
                <p:nvPr/>
              </p:nvSpPr>
              <p:spPr bwMode="auto">
                <a:xfrm rot="17824933">
                  <a:off x="7882463" y="2346752"/>
                  <a:ext cx="1234686" cy="76435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1" name="Line 7"/>
                <p:cNvSpPr>
                  <a:spLocks noChangeShapeType="1"/>
                </p:cNvSpPr>
                <p:nvPr/>
              </p:nvSpPr>
              <p:spPr bwMode="auto">
                <a:xfrm rot="17824933" flipH="1">
                  <a:off x="9667337" y="2019093"/>
                  <a:ext cx="134296" cy="144643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2" name="Line 8"/>
                <p:cNvSpPr>
                  <a:spLocks noChangeShapeType="1"/>
                </p:cNvSpPr>
                <p:nvPr/>
              </p:nvSpPr>
              <p:spPr bwMode="auto">
                <a:xfrm rot="17824933" flipH="1">
                  <a:off x="9595970" y="3591357"/>
                  <a:ext cx="1354407" cy="52484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3" name="Line 9"/>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4" name="Line 10"/>
                <p:cNvSpPr>
                  <a:spLocks noChangeShapeType="1"/>
                </p:cNvSpPr>
                <p:nvPr/>
              </p:nvSpPr>
              <p:spPr bwMode="auto">
                <a:xfrm rot="17824933">
                  <a:off x="8368241" y="4898438"/>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5" name="Line 11"/>
                <p:cNvSpPr>
                  <a:spLocks noChangeShapeType="1"/>
                </p:cNvSpPr>
                <p:nvPr/>
              </p:nvSpPr>
              <p:spPr bwMode="auto">
                <a:xfrm rot="17824933">
                  <a:off x="7704683" y="2875404"/>
                  <a:ext cx="1183675"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6" name="Line 12"/>
                <p:cNvSpPr>
                  <a:spLocks noChangeShapeType="1"/>
                </p:cNvSpPr>
                <p:nvPr/>
              </p:nvSpPr>
              <p:spPr bwMode="auto">
                <a:xfrm rot="17824933">
                  <a:off x="9030884" y="2042018"/>
                  <a:ext cx="243606" cy="106634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7" name="Line 13"/>
                <p:cNvSpPr>
                  <a:spLocks noChangeShapeType="1"/>
                </p:cNvSpPr>
                <p:nvPr/>
              </p:nvSpPr>
              <p:spPr bwMode="auto">
                <a:xfrm rot="17824933" flipV="1">
                  <a:off x="7534698" y="3703592"/>
                  <a:ext cx="676683" cy="127045"/>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8" name="Line 14"/>
                <p:cNvSpPr>
                  <a:spLocks noChangeShapeType="1"/>
                </p:cNvSpPr>
                <p:nvPr/>
              </p:nvSpPr>
              <p:spPr bwMode="auto">
                <a:xfrm rot="17824933" flipH="1">
                  <a:off x="9858262" y="2602161"/>
                  <a:ext cx="447652" cy="11257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99" name="Line 15"/>
                <p:cNvSpPr>
                  <a:spLocks noChangeShapeType="1"/>
                </p:cNvSpPr>
                <p:nvPr/>
              </p:nvSpPr>
              <p:spPr bwMode="auto">
                <a:xfrm rot="17824933" flipH="1">
                  <a:off x="8109378" y="3893044"/>
                  <a:ext cx="395599" cy="139645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0" name="Line 16"/>
                <p:cNvSpPr>
                  <a:spLocks noChangeShapeType="1"/>
                </p:cNvSpPr>
                <p:nvPr/>
              </p:nvSpPr>
              <p:spPr bwMode="auto">
                <a:xfrm rot="17824933" flipH="1">
                  <a:off x="7797489" y="3154139"/>
                  <a:ext cx="254016" cy="23326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1" name="Line 17"/>
                <p:cNvSpPr>
                  <a:spLocks noChangeShapeType="1"/>
                </p:cNvSpPr>
                <p:nvPr/>
              </p:nvSpPr>
              <p:spPr bwMode="auto">
                <a:xfrm rot="17824933">
                  <a:off x="9283376" y="473731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2" name="Line 18"/>
                <p:cNvSpPr>
                  <a:spLocks noChangeShapeType="1"/>
                </p:cNvSpPr>
                <p:nvPr/>
              </p:nvSpPr>
              <p:spPr bwMode="auto">
                <a:xfrm rot="17824933">
                  <a:off x="7996907" y="4551883"/>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3" name="Line 19"/>
                <p:cNvSpPr>
                  <a:spLocks noChangeShapeType="1"/>
                </p:cNvSpPr>
                <p:nvPr/>
              </p:nvSpPr>
              <p:spPr bwMode="auto">
                <a:xfrm rot="17824933" flipH="1">
                  <a:off x="7493378" y="3728872"/>
                  <a:ext cx="980669" cy="53108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4" name="Line 20"/>
                <p:cNvSpPr>
                  <a:spLocks noChangeShapeType="1"/>
                </p:cNvSpPr>
                <p:nvPr/>
              </p:nvSpPr>
              <p:spPr bwMode="auto">
                <a:xfrm rot="17824933">
                  <a:off x="8325187" y="4811405"/>
                  <a:ext cx="185307" cy="1666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5" name="Line 21"/>
                <p:cNvSpPr>
                  <a:spLocks noChangeShapeType="1"/>
                </p:cNvSpPr>
                <p:nvPr/>
              </p:nvSpPr>
              <p:spPr bwMode="auto">
                <a:xfrm rot="17824933" flipH="1">
                  <a:off x="9550992" y="2493957"/>
                  <a:ext cx="199882" cy="17390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6" name="Line 22"/>
                <p:cNvSpPr>
                  <a:spLocks noChangeShapeType="1"/>
                </p:cNvSpPr>
                <p:nvPr/>
              </p:nvSpPr>
              <p:spPr bwMode="auto">
                <a:xfrm rot="17824933">
                  <a:off x="10198512" y="4576201"/>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7" name="Line 23"/>
                <p:cNvSpPr>
                  <a:spLocks noChangeShapeType="1"/>
                </p:cNvSpPr>
                <p:nvPr/>
              </p:nvSpPr>
              <p:spPr bwMode="auto">
                <a:xfrm rot="17824933">
                  <a:off x="9345889" y="5090830"/>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8" name="Line 24"/>
                <p:cNvSpPr>
                  <a:spLocks noChangeShapeType="1"/>
                </p:cNvSpPr>
                <p:nvPr/>
              </p:nvSpPr>
              <p:spPr bwMode="auto">
                <a:xfrm rot="17824933" flipH="1">
                  <a:off x="10090676" y="3571277"/>
                  <a:ext cx="564249" cy="41550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09" name="Line 25"/>
                <p:cNvSpPr>
                  <a:spLocks noChangeShapeType="1"/>
                </p:cNvSpPr>
                <p:nvPr/>
              </p:nvSpPr>
              <p:spPr bwMode="auto">
                <a:xfrm rot="17824933">
                  <a:off x="9193476" y="4452247"/>
                  <a:ext cx="1196167" cy="38946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0" name="Line 26"/>
                <p:cNvSpPr>
                  <a:spLocks noChangeShapeType="1"/>
                </p:cNvSpPr>
                <p:nvPr/>
              </p:nvSpPr>
              <p:spPr bwMode="auto">
                <a:xfrm rot="17824933">
                  <a:off x="9870512" y="4446768"/>
                  <a:ext cx="248811"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1" name="Line 27"/>
                <p:cNvSpPr>
                  <a:spLocks noChangeShapeType="1"/>
                </p:cNvSpPr>
                <p:nvPr/>
              </p:nvSpPr>
              <p:spPr bwMode="auto">
                <a:xfrm rot="17824933" flipH="1">
                  <a:off x="9693825" y="4707093"/>
                  <a:ext cx="223826" cy="14683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2" name="Line 28"/>
                <p:cNvSpPr>
                  <a:spLocks noChangeShapeType="1"/>
                </p:cNvSpPr>
                <p:nvPr/>
              </p:nvSpPr>
              <p:spPr bwMode="auto">
                <a:xfrm rot="17824933" flipH="1">
                  <a:off x="9690531" y="3309561"/>
                  <a:ext cx="883852" cy="68729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3" name="Line 29"/>
                <p:cNvSpPr>
                  <a:spLocks noChangeShapeType="1"/>
                </p:cNvSpPr>
                <p:nvPr/>
              </p:nvSpPr>
              <p:spPr bwMode="auto">
                <a:xfrm rot="17824933">
                  <a:off x="10254680" y="4096276"/>
                  <a:ext cx="157199" cy="13537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4" name="Line 30"/>
                <p:cNvSpPr>
                  <a:spLocks noChangeShapeType="1"/>
                </p:cNvSpPr>
                <p:nvPr/>
              </p:nvSpPr>
              <p:spPr bwMode="auto">
                <a:xfrm rot="17824933">
                  <a:off x="10083174" y="3513385"/>
                  <a:ext cx="282125" cy="6248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5" name="Line 31"/>
                <p:cNvSpPr>
                  <a:spLocks noChangeShapeType="1"/>
                </p:cNvSpPr>
                <p:nvPr/>
              </p:nvSpPr>
              <p:spPr bwMode="auto">
                <a:xfrm rot="17824933">
                  <a:off x="8679187" y="4521677"/>
                  <a:ext cx="146788" cy="565454"/>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6" name="Line 32"/>
                <p:cNvSpPr>
                  <a:spLocks noChangeShapeType="1"/>
                </p:cNvSpPr>
                <p:nvPr/>
              </p:nvSpPr>
              <p:spPr bwMode="auto">
                <a:xfrm rot="17824933">
                  <a:off x="8796155" y="4937468"/>
                  <a:ext cx="284207" cy="78102"/>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7" name="Line 33"/>
                <p:cNvSpPr>
                  <a:spLocks noChangeShapeType="1"/>
                </p:cNvSpPr>
                <p:nvPr/>
              </p:nvSpPr>
              <p:spPr bwMode="auto">
                <a:xfrm rot="17824933" flipH="1">
                  <a:off x="9162657" y="4791338"/>
                  <a:ext cx="58299" cy="37592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8" name="Line 34"/>
                <p:cNvSpPr>
                  <a:spLocks noChangeShapeType="1"/>
                </p:cNvSpPr>
                <p:nvPr/>
              </p:nvSpPr>
              <p:spPr bwMode="auto">
                <a:xfrm rot="17824933">
                  <a:off x="8209271" y="4393931"/>
                  <a:ext cx="45806" cy="505056"/>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19" name="Line 35"/>
                <p:cNvSpPr>
                  <a:spLocks noChangeShapeType="1"/>
                </p:cNvSpPr>
                <p:nvPr/>
              </p:nvSpPr>
              <p:spPr bwMode="auto">
                <a:xfrm rot="17824933" flipV="1">
                  <a:off x="9863726" y="2835298"/>
                  <a:ext cx="346670" cy="156203"/>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0" name="Line 36"/>
                <p:cNvSpPr>
                  <a:spLocks noChangeShapeType="1"/>
                </p:cNvSpPr>
                <p:nvPr/>
              </p:nvSpPr>
              <p:spPr bwMode="auto">
                <a:xfrm rot="17824933">
                  <a:off x="9788128" y="2551442"/>
                  <a:ext cx="153035" cy="33010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1" name="Line 37"/>
                <p:cNvSpPr>
                  <a:spLocks noChangeShapeType="1"/>
                </p:cNvSpPr>
                <p:nvPr/>
              </p:nvSpPr>
              <p:spPr bwMode="auto">
                <a:xfrm rot="17824933">
                  <a:off x="9682852" y="270947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2" name="Line 38"/>
                <p:cNvSpPr>
                  <a:spLocks noChangeShapeType="1"/>
                </p:cNvSpPr>
                <p:nvPr/>
              </p:nvSpPr>
              <p:spPr bwMode="auto">
                <a:xfrm rot="17824933">
                  <a:off x="10132200" y="3655999"/>
                  <a:ext cx="0" cy="0"/>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3" name="Line 39"/>
                <p:cNvSpPr>
                  <a:spLocks noChangeShapeType="1"/>
                </p:cNvSpPr>
                <p:nvPr/>
              </p:nvSpPr>
              <p:spPr bwMode="auto">
                <a:xfrm rot="17824933">
                  <a:off x="9144890" y="4472279"/>
                  <a:ext cx="539264" cy="570661"/>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4" name="Oval 42"/>
                <p:cNvSpPr>
                  <a:spLocks noChangeArrowheads="1"/>
                </p:cNvSpPr>
                <p:nvPr/>
              </p:nvSpPr>
              <p:spPr bwMode="auto">
                <a:xfrm rot="17824933">
                  <a:off x="7969452" y="427593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5" name="Oval 43"/>
                <p:cNvSpPr>
                  <a:spLocks noChangeArrowheads="1"/>
                </p:cNvSpPr>
                <p:nvPr/>
              </p:nvSpPr>
              <p:spPr bwMode="auto">
                <a:xfrm rot="17824933">
                  <a:off x="7977117" y="453378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6" name="Oval 44"/>
                <p:cNvSpPr>
                  <a:spLocks noChangeArrowheads="1"/>
                </p:cNvSpPr>
                <p:nvPr/>
              </p:nvSpPr>
              <p:spPr bwMode="auto">
                <a:xfrm rot="17824933">
                  <a:off x="7755791" y="407684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7" name="Line 45"/>
                <p:cNvSpPr>
                  <a:spLocks noChangeShapeType="1"/>
                </p:cNvSpPr>
                <p:nvPr/>
              </p:nvSpPr>
              <p:spPr bwMode="auto">
                <a:xfrm rot="17824933" flipH="1" flipV="1">
                  <a:off x="7748715" y="3954470"/>
                  <a:ext cx="260263" cy="98929"/>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28" name="Oval 46"/>
                <p:cNvSpPr>
                  <a:spLocks noChangeArrowheads="1"/>
                </p:cNvSpPr>
                <p:nvPr/>
              </p:nvSpPr>
              <p:spPr bwMode="auto">
                <a:xfrm rot="17824933">
                  <a:off x="7961888" y="3891089"/>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29" name="Oval 47"/>
                <p:cNvSpPr>
                  <a:spLocks noChangeArrowheads="1"/>
                </p:cNvSpPr>
                <p:nvPr/>
              </p:nvSpPr>
              <p:spPr bwMode="auto">
                <a:xfrm rot="17824933">
                  <a:off x="8448417" y="4720785"/>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0" name="Oval 48"/>
                <p:cNvSpPr>
                  <a:spLocks noChangeArrowheads="1"/>
                </p:cNvSpPr>
                <p:nvPr/>
              </p:nvSpPr>
              <p:spPr bwMode="auto">
                <a:xfrm rot="17824933">
                  <a:off x="8346143" y="487798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1" name="Oval 49"/>
                <p:cNvSpPr>
                  <a:spLocks noChangeArrowheads="1"/>
                </p:cNvSpPr>
                <p:nvPr/>
              </p:nvSpPr>
              <p:spPr bwMode="auto">
                <a:xfrm rot="17824933">
                  <a:off x="8814368" y="5064791"/>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2" name="Oval 50"/>
                <p:cNvSpPr>
                  <a:spLocks noChangeArrowheads="1"/>
                </p:cNvSpPr>
                <p:nvPr/>
              </p:nvSpPr>
              <p:spPr bwMode="auto">
                <a:xfrm rot="17824933">
                  <a:off x="9018406" y="484874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3" name="Oval 51"/>
                <p:cNvSpPr>
                  <a:spLocks noChangeArrowheads="1"/>
                </p:cNvSpPr>
                <p:nvPr/>
              </p:nvSpPr>
              <p:spPr bwMode="auto">
                <a:xfrm rot="17824933">
                  <a:off x="9325636" y="507197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4" name="Oval 52"/>
                <p:cNvSpPr>
                  <a:spLocks noChangeArrowheads="1"/>
                </p:cNvSpPr>
                <p:nvPr/>
              </p:nvSpPr>
              <p:spPr bwMode="auto">
                <a:xfrm rot="17824933">
                  <a:off x="9800373" y="4893789"/>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5" name="Oval 53"/>
                <p:cNvSpPr>
                  <a:spLocks noChangeArrowheads="1"/>
                </p:cNvSpPr>
                <p:nvPr/>
              </p:nvSpPr>
              <p:spPr bwMode="auto">
                <a:xfrm rot="17824933">
                  <a:off x="9771826" y="4628120"/>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6" name="Oval 54"/>
                <p:cNvSpPr>
                  <a:spLocks noChangeArrowheads="1"/>
                </p:cNvSpPr>
                <p:nvPr/>
              </p:nvSpPr>
              <p:spPr bwMode="auto">
                <a:xfrm rot="17824933">
                  <a:off x="10179489" y="455595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7" name="Oval 55"/>
                <p:cNvSpPr>
                  <a:spLocks noChangeArrowheads="1"/>
                </p:cNvSpPr>
                <p:nvPr/>
              </p:nvSpPr>
              <p:spPr bwMode="auto">
                <a:xfrm rot="17824933">
                  <a:off x="10217439" y="4185028"/>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8" name="Oval 57"/>
                <p:cNvSpPr>
                  <a:spLocks noChangeArrowheads="1"/>
                </p:cNvSpPr>
                <p:nvPr/>
              </p:nvSpPr>
              <p:spPr bwMode="auto">
                <a:xfrm rot="17824933">
                  <a:off x="10409549" y="4105013"/>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39" name="Oval 58"/>
                <p:cNvSpPr>
                  <a:spLocks noChangeArrowheads="1"/>
                </p:cNvSpPr>
                <p:nvPr/>
              </p:nvSpPr>
              <p:spPr bwMode="auto">
                <a:xfrm rot="17824933">
                  <a:off x="10111967" y="3634812"/>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0" name="Oval 59"/>
                <p:cNvSpPr>
                  <a:spLocks noChangeArrowheads="1"/>
                </p:cNvSpPr>
                <p:nvPr/>
              </p:nvSpPr>
              <p:spPr bwMode="auto">
                <a:xfrm rot="17824933">
                  <a:off x="10296966" y="3412541"/>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1" name="Oval 60"/>
                <p:cNvSpPr>
                  <a:spLocks noChangeArrowheads="1"/>
                </p:cNvSpPr>
                <p:nvPr/>
              </p:nvSpPr>
              <p:spPr bwMode="auto">
                <a:xfrm rot="17824933">
                  <a:off x="10461544" y="3600758"/>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2" name="Oval 61"/>
                <p:cNvSpPr>
                  <a:spLocks noChangeArrowheads="1"/>
                </p:cNvSpPr>
                <p:nvPr/>
              </p:nvSpPr>
              <p:spPr bwMode="auto">
                <a:xfrm rot="17824933">
                  <a:off x="10328056" y="311157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3" name="Oval 62"/>
                <p:cNvSpPr>
                  <a:spLocks noChangeArrowheads="1"/>
                </p:cNvSpPr>
                <p:nvPr/>
              </p:nvSpPr>
              <p:spPr bwMode="auto">
                <a:xfrm rot="17824933">
                  <a:off x="10007906" y="308350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4" name="Oval 63"/>
                <p:cNvSpPr>
                  <a:spLocks noChangeArrowheads="1"/>
                </p:cNvSpPr>
                <p:nvPr/>
              </p:nvSpPr>
              <p:spPr bwMode="auto">
                <a:xfrm rot="17824933">
                  <a:off x="10015467" y="2914837"/>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5" name="Oval 64"/>
                <p:cNvSpPr>
                  <a:spLocks noChangeArrowheads="1"/>
                </p:cNvSpPr>
                <p:nvPr/>
              </p:nvSpPr>
              <p:spPr bwMode="auto">
                <a:xfrm rot="17824933">
                  <a:off x="10026658" y="2703727"/>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6" name="Oval 65"/>
                <p:cNvSpPr>
                  <a:spLocks noChangeArrowheads="1"/>
                </p:cNvSpPr>
                <p:nvPr/>
              </p:nvSpPr>
              <p:spPr bwMode="auto">
                <a:xfrm rot="17824933">
                  <a:off x="9663356" y="269015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7" name="Oval 66"/>
                <p:cNvSpPr>
                  <a:spLocks noChangeArrowheads="1"/>
                </p:cNvSpPr>
                <p:nvPr/>
              </p:nvSpPr>
              <p:spPr bwMode="auto">
                <a:xfrm rot="17824933">
                  <a:off x="9599529" y="2432374"/>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8" name="Oval 68"/>
                <p:cNvSpPr>
                  <a:spLocks noChangeArrowheads="1"/>
                </p:cNvSpPr>
                <p:nvPr/>
              </p:nvSpPr>
              <p:spPr bwMode="auto">
                <a:xfrm rot="17824933">
                  <a:off x="9101818" y="2334240"/>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49" name="Oval 70"/>
                <p:cNvSpPr>
                  <a:spLocks noChangeArrowheads="1"/>
                </p:cNvSpPr>
                <p:nvPr/>
              </p:nvSpPr>
              <p:spPr bwMode="auto">
                <a:xfrm rot="17824933">
                  <a:off x="8601805" y="242232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0" name="Line 71"/>
                <p:cNvSpPr>
                  <a:spLocks noChangeShapeType="1"/>
                </p:cNvSpPr>
                <p:nvPr/>
              </p:nvSpPr>
              <p:spPr bwMode="auto">
                <a:xfrm rot="17824933">
                  <a:off x="8285140" y="2638687"/>
                  <a:ext cx="9370" cy="221808"/>
                </a:xfrm>
                <a:prstGeom prst="line">
                  <a:avLst/>
                </a:prstGeom>
                <a:noFill/>
                <a:ln w="1588" cap="flat">
                  <a:solidFill>
                    <a:schemeClr val="bg1">
                      <a:alpha val="2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sz="4400"/>
                </a:p>
              </p:txBody>
            </p:sp>
            <p:sp>
              <p:nvSpPr>
                <p:cNvPr id="151" name="Oval 72"/>
                <p:cNvSpPr>
                  <a:spLocks noChangeArrowheads="1"/>
                </p:cNvSpPr>
                <p:nvPr/>
              </p:nvSpPr>
              <p:spPr bwMode="auto">
                <a:xfrm rot="17824933">
                  <a:off x="8371679" y="2775662"/>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2" name="Oval 73"/>
                <p:cNvSpPr>
                  <a:spLocks noChangeArrowheads="1"/>
                </p:cNvSpPr>
                <p:nvPr/>
              </p:nvSpPr>
              <p:spPr bwMode="auto">
                <a:xfrm rot="17824933">
                  <a:off x="8168230" y="268469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3" name="Oval 74"/>
                <p:cNvSpPr>
                  <a:spLocks noChangeArrowheads="1"/>
                </p:cNvSpPr>
                <p:nvPr/>
              </p:nvSpPr>
              <p:spPr bwMode="auto">
                <a:xfrm rot="17824933">
                  <a:off x="7951959" y="3417460"/>
                  <a:ext cx="38519"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4" name="Oval 75"/>
                <p:cNvSpPr>
                  <a:spLocks noChangeArrowheads="1"/>
                </p:cNvSpPr>
                <p:nvPr/>
              </p:nvSpPr>
              <p:spPr bwMode="auto">
                <a:xfrm rot="17824933">
                  <a:off x="7858980" y="3085267"/>
                  <a:ext cx="38519"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5" name="Oval 76"/>
                <p:cNvSpPr>
                  <a:spLocks noChangeArrowheads="1"/>
                </p:cNvSpPr>
                <p:nvPr/>
              </p:nvSpPr>
              <p:spPr bwMode="auto">
                <a:xfrm rot="17824933">
                  <a:off x="7715127" y="3570816"/>
                  <a:ext cx="39560" cy="38530"/>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sp>
              <p:nvSpPr>
                <p:cNvPr id="156" name="Oval 69"/>
                <p:cNvSpPr>
                  <a:spLocks noChangeArrowheads="1"/>
                </p:cNvSpPr>
                <p:nvPr/>
              </p:nvSpPr>
              <p:spPr bwMode="auto">
                <a:xfrm rot="17824933">
                  <a:off x="8851785" y="2485320"/>
                  <a:ext cx="39560" cy="39571"/>
                </a:xfrm>
                <a:prstGeom prst="ellipse">
                  <a:avLst/>
                </a:prstGeom>
                <a:solidFill>
                  <a:schemeClr val="bg1"/>
                </a:solidFill>
                <a:ln w="9525">
                  <a:solidFill>
                    <a:schemeClr val="bg1">
                      <a:alpha val="2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4400"/>
                </a:p>
              </p:txBody>
            </p:sp>
          </p:grpSp>
          <p:sp>
            <p:nvSpPr>
              <p:cNvPr id="20" name="椭圆 19"/>
              <p:cNvSpPr/>
              <p:nvPr/>
            </p:nvSpPr>
            <p:spPr>
              <a:xfrm>
                <a:off x="1650444" y="2146632"/>
                <a:ext cx="1562100" cy="1562100"/>
              </a:xfrm>
              <a:prstGeom prst="ellipse">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p>
            </p:txBody>
          </p:sp>
        </p:grpSp>
      </p:grpSp>
      <p:sp>
        <p:nvSpPr>
          <p:cNvPr id="310" name="椭圆 309"/>
          <p:cNvSpPr/>
          <p:nvPr/>
        </p:nvSpPr>
        <p:spPr>
          <a:xfrm>
            <a:off x="1170600" y="5746534"/>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79400" y="6210617"/>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549400" y="5668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89000" y="65706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p:nvPr/>
        </p:nvSpPr>
        <p:spPr>
          <a:xfrm>
            <a:off x="9971000" y="882468"/>
            <a:ext cx="720000" cy="72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10537000" y="334917"/>
            <a:ext cx="180000" cy="18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p:nvPr/>
        </p:nvSpPr>
        <p:spPr>
          <a:xfrm>
            <a:off x="11125200" y="831634"/>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9529550" y="1602468"/>
            <a:ext cx="360000" cy="360000"/>
          </a:xfrm>
          <a:prstGeom prst="ellipse">
            <a:avLst/>
          </a:prstGeom>
          <a:gradFill>
            <a:gsLst>
              <a:gs pos="95000">
                <a:srgbClr val="FFFFFF">
                  <a:alpha val="79000"/>
                </a:srgbClr>
              </a:gs>
              <a:gs pos="80000">
                <a:schemeClr val="bg1">
                  <a:alpha val="49000"/>
                </a:schemeClr>
              </a:gs>
              <a:gs pos="68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Oval 93"/>
          <p:cNvSpPr>
            <a:spLocks noChangeArrowheads="1"/>
          </p:cNvSpPr>
          <p:nvPr/>
        </p:nvSpPr>
        <p:spPr bwMode="auto">
          <a:xfrm rot="3679115">
            <a:off x="12326948" y="-1998059"/>
            <a:ext cx="45719" cy="1435492"/>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6" name="Oval 94"/>
          <p:cNvSpPr>
            <a:spLocks noChangeArrowheads="1"/>
          </p:cNvSpPr>
          <p:nvPr/>
        </p:nvSpPr>
        <p:spPr bwMode="auto">
          <a:xfrm rot="3763656">
            <a:off x="13332726" y="-1463579"/>
            <a:ext cx="36513"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7" name="Oval 95"/>
          <p:cNvSpPr>
            <a:spLocks noChangeArrowheads="1"/>
          </p:cNvSpPr>
          <p:nvPr/>
        </p:nvSpPr>
        <p:spPr bwMode="auto">
          <a:xfrm rot="3597060" flipH="1">
            <a:off x="13099807" y="129686"/>
            <a:ext cx="45719" cy="2123895"/>
          </a:xfrm>
          <a:prstGeom prst="ellipse">
            <a:avLst/>
          </a:prstGeom>
          <a:gradFill rotWithShape="1">
            <a:gsLst>
              <a:gs pos="0">
                <a:schemeClr val="bg1">
                  <a:alpha val="0"/>
                </a:schemeClr>
              </a:gs>
              <a:gs pos="100000">
                <a:srgbClr val="F2F4E0">
                  <a:alpha val="75000"/>
                </a:srgbClr>
              </a:gs>
            </a:gsLst>
            <a:lin ang="5400000" scaled="1"/>
          </a:gradFill>
          <a:ln>
            <a:noFill/>
          </a:ln>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338" name="Oval 96"/>
          <p:cNvSpPr>
            <a:spLocks noChangeArrowheads="1"/>
          </p:cNvSpPr>
          <p:nvPr/>
        </p:nvSpPr>
        <p:spPr bwMode="auto">
          <a:xfrm rot="3729963">
            <a:off x="13837552" y="-380904"/>
            <a:ext cx="36512" cy="1008062"/>
          </a:xfrm>
          <a:prstGeom prst="ellipse">
            <a:avLst/>
          </a:prstGeom>
          <a:gradFill rotWithShape="1">
            <a:gsLst>
              <a:gs pos="0">
                <a:schemeClr val="bg1">
                  <a:alpha val="0"/>
                </a:schemeClr>
              </a:gs>
              <a:gs pos="100000">
                <a:srgbClr val="F2F4E0"/>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Tree>
    <p:extLst>
      <p:ext uri="{BB962C8B-B14F-4D97-AF65-F5344CB8AC3E}">
        <p14:creationId xmlns:p14="http://schemas.microsoft.com/office/powerpoint/2010/main" xmlns="" val="569741190"/>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decel="50000" fill="hold" nodeType="withEffect">
                                  <p:stCondLst>
                                    <p:cond delay="500"/>
                                  </p:stCondLst>
                                  <p:childTnLst>
                                    <p:animMotion origin="layout" path="M 0.01523 0 L -0.10886 0 " pathEditMode="relative" rAng="0" ptsTypes="AA">
                                      <p:cBhvr>
                                        <p:cTn id="9" dur="750" spd="-100000" fill="hold"/>
                                        <p:tgtEl>
                                          <p:spTgt spid="9"/>
                                        </p:tgtEl>
                                        <p:attrNameLst>
                                          <p:attrName>ppt_x</p:attrName>
                                          <p:attrName>ppt_y</p:attrName>
                                        </p:attrNameLst>
                                      </p:cBhvr>
                                      <p:rCtr x="-6211" y="0"/>
                                    </p:animMotion>
                                  </p:childTnLst>
                                </p:cTn>
                              </p:par>
                              <p:par>
                                <p:cTn id="10" presetID="35" presetClass="path" presetSubtype="0" accel="50000" decel="50000" fill="hold" nodeType="withEffect">
                                  <p:stCondLst>
                                    <p:cond delay="1250"/>
                                  </p:stCondLst>
                                  <p:childTnLst>
                                    <p:animMotion origin="layout" path="M 0.01601 0 L 2.29167E-6 0 " pathEditMode="relative" rAng="0" ptsTypes="AA">
                                      <p:cBhvr>
                                        <p:cTn id="11" dur="750" fill="hold"/>
                                        <p:tgtEl>
                                          <p:spTgt spid="9"/>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310"/>
                                        </p:tgtEl>
                                        <p:attrNameLst>
                                          <p:attrName>style.visibility</p:attrName>
                                        </p:attrNameLst>
                                      </p:cBhvr>
                                      <p:to>
                                        <p:strVal val="visible"/>
                                      </p:to>
                                    </p:set>
                                    <p:animEffect transition="in" filter="fade">
                                      <p:cBhvr>
                                        <p:cTn id="14" dur="500"/>
                                        <p:tgtEl>
                                          <p:spTgt spid="310"/>
                                        </p:tgtEl>
                                      </p:cBhvr>
                                    </p:animEffect>
                                  </p:childTnLst>
                                </p:cTn>
                              </p:par>
                              <p:par>
                                <p:cTn id="15" presetID="42" presetClass="path" presetSubtype="0" decel="30000" fill="hold" grpId="1" nodeType="withEffect">
                                  <p:stCondLst>
                                    <p:cond delay="0"/>
                                  </p:stCondLst>
                                  <p:childTnLst>
                                    <p:animMotion origin="layout" path="M 0.02304 -0.02801 L -0.07357 0.09097 " pathEditMode="relative" rAng="0" ptsTypes="AA">
                                      <p:cBhvr>
                                        <p:cTn id="16" dur="750" spd="-100000" fill="hold"/>
                                        <p:tgtEl>
                                          <p:spTgt spid="310"/>
                                        </p:tgtEl>
                                        <p:attrNameLst>
                                          <p:attrName>ppt_x</p:attrName>
                                          <p:attrName>ppt_y</p:attrName>
                                        </p:attrNameLst>
                                      </p:cBhvr>
                                      <p:rCtr x="-4831" y="5949"/>
                                    </p:animMotion>
                                  </p:childTnLst>
                                </p:cTn>
                              </p:par>
                              <p:par>
                                <p:cTn id="17" presetID="42" presetClass="path" presetSubtype="0" accel="30000" decel="30000" fill="hold" grpId="2" nodeType="withEffect">
                                  <p:stCondLst>
                                    <p:cond delay="750"/>
                                  </p:stCondLst>
                                  <p:childTnLst>
                                    <p:animMotion origin="layout" path="M 0.02239 -0.02801 L 2.70833E-6 3.7037E-6 " pathEditMode="relative" rAng="0" ptsTypes="AA">
                                      <p:cBhvr>
                                        <p:cTn id="18" dur="750" fill="hold"/>
                                        <p:tgtEl>
                                          <p:spTgt spid="310"/>
                                        </p:tgtEl>
                                        <p:attrNameLst>
                                          <p:attrName>ppt_x</p:attrName>
                                          <p:attrName>ppt_y</p:attrName>
                                        </p:attrNameLst>
                                      </p:cBhvr>
                                      <p:rCtr x="-1120" y="1389"/>
                                    </p:animMotion>
                                  </p:childTnLst>
                                </p:cTn>
                              </p:par>
                              <p:par>
                                <p:cTn id="19" presetID="10" presetClass="entr" presetSubtype="0" fill="hold" grpId="0" nodeType="withEffect">
                                  <p:stCondLst>
                                    <p:cond delay="150"/>
                                  </p:stCondLst>
                                  <p:childTnLst>
                                    <p:set>
                                      <p:cBhvr>
                                        <p:cTn id="20" dur="1" fill="hold">
                                          <p:stCondLst>
                                            <p:cond delay="0"/>
                                          </p:stCondLst>
                                        </p:cTn>
                                        <p:tgtEl>
                                          <p:spTgt spid="312"/>
                                        </p:tgtEl>
                                        <p:attrNameLst>
                                          <p:attrName>style.visibility</p:attrName>
                                        </p:attrNameLst>
                                      </p:cBhvr>
                                      <p:to>
                                        <p:strVal val="visible"/>
                                      </p:to>
                                    </p:set>
                                    <p:animEffect transition="in" filter="fade">
                                      <p:cBhvr>
                                        <p:cTn id="21" dur="500"/>
                                        <p:tgtEl>
                                          <p:spTgt spid="312"/>
                                        </p:tgtEl>
                                      </p:cBhvr>
                                    </p:animEffect>
                                  </p:childTnLst>
                                </p:cTn>
                              </p:par>
                              <p:par>
                                <p:cTn id="22" presetID="42" presetClass="path" presetSubtype="0" decel="30000" fill="hold" grpId="1" nodeType="withEffect">
                                  <p:stCondLst>
                                    <p:cond delay="150"/>
                                  </p:stCondLst>
                                  <p:childTnLst>
                                    <p:animMotion origin="layout" path="M 0.02304 -0.02801 L -0.07357 0.09097 " pathEditMode="relative" rAng="0" ptsTypes="AA">
                                      <p:cBhvr>
                                        <p:cTn id="23" dur="750" spd="-100000" fill="hold"/>
                                        <p:tgtEl>
                                          <p:spTgt spid="312"/>
                                        </p:tgtEl>
                                        <p:attrNameLst>
                                          <p:attrName>ppt_x</p:attrName>
                                          <p:attrName>ppt_y</p:attrName>
                                        </p:attrNameLst>
                                      </p:cBhvr>
                                      <p:rCtr x="-4831" y="5949"/>
                                    </p:animMotion>
                                  </p:childTnLst>
                                </p:cTn>
                              </p:par>
                              <p:par>
                                <p:cTn id="24" presetID="42" presetClass="path" presetSubtype="0" accel="30000" decel="30000" fill="hold" grpId="2" nodeType="withEffect">
                                  <p:stCondLst>
                                    <p:cond delay="900"/>
                                  </p:stCondLst>
                                  <p:childTnLst>
                                    <p:animMotion origin="layout" path="M 0.02239 -0.02801 L 2.70833E-6 3.7037E-6 " pathEditMode="relative" rAng="0" ptsTypes="AA">
                                      <p:cBhvr>
                                        <p:cTn id="25" dur="750" fill="hold"/>
                                        <p:tgtEl>
                                          <p:spTgt spid="312"/>
                                        </p:tgtEl>
                                        <p:attrNameLst>
                                          <p:attrName>ppt_x</p:attrName>
                                          <p:attrName>ppt_y</p:attrName>
                                        </p:attrNameLst>
                                      </p:cBhvr>
                                      <p:rCtr x="-1120" y="1389"/>
                                    </p:animMotion>
                                  </p:childTnLst>
                                </p:cTn>
                              </p:par>
                              <p:par>
                                <p:cTn id="26" presetID="10" presetClass="entr" presetSubtype="0" fill="hold" grpId="0" nodeType="withEffect">
                                  <p:stCondLst>
                                    <p:cond delay="300"/>
                                  </p:stCondLst>
                                  <p:childTnLst>
                                    <p:set>
                                      <p:cBhvr>
                                        <p:cTn id="27" dur="1" fill="hold">
                                          <p:stCondLst>
                                            <p:cond delay="0"/>
                                          </p:stCondLst>
                                        </p:cTn>
                                        <p:tgtEl>
                                          <p:spTgt spid="313"/>
                                        </p:tgtEl>
                                        <p:attrNameLst>
                                          <p:attrName>style.visibility</p:attrName>
                                        </p:attrNameLst>
                                      </p:cBhvr>
                                      <p:to>
                                        <p:strVal val="visible"/>
                                      </p:to>
                                    </p:set>
                                    <p:animEffect transition="in" filter="fade">
                                      <p:cBhvr>
                                        <p:cTn id="28" dur="500"/>
                                        <p:tgtEl>
                                          <p:spTgt spid="313"/>
                                        </p:tgtEl>
                                      </p:cBhvr>
                                    </p:animEffect>
                                  </p:childTnLst>
                                </p:cTn>
                              </p:par>
                              <p:par>
                                <p:cTn id="29" presetID="42" presetClass="path" presetSubtype="0" decel="30000" fill="hold" grpId="1" nodeType="withEffect">
                                  <p:stCondLst>
                                    <p:cond delay="300"/>
                                  </p:stCondLst>
                                  <p:childTnLst>
                                    <p:animMotion origin="layout" path="M 0.02304 -0.02801 L -0.07357 0.09097 " pathEditMode="relative" rAng="0" ptsTypes="AA">
                                      <p:cBhvr>
                                        <p:cTn id="30" dur="750" spd="-100000" fill="hold"/>
                                        <p:tgtEl>
                                          <p:spTgt spid="313"/>
                                        </p:tgtEl>
                                        <p:attrNameLst>
                                          <p:attrName>ppt_x</p:attrName>
                                          <p:attrName>ppt_y</p:attrName>
                                        </p:attrNameLst>
                                      </p:cBhvr>
                                      <p:rCtr x="-4831" y="5949"/>
                                    </p:animMotion>
                                  </p:childTnLst>
                                </p:cTn>
                              </p:par>
                              <p:par>
                                <p:cTn id="31" presetID="42" presetClass="path" presetSubtype="0" accel="30000" decel="30000" fill="hold" grpId="2" nodeType="withEffect">
                                  <p:stCondLst>
                                    <p:cond delay="1050"/>
                                  </p:stCondLst>
                                  <p:childTnLst>
                                    <p:animMotion origin="layout" path="M 0.02239 -0.02801 L 2.70833E-6 3.7037E-6 " pathEditMode="relative" rAng="0" ptsTypes="AA">
                                      <p:cBhvr>
                                        <p:cTn id="32" dur="750" fill="hold"/>
                                        <p:tgtEl>
                                          <p:spTgt spid="313"/>
                                        </p:tgtEl>
                                        <p:attrNameLst>
                                          <p:attrName>ppt_x</p:attrName>
                                          <p:attrName>ppt_y</p:attrName>
                                        </p:attrNameLst>
                                      </p:cBhvr>
                                      <p:rCtr x="-1120" y="1389"/>
                                    </p:animMotion>
                                  </p:childTnLst>
                                </p:cTn>
                              </p:par>
                              <p:par>
                                <p:cTn id="33" presetID="10" presetClass="entr" presetSubtype="0" fill="hold" grpId="0" nodeType="withEffect">
                                  <p:stCondLst>
                                    <p:cond delay="45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500"/>
                                        <p:tgtEl>
                                          <p:spTgt spid="311"/>
                                        </p:tgtEl>
                                      </p:cBhvr>
                                    </p:animEffect>
                                  </p:childTnLst>
                                </p:cTn>
                              </p:par>
                              <p:par>
                                <p:cTn id="36" presetID="42" presetClass="path" presetSubtype="0" decel="30000" fill="hold" grpId="1" nodeType="withEffect">
                                  <p:stCondLst>
                                    <p:cond delay="450"/>
                                  </p:stCondLst>
                                  <p:childTnLst>
                                    <p:animMotion origin="layout" path="M 0.02304 -0.02801 L -0.07357 0.09097 " pathEditMode="relative" rAng="0" ptsTypes="AA">
                                      <p:cBhvr>
                                        <p:cTn id="37" dur="750" spd="-100000" fill="hold"/>
                                        <p:tgtEl>
                                          <p:spTgt spid="311"/>
                                        </p:tgtEl>
                                        <p:attrNameLst>
                                          <p:attrName>ppt_x</p:attrName>
                                          <p:attrName>ppt_y</p:attrName>
                                        </p:attrNameLst>
                                      </p:cBhvr>
                                      <p:rCtr x="-4831" y="5949"/>
                                    </p:animMotion>
                                  </p:childTnLst>
                                </p:cTn>
                              </p:par>
                              <p:par>
                                <p:cTn id="38" presetID="42" presetClass="path" presetSubtype="0" accel="30000" decel="30000" fill="hold" grpId="2" nodeType="withEffect">
                                  <p:stCondLst>
                                    <p:cond delay="1200"/>
                                  </p:stCondLst>
                                  <p:childTnLst>
                                    <p:animMotion origin="layout" path="M 0.02239 -0.02801 L 2.70833E-6 3.7037E-6 " pathEditMode="relative" rAng="0" ptsTypes="AA">
                                      <p:cBhvr>
                                        <p:cTn id="39" dur="750" fill="hold"/>
                                        <p:tgtEl>
                                          <p:spTgt spid="311"/>
                                        </p:tgtEl>
                                        <p:attrNameLst>
                                          <p:attrName>ppt_x</p:attrName>
                                          <p:attrName>ppt_y</p:attrName>
                                        </p:attrNameLst>
                                      </p:cBhvr>
                                      <p:rCtr x="-1120" y="1389"/>
                                    </p:animMotion>
                                  </p:childTnLst>
                                </p:cTn>
                              </p:par>
                              <p:par>
                                <p:cTn id="40" presetID="10" presetClass="entr" presetSubtype="0" fill="hold" grpId="0" nodeType="withEffect">
                                  <p:stCondLst>
                                    <p:cond delay="0"/>
                                  </p:stCondLst>
                                  <p:childTnLst>
                                    <p:set>
                                      <p:cBhvr>
                                        <p:cTn id="41" dur="1" fill="hold">
                                          <p:stCondLst>
                                            <p:cond delay="0"/>
                                          </p:stCondLst>
                                        </p:cTn>
                                        <p:tgtEl>
                                          <p:spTgt spid="314"/>
                                        </p:tgtEl>
                                        <p:attrNameLst>
                                          <p:attrName>style.visibility</p:attrName>
                                        </p:attrNameLst>
                                      </p:cBhvr>
                                      <p:to>
                                        <p:strVal val="visible"/>
                                      </p:to>
                                    </p:set>
                                    <p:animEffect transition="in" filter="fade">
                                      <p:cBhvr>
                                        <p:cTn id="42" dur="500"/>
                                        <p:tgtEl>
                                          <p:spTgt spid="314"/>
                                        </p:tgtEl>
                                      </p:cBhvr>
                                    </p:animEffect>
                                  </p:childTnLst>
                                </p:cTn>
                              </p:par>
                              <p:par>
                                <p:cTn id="43" presetID="63" presetClass="path" presetSubtype="0" decel="50000" fill="hold" grpId="1" nodeType="withEffect">
                                  <p:stCondLst>
                                    <p:cond delay="0"/>
                                  </p:stCondLst>
                                  <p:childTnLst>
                                    <p:animMotion origin="layout" path="M -0.02669 0.02638 L 0.09805 -0.10834 " pathEditMode="relative" rAng="0" ptsTypes="AA">
                                      <p:cBhvr>
                                        <p:cTn id="44" dur="750" spd="-100000" fill="hold"/>
                                        <p:tgtEl>
                                          <p:spTgt spid="314"/>
                                        </p:tgtEl>
                                        <p:attrNameLst>
                                          <p:attrName>ppt_x</p:attrName>
                                          <p:attrName>ppt_y</p:attrName>
                                        </p:attrNameLst>
                                      </p:cBhvr>
                                      <p:rCtr x="6237" y="-6736"/>
                                    </p:animMotion>
                                  </p:childTnLst>
                                </p:cTn>
                              </p:par>
                              <p:par>
                                <p:cTn id="45" presetID="35" presetClass="path" presetSubtype="0" accel="50000" decel="50000" fill="hold" grpId="2" nodeType="withEffect">
                                  <p:stCondLst>
                                    <p:cond delay="750"/>
                                  </p:stCondLst>
                                  <p:childTnLst>
                                    <p:animMotion origin="layout" path="M -0.02721 0.02893 L -3.33333E-6 4.44444E-6 " pathEditMode="relative" rAng="0" ptsTypes="AA">
                                      <p:cBhvr>
                                        <p:cTn id="46" dur="750" fill="hold"/>
                                        <p:tgtEl>
                                          <p:spTgt spid="314"/>
                                        </p:tgtEl>
                                        <p:attrNameLst>
                                          <p:attrName>ppt_x</p:attrName>
                                          <p:attrName>ppt_y</p:attrName>
                                        </p:attrNameLst>
                                      </p:cBhvr>
                                      <p:rCtr x="1354" y="-1458"/>
                                    </p:animMotion>
                                  </p:childTnLst>
                                </p:cTn>
                              </p:par>
                              <p:par>
                                <p:cTn id="47" presetID="10" presetClass="entr" presetSubtype="0" fill="hold" grpId="0" nodeType="withEffect">
                                  <p:stCondLst>
                                    <p:cond delay="150"/>
                                  </p:stCondLst>
                                  <p:childTnLst>
                                    <p:set>
                                      <p:cBhvr>
                                        <p:cTn id="48" dur="1" fill="hold">
                                          <p:stCondLst>
                                            <p:cond delay="0"/>
                                          </p:stCondLst>
                                        </p:cTn>
                                        <p:tgtEl>
                                          <p:spTgt spid="315"/>
                                        </p:tgtEl>
                                        <p:attrNameLst>
                                          <p:attrName>style.visibility</p:attrName>
                                        </p:attrNameLst>
                                      </p:cBhvr>
                                      <p:to>
                                        <p:strVal val="visible"/>
                                      </p:to>
                                    </p:set>
                                    <p:animEffect transition="in" filter="fade">
                                      <p:cBhvr>
                                        <p:cTn id="49" dur="500"/>
                                        <p:tgtEl>
                                          <p:spTgt spid="315"/>
                                        </p:tgtEl>
                                      </p:cBhvr>
                                    </p:animEffect>
                                  </p:childTnLst>
                                </p:cTn>
                              </p:par>
                              <p:par>
                                <p:cTn id="50" presetID="63" presetClass="path" presetSubtype="0" decel="50000" fill="hold" grpId="1" nodeType="withEffect">
                                  <p:stCondLst>
                                    <p:cond delay="150"/>
                                  </p:stCondLst>
                                  <p:childTnLst>
                                    <p:animMotion origin="layout" path="M -0.02669 0.02638 L 0.09805 -0.10834 " pathEditMode="relative" rAng="0" ptsTypes="AA">
                                      <p:cBhvr>
                                        <p:cTn id="51" dur="750" spd="-100000" fill="hold"/>
                                        <p:tgtEl>
                                          <p:spTgt spid="315"/>
                                        </p:tgtEl>
                                        <p:attrNameLst>
                                          <p:attrName>ppt_x</p:attrName>
                                          <p:attrName>ppt_y</p:attrName>
                                        </p:attrNameLst>
                                      </p:cBhvr>
                                      <p:rCtr x="6237" y="-6736"/>
                                    </p:animMotion>
                                  </p:childTnLst>
                                </p:cTn>
                              </p:par>
                              <p:par>
                                <p:cTn id="52" presetID="35" presetClass="path" presetSubtype="0" accel="50000" decel="50000" fill="hold" grpId="2" nodeType="withEffect">
                                  <p:stCondLst>
                                    <p:cond delay="900"/>
                                  </p:stCondLst>
                                  <p:childTnLst>
                                    <p:animMotion origin="layout" path="M -0.02721 0.02893 L -3.33333E-6 4.44444E-6 " pathEditMode="relative" rAng="0" ptsTypes="AA">
                                      <p:cBhvr>
                                        <p:cTn id="53" dur="750" fill="hold"/>
                                        <p:tgtEl>
                                          <p:spTgt spid="315"/>
                                        </p:tgtEl>
                                        <p:attrNameLst>
                                          <p:attrName>ppt_x</p:attrName>
                                          <p:attrName>ppt_y</p:attrName>
                                        </p:attrNameLst>
                                      </p:cBhvr>
                                      <p:rCtr x="1354" y="-1458"/>
                                    </p:animMotion>
                                  </p:childTnLst>
                                </p:cTn>
                              </p:par>
                              <p:par>
                                <p:cTn id="54" presetID="10" presetClass="entr" presetSubtype="0" fill="hold" grpId="0" nodeType="withEffect">
                                  <p:stCondLst>
                                    <p:cond delay="300"/>
                                  </p:stCondLst>
                                  <p:childTnLst>
                                    <p:set>
                                      <p:cBhvr>
                                        <p:cTn id="55" dur="1" fill="hold">
                                          <p:stCondLst>
                                            <p:cond delay="0"/>
                                          </p:stCondLst>
                                        </p:cTn>
                                        <p:tgtEl>
                                          <p:spTgt spid="316"/>
                                        </p:tgtEl>
                                        <p:attrNameLst>
                                          <p:attrName>style.visibility</p:attrName>
                                        </p:attrNameLst>
                                      </p:cBhvr>
                                      <p:to>
                                        <p:strVal val="visible"/>
                                      </p:to>
                                    </p:set>
                                    <p:animEffect transition="in" filter="fade">
                                      <p:cBhvr>
                                        <p:cTn id="56" dur="500"/>
                                        <p:tgtEl>
                                          <p:spTgt spid="316"/>
                                        </p:tgtEl>
                                      </p:cBhvr>
                                    </p:animEffect>
                                  </p:childTnLst>
                                </p:cTn>
                              </p:par>
                              <p:par>
                                <p:cTn id="57" presetID="63" presetClass="path" presetSubtype="0" decel="50000" fill="hold" grpId="1" nodeType="withEffect">
                                  <p:stCondLst>
                                    <p:cond delay="300"/>
                                  </p:stCondLst>
                                  <p:childTnLst>
                                    <p:animMotion origin="layout" path="M -0.02669 0.02639 L 0.09805 -0.10833 " pathEditMode="relative" rAng="0" ptsTypes="AA">
                                      <p:cBhvr>
                                        <p:cTn id="58" dur="750" spd="-100000" fill="hold"/>
                                        <p:tgtEl>
                                          <p:spTgt spid="316"/>
                                        </p:tgtEl>
                                        <p:attrNameLst>
                                          <p:attrName>ppt_x</p:attrName>
                                          <p:attrName>ppt_y</p:attrName>
                                        </p:attrNameLst>
                                      </p:cBhvr>
                                      <p:rCtr x="6237" y="-6736"/>
                                    </p:animMotion>
                                  </p:childTnLst>
                                </p:cTn>
                              </p:par>
                              <p:par>
                                <p:cTn id="59" presetID="35" presetClass="path" presetSubtype="0" accel="50000" decel="50000" fill="hold" grpId="2" nodeType="withEffect">
                                  <p:stCondLst>
                                    <p:cond delay="1050"/>
                                  </p:stCondLst>
                                  <p:childTnLst>
                                    <p:animMotion origin="layout" path="M -0.02721 0.02894 L -3.54167E-6 -3.7037E-6 " pathEditMode="relative" rAng="0" ptsTypes="AA">
                                      <p:cBhvr>
                                        <p:cTn id="60" dur="750" fill="hold"/>
                                        <p:tgtEl>
                                          <p:spTgt spid="316"/>
                                        </p:tgtEl>
                                        <p:attrNameLst>
                                          <p:attrName>ppt_x</p:attrName>
                                          <p:attrName>ppt_y</p:attrName>
                                        </p:attrNameLst>
                                      </p:cBhvr>
                                      <p:rCtr x="1354" y="-1458"/>
                                    </p:animMotion>
                                  </p:childTnLst>
                                </p:cTn>
                              </p:par>
                              <p:par>
                                <p:cTn id="61" presetID="10" presetClass="entr" presetSubtype="0" fill="hold" grpId="0" nodeType="withEffect">
                                  <p:stCondLst>
                                    <p:cond delay="450"/>
                                  </p:stCondLst>
                                  <p:childTnLst>
                                    <p:set>
                                      <p:cBhvr>
                                        <p:cTn id="62" dur="1" fill="hold">
                                          <p:stCondLst>
                                            <p:cond delay="0"/>
                                          </p:stCondLst>
                                        </p:cTn>
                                        <p:tgtEl>
                                          <p:spTgt spid="334"/>
                                        </p:tgtEl>
                                        <p:attrNameLst>
                                          <p:attrName>style.visibility</p:attrName>
                                        </p:attrNameLst>
                                      </p:cBhvr>
                                      <p:to>
                                        <p:strVal val="visible"/>
                                      </p:to>
                                    </p:set>
                                    <p:animEffect transition="in" filter="fade">
                                      <p:cBhvr>
                                        <p:cTn id="63" dur="500"/>
                                        <p:tgtEl>
                                          <p:spTgt spid="334"/>
                                        </p:tgtEl>
                                      </p:cBhvr>
                                    </p:animEffect>
                                  </p:childTnLst>
                                </p:cTn>
                              </p:par>
                              <p:par>
                                <p:cTn id="64" presetID="63" presetClass="path" presetSubtype="0" decel="50000" fill="hold" grpId="1" nodeType="withEffect">
                                  <p:stCondLst>
                                    <p:cond delay="450"/>
                                  </p:stCondLst>
                                  <p:childTnLst>
                                    <p:animMotion origin="layout" path="M -0.02669 0.02639 L 0.09805 -0.10833 " pathEditMode="relative" rAng="0" ptsTypes="AA">
                                      <p:cBhvr>
                                        <p:cTn id="65" dur="750" spd="-100000" fill="hold"/>
                                        <p:tgtEl>
                                          <p:spTgt spid="334"/>
                                        </p:tgtEl>
                                        <p:attrNameLst>
                                          <p:attrName>ppt_x</p:attrName>
                                          <p:attrName>ppt_y</p:attrName>
                                        </p:attrNameLst>
                                      </p:cBhvr>
                                      <p:rCtr x="6237" y="-6736"/>
                                    </p:animMotion>
                                  </p:childTnLst>
                                </p:cTn>
                              </p:par>
                              <p:par>
                                <p:cTn id="66" presetID="35" presetClass="path" presetSubtype="0" accel="50000" decel="50000" fill="hold" grpId="2" nodeType="withEffect">
                                  <p:stCondLst>
                                    <p:cond delay="1200"/>
                                  </p:stCondLst>
                                  <p:childTnLst>
                                    <p:animMotion origin="layout" path="M -0.02721 0.02894 L -4.16667E-6 -2.22222E-6 " pathEditMode="relative" rAng="0" ptsTypes="AA">
                                      <p:cBhvr>
                                        <p:cTn id="67" dur="750" fill="hold"/>
                                        <p:tgtEl>
                                          <p:spTgt spid="334"/>
                                        </p:tgtEl>
                                        <p:attrNameLst>
                                          <p:attrName>ppt_x</p:attrName>
                                          <p:attrName>ppt_y</p:attrName>
                                        </p:attrNameLst>
                                      </p:cBhvr>
                                      <p:rCtr x="1354" y="-1458"/>
                                    </p:animMotion>
                                  </p:childTnLst>
                                </p:cTn>
                              </p:par>
                              <p:par>
                                <p:cTn id="68" presetID="47" presetClass="entr" presetSubtype="0" fill="hold" grpId="0" nodeType="withEffect">
                                  <p:stCondLst>
                                    <p:cond delay="1500"/>
                                  </p:stCondLst>
                                  <p:iterate type="lt">
                                    <p:tmPct val="10000"/>
                                  </p:iterate>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500"/>
                                  </p:stCondLst>
                                  <p:iterate type="lt">
                                    <p:tmPct val="2000"/>
                                  </p:iterate>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9" presetClass="path" presetSubtype="0" repeatCount="indefinite" decel="50000" fill="hold" grpId="0" nodeType="withEffect">
                                  <p:stCondLst>
                                    <p:cond delay="0"/>
                                  </p:stCondLst>
                                  <p:childTnLst>
                                    <p:animMotion origin="layout" path="M -6.25E-7 4.07407E-6 L -1.01185 0.98426 " pathEditMode="relative" rAng="0" ptsTypes="AA">
                                      <p:cBhvr>
                                        <p:cTn id="79" dur="1300" fill="hold"/>
                                        <p:tgtEl>
                                          <p:spTgt spid="335"/>
                                        </p:tgtEl>
                                        <p:attrNameLst>
                                          <p:attrName>ppt_x</p:attrName>
                                          <p:attrName>ppt_y</p:attrName>
                                        </p:attrNameLst>
                                      </p:cBhvr>
                                      <p:rCtr x="-50599" y="49213"/>
                                    </p:animMotion>
                                  </p:childTnLst>
                                </p:cTn>
                              </p:par>
                              <p:par>
                                <p:cTn id="80" presetID="10" presetClass="exit" presetSubtype="0" repeatCount="indefinite" fill="hold" grpId="1" nodeType="withEffect">
                                  <p:stCondLst>
                                    <p:cond delay="0"/>
                                  </p:stCondLst>
                                  <p:childTnLst>
                                    <p:animEffect transition="out" filter="fade">
                                      <p:cBhvr>
                                        <p:cTn id="81" dur="1300"/>
                                        <p:tgtEl>
                                          <p:spTgt spid="335"/>
                                        </p:tgtEl>
                                      </p:cBhvr>
                                    </p:animEffect>
                                    <p:set>
                                      <p:cBhvr>
                                        <p:cTn id="82" dur="1" fill="hold">
                                          <p:stCondLst>
                                            <p:cond delay="1299"/>
                                          </p:stCondLst>
                                        </p:cTn>
                                        <p:tgtEl>
                                          <p:spTgt spid="335"/>
                                        </p:tgtEl>
                                        <p:attrNameLst>
                                          <p:attrName>style.visibility</p:attrName>
                                        </p:attrNameLst>
                                      </p:cBhvr>
                                      <p:to>
                                        <p:strVal val="hidden"/>
                                      </p:to>
                                    </p:set>
                                  </p:childTnLst>
                                </p:cTn>
                              </p:par>
                              <p:par>
                                <p:cTn id="83" presetID="49" presetClass="path" presetSubtype="0" repeatCount="indefinite" decel="50000" fill="hold" grpId="0" nodeType="withEffect">
                                  <p:stCondLst>
                                    <p:cond delay="0"/>
                                  </p:stCondLst>
                                  <p:childTnLst>
                                    <p:animMotion origin="layout" path="M -2.08333E-6 4.81481E-6 L -0.73229 0.64745 " pathEditMode="relative" rAng="0" ptsTypes="AA">
                                      <p:cBhvr>
                                        <p:cTn id="84" dur="1800" fill="hold"/>
                                        <p:tgtEl>
                                          <p:spTgt spid="336"/>
                                        </p:tgtEl>
                                        <p:attrNameLst>
                                          <p:attrName>ppt_x</p:attrName>
                                          <p:attrName>ppt_y</p:attrName>
                                        </p:attrNameLst>
                                      </p:cBhvr>
                                      <p:rCtr x="-36615" y="32361"/>
                                    </p:animMotion>
                                  </p:childTnLst>
                                </p:cTn>
                              </p:par>
                              <p:par>
                                <p:cTn id="85" presetID="10" presetClass="exit" presetSubtype="0" repeatCount="indefinite" fill="hold" grpId="1" nodeType="withEffect">
                                  <p:stCondLst>
                                    <p:cond delay="0"/>
                                  </p:stCondLst>
                                  <p:childTnLst>
                                    <p:animEffect transition="out" filter="fade">
                                      <p:cBhvr>
                                        <p:cTn id="86" dur="1800"/>
                                        <p:tgtEl>
                                          <p:spTgt spid="336"/>
                                        </p:tgtEl>
                                      </p:cBhvr>
                                    </p:animEffect>
                                    <p:set>
                                      <p:cBhvr>
                                        <p:cTn id="87" dur="1" fill="hold">
                                          <p:stCondLst>
                                            <p:cond delay="1799"/>
                                          </p:stCondLst>
                                        </p:cTn>
                                        <p:tgtEl>
                                          <p:spTgt spid="336"/>
                                        </p:tgtEl>
                                        <p:attrNameLst>
                                          <p:attrName>style.visibility</p:attrName>
                                        </p:attrNameLst>
                                      </p:cBhvr>
                                      <p:to>
                                        <p:strVal val="hidden"/>
                                      </p:to>
                                    </p:set>
                                  </p:childTnLst>
                                </p:cTn>
                              </p:par>
                              <p:par>
                                <p:cTn id="88" presetID="49" presetClass="path" presetSubtype="0" repeatCount="indefinite" decel="50000" fill="hold" grpId="0" nodeType="withEffect">
                                  <p:stCondLst>
                                    <p:cond delay="0"/>
                                  </p:stCondLst>
                                  <p:childTnLst>
                                    <p:animMotion origin="layout" path="M -2.08333E-6 -2.59259E-6 L -0.52291 0.53102 " pathEditMode="relative" rAng="0" ptsTypes="AA">
                                      <p:cBhvr>
                                        <p:cTn id="89" dur="900" fill="hold"/>
                                        <p:tgtEl>
                                          <p:spTgt spid="337"/>
                                        </p:tgtEl>
                                        <p:attrNameLst>
                                          <p:attrName>ppt_x</p:attrName>
                                          <p:attrName>ppt_y</p:attrName>
                                        </p:attrNameLst>
                                      </p:cBhvr>
                                      <p:rCtr x="-26146" y="26551"/>
                                    </p:animMotion>
                                  </p:childTnLst>
                                </p:cTn>
                              </p:par>
                              <p:par>
                                <p:cTn id="90" presetID="10" presetClass="exit" presetSubtype="0" repeatCount="indefinite" fill="hold" grpId="1" nodeType="withEffect">
                                  <p:stCondLst>
                                    <p:cond delay="0"/>
                                  </p:stCondLst>
                                  <p:childTnLst>
                                    <p:animEffect transition="out" filter="fade">
                                      <p:cBhvr>
                                        <p:cTn id="91" dur="900"/>
                                        <p:tgtEl>
                                          <p:spTgt spid="337"/>
                                        </p:tgtEl>
                                      </p:cBhvr>
                                    </p:animEffect>
                                    <p:set>
                                      <p:cBhvr>
                                        <p:cTn id="92" dur="1" fill="hold">
                                          <p:stCondLst>
                                            <p:cond delay="899"/>
                                          </p:stCondLst>
                                        </p:cTn>
                                        <p:tgtEl>
                                          <p:spTgt spid="337"/>
                                        </p:tgtEl>
                                        <p:attrNameLst>
                                          <p:attrName>style.visibility</p:attrName>
                                        </p:attrNameLst>
                                      </p:cBhvr>
                                      <p:to>
                                        <p:strVal val="hidden"/>
                                      </p:to>
                                    </p:set>
                                  </p:childTnLst>
                                </p:cTn>
                              </p:par>
                              <p:par>
                                <p:cTn id="93" presetID="49" presetClass="path" presetSubtype="0" repeatCount="indefinite" decel="50000" fill="hold" grpId="0" nodeType="withEffect">
                                  <p:stCondLst>
                                    <p:cond delay="0"/>
                                  </p:stCondLst>
                                  <p:childTnLst>
                                    <p:animMotion origin="layout" path="M 1.66667E-6 -4.07407E-6 L -0.73229 0.64746 " pathEditMode="relative" rAng="0" ptsTypes="AA">
                                      <p:cBhvr>
                                        <p:cTn id="94" dur="1300" fill="hold"/>
                                        <p:tgtEl>
                                          <p:spTgt spid="338"/>
                                        </p:tgtEl>
                                        <p:attrNameLst>
                                          <p:attrName>ppt_x</p:attrName>
                                          <p:attrName>ppt_y</p:attrName>
                                        </p:attrNameLst>
                                      </p:cBhvr>
                                      <p:rCtr x="-36615" y="32361"/>
                                    </p:animMotion>
                                  </p:childTnLst>
                                </p:cTn>
                              </p:par>
                              <p:par>
                                <p:cTn id="95" presetID="10" presetClass="exit" presetSubtype="0" repeatCount="indefinite" fill="hold" grpId="1" nodeType="withEffect">
                                  <p:stCondLst>
                                    <p:cond delay="0"/>
                                  </p:stCondLst>
                                  <p:childTnLst>
                                    <p:animEffect transition="out" filter="fade">
                                      <p:cBhvr>
                                        <p:cTn id="96" dur="1300"/>
                                        <p:tgtEl>
                                          <p:spTgt spid="338"/>
                                        </p:tgtEl>
                                      </p:cBhvr>
                                    </p:animEffect>
                                    <p:set>
                                      <p:cBhvr>
                                        <p:cTn id="97" dur="1" fill="hold">
                                          <p:stCondLst>
                                            <p:cond delay="1299"/>
                                          </p:stCondLst>
                                        </p:cTn>
                                        <p:tgtEl>
                                          <p:spTgt spid="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310" grpId="0" animBg="1"/>
      <p:bldP spid="310" grpId="1" animBg="1"/>
      <p:bldP spid="310" grpId="2" animBg="1"/>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P spid="315" grpId="0" animBg="1"/>
      <p:bldP spid="315" grpId="1" animBg="1"/>
      <p:bldP spid="315" grpId="2" animBg="1"/>
      <p:bldP spid="316" grpId="0" animBg="1"/>
      <p:bldP spid="316" grpId="1" animBg="1"/>
      <p:bldP spid="316" grpId="2" animBg="1"/>
      <p:bldP spid="334" grpId="0" animBg="1"/>
      <p:bldP spid="334" grpId="1" animBg="1"/>
      <p:bldP spid="334" grpId="2" animBg="1"/>
      <p:bldP spid="335" grpId="0" animBg="1"/>
      <p:bldP spid="335" grpId="1" animBg="1"/>
      <p:bldP spid="336" grpId="0" animBg="1"/>
      <p:bldP spid="336" grpId="1" animBg="1"/>
      <p:bldP spid="337" grpId="0" animBg="1"/>
      <p:bldP spid="337" grpId="1" animBg="1"/>
      <p:bldP spid="338" grpId="0" animBg="1"/>
      <p:bldP spid="33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3954" y="327201"/>
            <a:ext cx="3009900" cy="584775"/>
          </a:xfrm>
          <a:prstGeom prst="rect">
            <a:avLst/>
          </a:prstGeom>
        </p:spPr>
        <p:txBody>
          <a:bodyPr wrap="square">
            <a:spAutoFit/>
          </a:bodyPr>
          <a:lstStyle/>
          <a:p>
            <a:r>
              <a:rPr lang="zh-CN" altLang="en-US" sz="3200" dirty="0">
                <a:solidFill>
                  <a:schemeClr val="bg1"/>
                </a:solidFill>
                <a:latin typeface="冬青黑体简体中文 W3" panose="020B0300000000000000" pitchFamily="34" charset="-122"/>
                <a:ea typeface="冬青黑体简体中文 W3" panose="020B0300000000000000" pitchFamily="34" charset="-122"/>
              </a:rPr>
              <a:t>项目简介</a:t>
            </a:r>
          </a:p>
        </p:txBody>
      </p:sp>
      <p:sp>
        <p:nvSpPr>
          <p:cNvPr id="3" name="Content Placeholder 2"/>
          <p:cNvSpPr txBox="1">
            <a:spLocks/>
          </p:cNvSpPr>
          <p:nvPr/>
        </p:nvSpPr>
        <p:spPr>
          <a:xfrm>
            <a:off x="6113531" y="3828766"/>
            <a:ext cx="4238061" cy="1542027"/>
          </a:xfrm>
          <a:prstGeom prst="rect">
            <a:avLst/>
          </a:prstGeom>
        </p:spPr>
        <p:txBody>
          <a:bodyPr vert="horz" lIns="121904" tIns="60952" rIns="121904" bIns="6095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1200" dirty="0">
                <a:solidFill>
                  <a:schemeClr val="bg1"/>
                </a:solidFill>
                <a:latin typeface="等线" panose="02010600030101010101" pitchFamily="2" charset="-122"/>
                <a:ea typeface="等线" panose="02010600030101010101"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altLang="zh-CN" sz="1200" dirty="0">
              <a:solidFill>
                <a:schemeClr val="bg1"/>
              </a:solidFill>
              <a:latin typeface="等线" panose="02010600030101010101" pitchFamily="2" charset="-122"/>
              <a:ea typeface="等线" panose="02010600030101010101" pitchFamily="2" charset="-122"/>
              <a:cs typeface="Open Sans Light" pitchFamily="34" charset="0"/>
            </a:endParaRPr>
          </a:p>
        </p:txBody>
      </p:sp>
      <p:sp>
        <p:nvSpPr>
          <p:cNvPr id="4" name="Rectangle 27"/>
          <p:cNvSpPr/>
          <p:nvPr/>
        </p:nvSpPr>
        <p:spPr>
          <a:xfrm>
            <a:off x="8475369" y="5522208"/>
            <a:ext cx="1874728" cy="489678"/>
          </a:xfrm>
          <a:prstGeom prst="roundRect">
            <a:avLst>
              <a:gd name="adj" fmla="val 27969"/>
            </a:avLst>
          </a:prstGeom>
          <a:solidFill>
            <a:schemeClr val="bg1">
              <a:alpha val="25000"/>
            </a:schemeClr>
          </a:solidFill>
          <a:ln w="25400">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algn="ctr"/>
            <a:r>
              <a:rPr lang="en-US" altLang="zh-CN" sz="2000" dirty="0">
                <a:solidFill>
                  <a:schemeClr val="bg1"/>
                </a:solidFill>
                <a:latin typeface="张海山锐线体简" panose="02000000000000000000" pitchFamily="2" charset="-122"/>
                <a:ea typeface="张海山锐线体简" panose="02000000000000000000" pitchFamily="2" charset="-122"/>
              </a:rPr>
              <a:t>More Details</a:t>
            </a:r>
          </a:p>
        </p:txBody>
      </p:sp>
      <p:sp>
        <p:nvSpPr>
          <p:cNvPr id="5" name="Rectangle 27"/>
          <p:cNvSpPr/>
          <p:nvPr/>
        </p:nvSpPr>
        <p:spPr>
          <a:xfrm>
            <a:off x="6112036" y="1770063"/>
            <a:ext cx="1874728" cy="489678"/>
          </a:xfrm>
          <a:prstGeom prst="roundRect">
            <a:avLst>
              <a:gd name="adj" fmla="val 27969"/>
            </a:avLst>
          </a:prstGeom>
          <a:solidFill>
            <a:schemeClr val="bg1">
              <a:alpha val="25000"/>
            </a:schemeClr>
          </a:solidFill>
          <a:ln w="25400">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algn="ctr"/>
            <a:r>
              <a:rPr lang="zh-CN" altLang="en-US" sz="2400" dirty="0">
                <a:solidFill>
                  <a:schemeClr val="bg1"/>
                </a:solidFill>
                <a:latin typeface="等线" panose="02010600030101010101" pitchFamily="2" charset="-122"/>
                <a:ea typeface="等线" panose="02010600030101010101" pitchFamily="2" charset="-122"/>
              </a:rPr>
              <a:t>主营产品</a:t>
            </a:r>
            <a:endParaRPr lang="en-US" altLang="zh-CN" sz="2400" dirty="0">
              <a:solidFill>
                <a:schemeClr val="bg1"/>
              </a:solidFill>
              <a:latin typeface="等线" panose="02010600030101010101" pitchFamily="2" charset="-122"/>
              <a:ea typeface="等线" panose="02010600030101010101" pitchFamily="2" charset="-122"/>
            </a:endParaRPr>
          </a:p>
        </p:txBody>
      </p:sp>
      <p:grpSp>
        <p:nvGrpSpPr>
          <p:cNvPr id="6" name="组合 5"/>
          <p:cNvGrpSpPr/>
          <p:nvPr/>
        </p:nvGrpSpPr>
        <p:grpSpPr>
          <a:xfrm>
            <a:off x="1730970" y="1770063"/>
            <a:ext cx="2808174" cy="3930423"/>
            <a:chOff x="1958412" y="1770063"/>
            <a:chExt cx="2931225" cy="4241823"/>
          </a:xfrm>
          <a:effectLst>
            <a:outerShdw blurRad="127000" dist="63500" dir="10800000" algn="r" rotWithShape="0">
              <a:prstClr val="black">
                <a:alpha val="40000"/>
              </a:prstClr>
            </a:outerShdw>
          </a:effectLst>
        </p:grpSpPr>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58412" y="1770063"/>
              <a:ext cx="2931225" cy="4241823"/>
            </a:xfrm>
            <a:prstGeom prst="rect">
              <a:avLst/>
            </a:prstGeom>
          </p:spPr>
        </p:pic>
        <p:sp>
          <p:nvSpPr>
            <p:cNvPr id="8" name="矩形 7"/>
            <p:cNvSpPr/>
            <p:nvPr/>
          </p:nvSpPr>
          <p:spPr>
            <a:xfrm>
              <a:off x="2165715" y="2237874"/>
              <a:ext cx="2502538" cy="3336741"/>
            </a:xfrm>
            <a:prstGeom prst="rect">
              <a:avLst/>
            </a:prstGeom>
            <a:blipFill dpi="0" rotWithShape="1">
              <a:blip r:embed="rId4">
                <a:extLst>
                  <a:ext uri="{BEBA8EAE-BF5A-486C-A8C5-ECC9F3942E4B}">
                    <a14:imgProps xmlns:a14="http://schemas.microsoft.com/office/drawing/2010/main" xmlns="">
                      <a14:imgLayer r:embed="rId5">
                        <a14:imgEffect>
                          <a14:colorTemperature colorTemp="11500"/>
                        </a14:imgEffect>
                        <a14:imgEffect>
                          <a14:saturation sat="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463706" y="3404344"/>
            <a:ext cx="1938787" cy="2721499"/>
            <a:chOff x="3764726" y="2422415"/>
            <a:chExt cx="2023742" cy="2937118"/>
          </a:xfrm>
          <a:effectLst>
            <a:outerShdw blurRad="127000" dist="63500" dir="10800000" algn="r" rotWithShape="0">
              <a:prstClr val="black">
                <a:alpha val="40000"/>
              </a:prstClr>
            </a:outerShdw>
          </a:effectLst>
        </p:grpSpPr>
        <p:pic>
          <p:nvPicPr>
            <p:cNvPr id="10" name="Picture 46" descr="iPhone6_mockup_front_white.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764726" y="2422415"/>
              <a:ext cx="2023742" cy="29371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矩形 10"/>
            <p:cNvSpPr/>
            <p:nvPr/>
          </p:nvSpPr>
          <p:spPr>
            <a:xfrm>
              <a:off x="4138365" y="2879921"/>
              <a:ext cx="1251255" cy="2016931"/>
            </a:xfrm>
            <a:prstGeom prst="rect">
              <a:avLst/>
            </a:prstGeom>
            <a:blipFill dpi="0" rotWithShape="1">
              <a:blip r:embed="rId7">
                <a:extLst>
                  <a:ext uri="{BEBA8EAE-BF5A-486C-A8C5-ECC9F3942E4B}">
                    <a14:imgProps xmlns:a14="http://schemas.microsoft.com/office/drawing/2010/main" xmlns="">
                      <a14:imgLayer r:embed="rId8">
                        <a14:imgEffect>
                          <a14:colorTemperature colorTemp="11500"/>
                        </a14:imgEffect>
                        <a14:imgEffect>
                          <a14:saturation sat="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Content Placeholder 2"/>
          <p:cNvSpPr txBox="1">
            <a:spLocks/>
          </p:cNvSpPr>
          <p:nvPr/>
        </p:nvSpPr>
        <p:spPr>
          <a:xfrm>
            <a:off x="6112036" y="2657986"/>
            <a:ext cx="4238061" cy="1019365"/>
          </a:xfrm>
          <a:prstGeom prst="rect">
            <a:avLst/>
          </a:prstGeom>
        </p:spPr>
        <p:txBody>
          <a:bodyPr vert="horz" lIns="121904" tIns="60952" rIns="121904" bIns="6095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zh-CN" altLang="en-US" sz="1200" dirty="0">
                <a:solidFill>
                  <a:schemeClr val="bg1"/>
                </a:solidFill>
                <a:latin typeface="等线" panose="02010600030101010101" pitchFamily="2" charset="-122"/>
                <a:ea typeface="等线" panose="02010600030101010101" pitchFamily="2" charset="-122"/>
              </a:rPr>
              <a:t>您的内容打在这里，或者通过复制您的文本后，在此框中选择粘贴，并选择只保留文字；您的内容打在这里，或者通过复制您的文本后，在此框中选择粘贴；</a:t>
            </a:r>
            <a:endParaRPr lang="id-ID" altLang="zh-CN" sz="1200" dirty="0">
              <a:solidFill>
                <a:schemeClr val="bg1"/>
              </a:solidFill>
              <a:latin typeface="等线" panose="02010600030101010101" pitchFamily="2" charset="-122"/>
              <a:ea typeface="等线" panose="02010600030101010101" pitchFamily="2" charset="-122"/>
              <a:cs typeface="Open Sans Light" pitchFamily="34" charset="0"/>
            </a:endParaRPr>
          </a:p>
        </p:txBody>
      </p:sp>
    </p:spTree>
    <p:extLst>
      <p:ext uri="{BB962C8B-B14F-4D97-AF65-F5344CB8AC3E}">
        <p14:creationId xmlns:p14="http://schemas.microsoft.com/office/powerpoint/2010/main" xmlns="" val="3222552634"/>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decel="50000" fill="hold" grpId="1" nodeType="withEffect">
                                  <p:stCondLst>
                                    <p:cond delay="500"/>
                                  </p:stCondLst>
                                  <p:childTnLst>
                                    <p:animMotion origin="layout" path="M -0.02773 2.22222E-6 L 0.11081 2.22222E-6 " pathEditMode="relative" rAng="0" ptsTypes="AA">
                                      <p:cBhvr>
                                        <p:cTn id="9" dur="750" spd="-100000" fill="hold"/>
                                        <p:tgtEl>
                                          <p:spTgt spid="2"/>
                                        </p:tgtEl>
                                        <p:attrNameLst>
                                          <p:attrName>ppt_x</p:attrName>
                                          <p:attrName>ppt_y</p:attrName>
                                        </p:attrNameLst>
                                      </p:cBhvr>
                                      <p:rCtr x="6927" y="0"/>
                                    </p:animMotion>
                                  </p:childTnLst>
                                </p:cTn>
                              </p:par>
                              <p:par>
                                <p:cTn id="10" presetID="35" presetClass="path" presetSubtype="0" accel="50000" decel="50000" fill="hold" grpId="2" nodeType="withEffect">
                                  <p:stCondLst>
                                    <p:cond delay="1250"/>
                                  </p:stCondLst>
                                  <p:childTnLst>
                                    <p:animMotion origin="layout" path="M -0.02799 2.22222E-6 L -8.33333E-7 2.22222E-6 " pathEditMode="relative" rAng="0" ptsTypes="AA">
                                      <p:cBhvr>
                                        <p:cTn id="11" dur="750" fill="hold"/>
                                        <p:tgtEl>
                                          <p:spTgt spid="2"/>
                                        </p:tgtEl>
                                        <p:attrNameLst>
                                          <p:attrName>ppt_x</p:attrName>
                                          <p:attrName>ppt_y</p:attrName>
                                        </p:attrNameLst>
                                      </p:cBhvr>
                                      <p:rCtr x="1393" y="0"/>
                                    </p:animMotion>
                                  </p:childTnLst>
                                </p:cTn>
                              </p:par>
                              <p:par>
                                <p:cTn id="12" presetID="53" presetClass="entr" presetSubtype="16" fill="hold"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par>
                                <p:cTn id="17" presetID="64" presetClass="path" presetSubtype="0" decel="30000" fill="hold" nodeType="withEffect">
                                  <p:stCondLst>
                                    <p:cond delay="1250"/>
                                  </p:stCondLst>
                                  <p:childTnLst>
                                    <p:animMotion origin="layout" path="M -6.25E-7 0.03889 L -6.25E-7 -0.14814 " pathEditMode="relative" rAng="0" ptsTypes="AA">
                                      <p:cBhvr>
                                        <p:cTn id="18" dur="750" spd="-100000" fill="hold"/>
                                        <p:tgtEl>
                                          <p:spTgt spid="6"/>
                                        </p:tgtEl>
                                        <p:attrNameLst>
                                          <p:attrName>ppt_x</p:attrName>
                                          <p:attrName>ppt_y</p:attrName>
                                        </p:attrNameLst>
                                      </p:cBhvr>
                                      <p:rCtr x="0" y="-9352"/>
                                    </p:animMotion>
                                  </p:childTnLst>
                                </p:cTn>
                              </p:par>
                              <p:par>
                                <p:cTn id="19" presetID="64" presetClass="path" presetSubtype="0" accel="30000" decel="30000" fill="hold" nodeType="withEffect">
                                  <p:stCondLst>
                                    <p:cond delay="2000"/>
                                  </p:stCondLst>
                                  <p:childTnLst>
                                    <p:animMotion origin="layout" path="M -6.25E-7 0.03843 L -6.25E-7 -4.07407E-6 " pathEditMode="relative" rAng="0" ptsTypes="AA">
                                      <p:cBhvr>
                                        <p:cTn id="20" dur="750" fill="hold"/>
                                        <p:tgtEl>
                                          <p:spTgt spid="6"/>
                                        </p:tgtEl>
                                        <p:attrNameLst>
                                          <p:attrName>ppt_x</p:attrName>
                                          <p:attrName>ppt_y</p:attrName>
                                        </p:attrNameLst>
                                      </p:cBhvr>
                                      <p:rCtr x="0" y="-1921"/>
                                    </p:animMotion>
                                  </p:childTnLst>
                                </p:cTn>
                              </p:par>
                              <p:par>
                                <p:cTn id="21" presetID="53" presetClass="entr" presetSubtype="16" fill="hold" nodeType="withEffect">
                                  <p:stCondLst>
                                    <p:cond delay="200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fltVal val="0"/>
                                          </p:val>
                                        </p:tav>
                                        <p:tav tm="100000">
                                          <p:val>
                                            <p:strVal val="#ppt_w"/>
                                          </p:val>
                                        </p:tav>
                                      </p:tavLst>
                                    </p:anim>
                                    <p:anim calcmode="lin" valueType="num">
                                      <p:cBhvr>
                                        <p:cTn id="24" dur="750" fill="hold"/>
                                        <p:tgtEl>
                                          <p:spTgt spid="9"/>
                                        </p:tgtEl>
                                        <p:attrNameLst>
                                          <p:attrName>ppt_h</p:attrName>
                                        </p:attrNameLst>
                                      </p:cBhvr>
                                      <p:tavLst>
                                        <p:tav tm="0">
                                          <p:val>
                                            <p:fltVal val="0"/>
                                          </p:val>
                                        </p:tav>
                                        <p:tav tm="100000">
                                          <p:val>
                                            <p:strVal val="#ppt_h"/>
                                          </p:val>
                                        </p:tav>
                                      </p:tavLst>
                                    </p:anim>
                                    <p:animEffect transition="in" filter="fade">
                                      <p:cBhvr>
                                        <p:cTn id="25" dur="750"/>
                                        <p:tgtEl>
                                          <p:spTgt spid="9"/>
                                        </p:tgtEl>
                                      </p:cBhvr>
                                    </p:animEffect>
                                  </p:childTnLst>
                                </p:cTn>
                              </p:par>
                              <p:par>
                                <p:cTn id="26" presetID="63" presetClass="path" presetSubtype="0" decel="50000" fill="hold" nodeType="withEffect">
                                  <p:stCondLst>
                                    <p:cond delay="2000"/>
                                  </p:stCondLst>
                                  <p:childTnLst>
                                    <p:animMotion origin="layout" path="M -0.02774 -1.85185E-6 L 0.1108 -1.85185E-6 " pathEditMode="relative" rAng="0" ptsTypes="AA">
                                      <p:cBhvr>
                                        <p:cTn id="27" dur="750" spd="-100000" fill="hold"/>
                                        <p:tgtEl>
                                          <p:spTgt spid="9"/>
                                        </p:tgtEl>
                                        <p:attrNameLst>
                                          <p:attrName>ppt_x</p:attrName>
                                          <p:attrName>ppt_y</p:attrName>
                                        </p:attrNameLst>
                                      </p:cBhvr>
                                      <p:rCtr x="6927" y="0"/>
                                    </p:animMotion>
                                  </p:childTnLst>
                                </p:cTn>
                              </p:par>
                              <p:par>
                                <p:cTn id="28" presetID="35" presetClass="path" presetSubtype="0" accel="50000" decel="50000" fill="hold" nodeType="withEffect">
                                  <p:stCondLst>
                                    <p:cond delay="2750"/>
                                  </p:stCondLst>
                                  <p:childTnLst>
                                    <p:animMotion origin="layout" path="M -0.028 -1.85185E-6 L 4.16667E-6 -1.85185E-6 " pathEditMode="relative" rAng="0" ptsTypes="AA">
                                      <p:cBhvr>
                                        <p:cTn id="29" dur="750" fill="hold"/>
                                        <p:tgtEl>
                                          <p:spTgt spid="9"/>
                                        </p:tgtEl>
                                        <p:attrNameLst>
                                          <p:attrName>ppt_x</p:attrName>
                                          <p:attrName>ppt_y</p:attrName>
                                        </p:attrNameLst>
                                      </p:cBhvr>
                                      <p:rCtr x="1393" y="0"/>
                                    </p:animMotion>
                                  </p:childTnLst>
                                </p:cTn>
                              </p:par>
                              <p:par>
                                <p:cTn id="30" presetID="22" presetClass="entr" presetSubtype="8" fill="hold" grpId="0" nodeType="withEffect">
                                  <p:stCondLst>
                                    <p:cond delay="275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1000"/>
                                        <p:tgtEl>
                                          <p:spTgt spid="12"/>
                                        </p:tgtEl>
                                      </p:cBhvr>
                                    </p:animEffect>
                                  </p:childTnLst>
                                </p:cTn>
                              </p:par>
                              <p:par>
                                <p:cTn id="33" presetID="22" presetClass="entr" presetSubtype="2" fill="hold" grpId="0" nodeType="withEffect">
                                  <p:stCondLst>
                                    <p:cond delay="275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1000"/>
                                        <p:tgtEl>
                                          <p:spTgt spid="3"/>
                                        </p:tgtEl>
                                      </p:cBhvr>
                                    </p:animEffect>
                                  </p:childTnLst>
                                </p:cTn>
                              </p:par>
                              <p:par>
                                <p:cTn id="36" presetID="10" presetClass="entr" presetSubtype="0" fill="hold" grpId="0" nodeType="withEffect">
                                  <p:stCondLst>
                                    <p:cond delay="275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63" presetClass="path" presetSubtype="0" decel="50000" fill="hold" grpId="1" nodeType="withEffect">
                                  <p:stCondLst>
                                    <p:cond delay="2750"/>
                                  </p:stCondLst>
                                  <p:childTnLst>
                                    <p:animMotion origin="layout" path="M 0.01523 4.81481E-6 L -0.10886 4.81481E-6 " pathEditMode="relative" rAng="0" ptsTypes="AA">
                                      <p:cBhvr>
                                        <p:cTn id="40" dur="750" spd="-100000" fill="hold"/>
                                        <p:tgtEl>
                                          <p:spTgt spid="5"/>
                                        </p:tgtEl>
                                        <p:attrNameLst>
                                          <p:attrName>ppt_x</p:attrName>
                                          <p:attrName>ppt_y</p:attrName>
                                        </p:attrNameLst>
                                      </p:cBhvr>
                                      <p:rCtr x="-6211" y="0"/>
                                    </p:animMotion>
                                  </p:childTnLst>
                                </p:cTn>
                              </p:par>
                              <p:par>
                                <p:cTn id="41" presetID="35" presetClass="path" presetSubtype="0" accel="50000" decel="50000" fill="hold" grpId="2" nodeType="withEffect">
                                  <p:stCondLst>
                                    <p:cond delay="3500"/>
                                  </p:stCondLst>
                                  <p:childTnLst>
                                    <p:animMotion origin="layout" path="M 0.01601 4.81481E-6 L 2.29167E-6 4.81481E-6 " pathEditMode="relative" rAng="0" ptsTypes="AA">
                                      <p:cBhvr>
                                        <p:cTn id="42" dur="750" fill="hold"/>
                                        <p:tgtEl>
                                          <p:spTgt spid="5"/>
                                        </p:tgtEl>
                                        <p:attrNameLst>
                                          <p:attrName>ppt_x</p:attrName>
                                          <p:attrName>ppt_y</p:attrName>
                                        </p:attrNameLst>
                                      </p:cBhvr>
                                      <p:rCtr x="-807" y="0"/>
                                    </p:animMotion>
                                  </p:childTnLst>
                                </p:cTn>
                              </p:par>
                              <p:par>
                                <p:cTn id="43" presetID="10" presetClass="entr" presetSubtype="0" fill="hold" grpId="0" nodeType="withEffect">
                                  <p:stCondLst>
                                    <p:cond delay="300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par>
                                <p:cTn id="46" presetID="63" presetClass="path" presetSubtype="0" decel="50000" fill="hold" grpId="1" nodeType="withEffect">
                                  <p:stCondLst>
                                    <p:cond delay="3000"/>
                                  </p:stCondLst>
                                  <p:childTnLst>
                                    <p:animMotion origin="layout" path="M -0.02773 -4.81481E-6 L 0.11081 -4.81481E-6 " pathEditMode="relative" rAng="0" ptsTypes="AA">
                                      <p:cBhvr>
                                        <p:cTn id="47" dur="750" spd="-100000" fill="hold"/>
                                        <p:tgtEl>
                                          <p:spTgt spid="4"/>
                                        </p:tgtEl>
                                        <p:attrNameLst>
                                          <p:attrName>ppt_x</p:attrName>
                                          <p:attrName>ppt_y</p:attrName>
                                        </p:attrNameLst>
                                      </p:cBhvr>
                                      <p:rCtr x="6927" y="0"/>
                                    </p:animMotion>
                                  </p:childTnLst>
                                </p:cTn>
                              </p:par>
                              <p:par>
                                <p:cTn id="48" presetID="35" presetClass="path" presetSubtype="0" accel="50000" decel="50000" fill="hold" grpId="2" nodeType="withEffect">
                                  <p:stCondLst>
                                    <p:cond delay="3750"/>
                                  </p:stCondLst>
                                  <p:childTnLst>
                                    <p:animMotion origin="layout" path="M -0.02799 -4.81481E-6 L -4.16667E-7 -4.81481E-6 " pathEditMode="relative" rAng="0" ptsTypes="AA">
                                      <p:cBhvr>
                                        <p:cTn id="49" dur="750" fill="hold"/>
                                        <p:tgtEl>
                                          <p:spTgt spid="4"/>
                                        </p:tgtEl>
                                        <p:attrNameLst>
                                          <p:attrName>ppt_x</p:attrName>
                                          <p:attrName>ppt_y</p:attrName>
                                        </p:attrNameLst>
                                      </p:cBhvr>
                                      <p:rCtr x="1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4" grpId="0" animBg="1"/>
      <p:bldP spid="4" grpId="1" animBg="1"/>
      <p:bldP spid="4" grpId="2" animBg="1"/>
      <p:bldP spid="5" grpId="0" animBg="1"/>
      <p:bldP spid="5" grpId="1" animBg="1"/>
      <p:bldP spid="5" grpId="2"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E90013C-66C1-4D6C-9DD7-0A5EEACCFC67"/>
  <p:tag name="ISPRING_SCORM_RATE_SLIDES" val="1"/>
  <p:tag name="ISPRINGONLINEFOLDERID" val="0"/>
  <p:tag name="ISPRINGONLINEFOLDERPATH" val="Content List"/>
  <p:tag name="ISPRINGCLOUDFOLDERID" val="0"/>
  <p:tag name="ISPRINGCLOUDFOLDERPATH" val="Repository"/>
  <p:tag name="ISPRING_PRESENTATION_TITLE" val="ios企业介绍"/>
  <p:tag name="ISPRING_ULTRA_SCORM_SLIDE_COUNT" val="1"/>
  <p:tag name="ISPRING_PLAYERS_CUSTOMIZATION" val="UEsDBBQAAgAIAAFzEk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cxJ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FzEknLQnTLtQIAAFYKAAAhAAAAdW5pdmVyc2FsL2ZsYXNoX3NraW5fc2V0dGluZ3MueG1slVZtb+IwDP5+vwJx3+nulZ3UIW2MkyZxt+k27XvamjYiTarEZce/vyRN1gQo9LAmEft5bMd2zFK1pXzxYTJJc8GEfAZEyktlNF43ocXNNGsRBZ/lgiNwnHEha8Kmi48/7SdNLPISS+xAjuVsSA59mLn9jKG4GN/mRoYIuagbwvdrUYpZRvJtKUXLi4upVfsGJKN8q5FXP+bL1WAARhU+INRRTqtrI+MojQSlwKT0fWXkIouRDJiPdGU/Izl9qPO3P6DtqKJoabefjAzRGlJCXOTrWyPDeK69x12ZGzlPQPiLGvrls5FBKCN7kLHz+69GBhmiaZv/mZFGitIUNOacb+I7hwlS6OdnsroycpFgLmQCXeyCK4+9630Acl/Dd5+a5yoFezJ1PVgIpukZgwXKFtLEnzqbqsTbY4v6fcBiQ5jSgFDVg5500k+kVd5NrOtxf+CN8iL05TQ95FWwtoZll3DgLtb3+OXyzu6K0Om7LshQws4pgxR7ZY/8ret6hAyUPfKZ0QIeOdsfwQ8tHcf3+I64bp4vv7YCJ/pYOKs/eauJtDYvVwWhncJjalHAQpl0XmgNpm1pYnVdSslRTiknO1oSpIL/Mrhsby+j0uTA4Ebt9GClSJHBqXmzOeotHfbLnuNxdNZ4Hrtfhf5y3XmCeonfTAkiyata/yqp6cTxbqbWzzQ5TTF7UuNBPvCNGEuqidyCfBGCjY7DBcJosOhe1xA8TYIqpMnpOqfOyakG8LbOQK503ygoX+dY2QErWlZM/+ErhTcoDhgD1o6KlfbHCX2fzEDhxgCIzCs/t92hs9QtQ8pgB/71Bwp75aG7pUrP6dDI3eIaNhgOndOMmkq3LPphiZdIoD+Bf9VpRY4PLCMGH0mm7M2it+/3cJ9LtJn9PjPDF64ye3azFDnW9uMKaqX5f/IfUEsDBBQAAgAIAAFzEkk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AFzEkliNEuRhAEAAAEGAAAfAAAAdW5pdmVyc2FsL2h0bWxfc2tpbl9zZXR0aW5ncy5qc42Uy07DMBBF9/2KyGxRVZ4BdhUtElIXSLBDLNx0mkZ17Mh2QkPVf6fjvmJnQvFs4pvjO56x7HUv2g6WsOgpWrtvN3/z504D1Kwu4dLXRYeeo86MyGbwkeUgMgksQKrD0qO8ORGUMZPOdFq/o61p+DGFf+ZcmCZeEBaa0Ay1uCLAb0JbUYt/vNL2Ze1KavR5WlqrZD9R0oK0fal0zh3DLl7caFYYwKoCfQad8wQ809iNLvLkeBdjNLlE5QWX9USlqj/lyTLVqpSzrvyLugC9PfHlDhg8xs9jz05kxr5ayMPE4weMbrLQYAzs896PMUhY8CmIhu/AjT9Qz7hdUEBXmcnsgR5eYTTpgqfQ6tLDEMPH5Nar1c0Yo81ZWNkdcXON4RGC16BbVqNbDA9URVn84wALrVLsSAtt9/yICsVnmUz3qQcYJIebRduu7p0KddsfMe8KqeAKLajbl3c9HSFoCNCSV9cEeSeUnaBESeRQhEY9VtXR0NuMDd8RnH9GX+e2Etr1Nr9QSwMEFAACAAgAAXMS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XMSSb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XMSSTWCTrVECAAAiiAAACkAAAB1bml2ZXJzYWwvc2tpbl9jdXN0b21pemF0aW9uX3NldHRpbmdzLnhtbLVa627iShL+v0/RYnWks9IqXMwtK4aVsZvEGmI42ElmdrWyGtwJVmw3x26Y4Ygf+zT7YPskW922g02A2JlZPInG1VVfVdetL2QQv3ihtok5C7w/CPdYaFHOvfA5Hv4JocGS+SyaRTSmPK4fKI9e6LJvRvjEBA2oMSehSyJXE6PxsIHG8oP6PbWv9+GtPWq3UK+NW7iPdNzRYOxa0a8VDcb0VlMb1I8gEtyILmnIT6MO6oXRtwJGGNOIG6FLvw+VInd+qDiDm4i4HvDFw25bPPtM615viwe1m51eB+9bqqIoXaR19Kbe2Pd61z21iXCj3Wko+1G/pbQU1Ox0mtfdfbPX6ijwNr7uAkobX3dRu9dut/R9C7dAGqnqSG9p+55y3WyqoA33r7X9eDzqNRqo2WwqbX3f6SrjUQMBtwIYqtIXDlR0ZaR09+pIbfYVNNbGo3F7j3Xc1Tqo38LdRmPfHo2URuPg3MPs8u46UEtPJ3PnO4AnQ3ByVORW/URyDZabKAJmmwZrn3CKFiSmhvupNptjC5u2ahtTs5bmpszjjDMzqUhNiEAOSUCHMrVDLhMf/bpk691fBnU5krFJk/I1kacjDwxZbDhn4dWShRygrkIWBcSvDf+cpE06qTKSbEujKnJPZEkP6nryU1Ys1QWpDM8loSUL1iTcTdgzu1qQ5ctzxDahW8rM1W5NI98LX4C7cd3T8EVFvhdzg9OgYB/ui6e82BriGVNhXheLp5SkTxbUzzQ25KeC3EHl+x45Et16scelqNoUzyXRNXmmxQD0VfFclglBSzFqPfG8L8Tpdw7siqj81kV2n+xoVFSSdMqLUmy9WVfNp3XEnoWzi3LvB/pVzmfQeMJnYWFDPKWExASFwlJRSt0m568fMaavx71kEIAWCG6+uaQkCTkbOdr0bqaaX53J9GbqjIyb2lBLqhKJsvy11e1/b3a60LlSuZJI1p06mRSxkATrNMphmfZ8OnEAEE8cE3+xa0Pxu7Lo9N6eGCauDdP/VAaApeChNhS/y4jez+ewbjjWxNCxY1iOObWlXybYxnpt+JVt0IpsKeIMbT36DfEVRdCevYii2PdcOSBathduaAl9+vRONUwHVit7bmhytRpaLIp2f5XIZMNXkDwrEiPXi8nCp65UCykix9f5FQr+8ZUHnCwgXnhVRvtcfTTMG8eeTieWg009o9SGOHSRHhGhqTrQXLXwHDAiWI2jj4k7MvskAlJ9vzLIrXFzO4EfWxhy6z2vfPjhH7BmhiEkMxqWEITEwXPIOst6nM514UNQiAhakzj+xiK3kDT50JXANkxtCqmp2Tl8W8Bk2BB4L1xC6tAlL4F3hy1LvcHOaPoFchxqc1pRaPoZSvJzRaGv2IIawlYJMVN9MG7k/k2UYVYgWQ0uich3f4fIcglywptbj21ioAgPQ5nIaoyvKmuy8G/3EEhDnZyp9gQYnC3fnr0tBVMiF5a5ErqgDWlYF9n1273xD2esGhOsO5Bu+vTRsWWXFEoDskMh44i4WxIuYVtLl2QDlbCDMddz5ZiIvDTh9433ByI87T+/pK3L1PGXXz5gUqHhnbAM9sugDLYpa/6eduG2dAYfNETk+lkryjjgwyZYGjbVuTH9OSGKvWDjJ136ZwTq1biqwXrXjh/3V/mw/R+MsZIWPDKgo408VkkIw0oslhxYPP1KgoY5BnXpYREavjicVgIwpymGydAPwDyA5wqGPIBHq0E84pFl2LDZeqQLcfooISxrNYna6XiLM6JP4Wz+WqoL+sRgv+RTsk02MrB2yfCXiXJuq1RYWmzDnoDhJmA+J0kFqL4XiDNUOdj7O+zk7w2K83lkG9+V1e17L3JFAD9vAvp2H/YUsUBSfRJneZ0sSn//QUOSKc4TvbNqG4jXAi0dq1x9/lDELKzOtVtHU00NixOFqGe/vBxUh/DJxLaciToSCFAmAeHLFazCT+KcVx4rORHoeKwCXjp5i5Joufrvv/9THubInoSKUurfquJA8YuuiV/x/mkyTuN/lcCx1VFRVL6UFEwPVJlo+fOVbUCC/pQjC0mWpYAF4oqrlGoogTSMqm2r2u0dVIkli4JtItgLVgS5U+efofHJvX5teEeiF2icNmN+VSDpeZGbvLINhyPuhvteSCuK//BKJCZvGzNH1XV59oca9b3lS7L8unCASa/5kM+eq+Bpt6oJ3fkIkroer44pF7esa0FLSN4PDWF7cq17JRwuVHwCPZwX7mdCHjF/Jm623l7lAoO4iIM0HvJIHOmztzxHvGLf0tgNn4gfA1uedMw6AxtmYrOYQhZpx9xzUTtuHjelHDM+MB/WBS2ZTg66SD+W0rSRvPnNK3ilvbEcjlnpUM70A/GY36Tf+Rv+HPGY3xJryhTOdW9tOh7Ki2bXcSMS5ellYgc8NJRdKuXJ3oo8woKJuJaNcxNJCUXOgLl0KNdG2wtoWs6Clje4fsbiQfi6fbkTMoudnHYsvnYoDBzSt345fwfc4z49n9xyHlCCeVfL91MVkPKcKoHk64NjZyRUxHdr+qkGBxGyXIlOH9dQivGpJtyZfENzTm6d9TPRznKS0prLooHs57KdV1IZii5eTRVLiv2y0KD+xk+D+qUIDVLY8wEMN8GCRhhywIMul0aoSMyzr7KrsAe5Iz2SOzOaB+ArwA7hjJRVQo5QSCy5rcqqJXnJj8Pekns+3dKsVeUIOedcnv8ghuq4nNwqn9Annk/vlFK5CtJed8jFYg/M0c9KyRNZXsnRSMWi42QRy9mf6FbZ4nOw8cRylLVpke75Ds34UdTrJ1QB7znvD+r5ZRZ61JtvWY9pIAp4Z//c4H9QSwMEFAACAAgAAnMSSbuvOYZWEwAA+GIAABcAAAB1bml2ZXJzYWwvdW5pdmVyc2FsLnBuZ+3dezzT+/8AcEUoJKcUEZXMqWSiXArreuTYSahQMUXpnH0z9/u2E0ci2okywlbnpKHakq+7TbpYK7ZT1GJmlctitNhmF7t817fO+Z0z3/7+/fPxeBh7fbb35/3+fN7P1/vyx5Z7YL+30aKVi7S0tIx89u0J0NLSgWppacfq66ojyl323uo/8+IDvHdpEemWY+onOlE7f9ippVWLMZAfX6B+vjBmX0i8ltbih59+51ERVZFaWicKfPbsPJgSNsn+4UJkMpv6NvUHihbs56Md2U2X+nLff79AO+/7fcf2LZu/c41ZkMneZa47deoO5GYuWXh2dUfkUiN9UKuHZAdbeVUej3evromnHAp9eUjQqnvuvTBQpDrG7lGUIg5xWFAUWUDfXuY6mBIh6IeT2HKUdASrSNI1dLyvpf33h48HVpopfj+yb+ulMVL6kEqu4KPR33JSn3sLT/w8T9cs/G8PZ7fq1hTkw1w7hu80Dn7j27vrn4fVD6cR11b6KFrEyll+IyR/6xWaoOqS5hmFjgfuDIex/agL+LEdoVHMUs2znNR++f0HxQgYbQKFEjXPoD5ubHhwYzPBfhPWNmo4X/P4+5M7HP2XmO6ZU7US8yXQjAOSa3PKm9dxg/nLk8gu0SmNI6tdw4//trbm/JxLFn68MMjWll66WSP+x7Ofs3PzqtY6acTv/5ztQ1p78+eWQc2ihnXtoQf3mF7SrJI6PF1z45G7s2Y8zfyuo7/JobnNu+s4dujRsgPMMs2rNfD1OoVduewW1akR3wHWXg7a8FveE424ljpMziuZP57mrFHUrxZfrRPtVuE33K659+j+gz17D5qYa96L+w9uBJkE7ghFaBYV9/U6pR4KeFdurhknGwaXVJ3fsFYzrg4LN5xYVMXr1mx29FfrtI70/fflzhEa8WvYeQZLTf33Rs7pTwZFYXuh8xLJmkU9MfpqnYYP+eTGn5ojxemrHfDFrfPrrxFdNYtq/nqd2jasj6Xna/aOsK93wDTTzQt6ARQACgAFgAJAAaAAUAAoABQACgAFgAJAAaAAUAAoABQACgAFgAJAAaAAUAAoABQACgAFgAJAAaAAUAAoABQACgAFgAJAAaAAUAAoABQACgAFgAJAAaAAUAAoABQACgAFgAJAAaAAUAAoABQACgAFgAJAAaAAUAAoABQACgAFgAJAAaAAUAAoABQACgDF/xuKcIpjqpid7Irarj2ngeFvVEYD8WZeq//HR/bpGemDlrss/25O73F0Xl0iufZxZ8ecxmTmll4pNZ1T5Ymv98OvhQvXV84JLzGPwVqGr3VcdGORRuP/6Pg5fG2JPmjOW2IsMMenZ1gIBC79Q3N3oJ9nfepELdUFJn0a5PAhmU1sQSZu580kVcEGva9g/3EBXiPCZYoJWxS4dcblpbhVNMuFqFKFngiySuQ0NMKkkH0zKIFohjUYOpgh6O5mtitFFwzWzTqEsQdb2F6xkmdZ/+wx8DciJqz9NVoIAe3rFbeJKJv6iNzmBj6XWe5rBHrVpvLlOqPTLKE45EzfrTzboRheEiGnblSKnqnDnxkXX+Uihy95u5DIM/3eOLG4XaUYpdnh26SKLmfG7bRQ+CCOG6K88KYSGyb7OIEW3YJ5xsz08AIYjTwP3tUCnhiDlg+d5fqSeA42jVMuxdHPhjAQSp8YZcUba8D+mEN84jCSZJmOC0NJh1jm7jZ/fv7iyir0nvbe9H23c+f7MgQPrZUxU+m0NFwlM/6OHwmeztqd61ZyDF5Qw0Ky8I68stcY5ESEK8eelMoW8zmqJ4JD/6qGkBB0ntjOayq3TEVMReK4knat8YmNl3tL0VMXYG1STiLR1KuzvoqAHA/E95u3jo+Mp46f5Ek7E9evMF3zXUq1ipzQ3WBu3jhZ0ljLb+idPcLfHeJ1hRwI7nn132rbu38UDkEaKq47f0mlZ6vPyrzr7HAp764XLLCJs29uf2V2byaJuZXSnTN8PovWb5GWy2j8xS41DZkVwrFkopk6RUeK/zV7rnn5gh5EAHXR6uZNOPHddsPv9M25Qby8vHUilXe4md8tt8PMGiV6LzG2+7sYc0aQVee7qvmPEmKnpzDoDHiCObj12ZPriN8Hc2pP9ycfHUda4fxMofRa6NG6ta2XWW8jZu5iQrijA3/KO6Atel2MlXiOn+HcrBQ0TzYm55JIRNEL99vIlvC4NzZrMK0Ot40sRUZiuYM1y6EwmyZVfmOWHF8alrPIQKTirrm160Ew+qBkpf+NtU+EIzk5i0wF9U+Cv5mUvRk4OfxHoz+CVO7ALjY5VBzN6ffbwMLxLZ/9e+vGe77Nq6jllVhPDlc/avL253SR4mbYG3H02DvXGULTD76n/KZcwJOJRKQHtrKuhmAA0tMtim2CZ/koDJTyqU2jK6ooPtYbz21dwRBYihdmsOotOiKtjG92RB4NL01/PSP33XkCeym2bDHSAo549mJyeyer2SvXgd2pPrNvY08PZvZ1EoqO+ULj3NmW9M6H8iZbAQmBncDzeG9bUdsTmeWVdcGChI5haEckKyIw3+DgmkqcQ3G5eOls5YKi0O90ikSQhoyxosEGv4GyVe2o6SK8pRxs4tv4sIcxW/uhreLLcIs08ugyjmuZhLNsecmrnOjSGZ63HbiC+qJnQZGzTlHLRjqR6l4dHIDJvjc6byfW4SYhCm3Sy/7p5qWfZGYgEbcHj9qCNCwac2eGVt2ESE97nPNR9KV4XJ6Sz1o9jMRfiuB09rNeJB6/dwdrudR3HDzP+kIf9TdBXNifCWiRNrjt44MOlVYSHTGBEJzZVDF0hnIHnhIKpkje+cPKOCGOpegiJ88JpN/20d/s37oPj8E/FNbxqfWvXEdNoZ1+tGpV9OzzhzkDLuA6FRi3jZtnNjR1+mZybk1wALMy89X5IzbXoNbCRJmTKO2m/41dVOHJ0Xkn05DF+fl3i9oKxrIoxOZN2OVQlIIHQygMiF6QCZnH3UhU94NIJusHL7E9e7GfeO+avzLmEW2Ccuw8jXmOmzFoG8Rt24T92PBKuaU7lAsqsWx2rEacJ/j+ckaPzCMuHyK6iYRj/Epmo3DnmzEeRPoqhBkaNi7WXzck3xCQT3gZFymXCnfCvKHmDFdykk10b8+GGxOzC7f4JvfVsIopBVPXSImtzIFi5PPR4ECa3TPZjZlPifRm2YdFlgRDEL9NQB9t5Sg++KtWxk6kpkpF1g/pT0O+zFruu2hT5fpvZXr/lvKtFe+9rVHIYJirH175DKaMEyj4aJUNbHd0uqcoqv6UFSmCda85LMgTpnCVbkvrfuGORIrkiWqk5ZSJpgIRqhfPnK3lKe4QmNKXPQRuMDqM1Khso+i9Fk3n4B43kakeuNzwuEjHqYX9dqd1i41uKx4dw6dsDM6HCUZCFKrATVClkABBSpJ4LpaCpYklwS5v88tNvlzU8qc7PJMe95MgTPtfqStybVb2Mm+3osjy6WfWlMlQRqDKLRiRnMHermoRINCzrO4LF80utYF9o662EafahhQluuV5ZiK4vE+ixzjDjyfjZHo02VbFttZ3PoqV3FrBAZX4l4igNzle6iquLbFMxBMrjff5iVccN38tzk3l2HXGLyjyn+G1DwUp9iae3vIWl/7X6B9t2Db9dKP348Ip44ShMkltZgkqApJJE5ZJ8iwQZNEr7esRMicWxcpKFe4aiujlVcNE9e/XxEbQ2GtI8RnIY3xOijS0I5LDswYH8pORFZ6Zzz0MCwQVYVm7o8Xyk087X0i78A7qkXnz1WWl3PaydnuHsQHMQlCEv5OK38BsFnoh0kulhvfGk5HTXqNE909+kdC/BnDC5hgLiGnU0fdmtzCytLijjtUQ1aT6Et0fP7G+JP/l4y0XD3pUw3KUSzJtg3J+yRmDxFzcl7DPsbrRkx5rH9CwyXu/KfRTHfRB833y1+0dkfoJaKqrDFFhFq2BdRidukrgBmJm3BlIsm7/s/t36y5eOF+ANTfAyDrJKMySANU1FyOQ6AdVykCBVJBf+bRhq2jLN/mHnkr643WyAzdVGLvjTVDjDS/N86mwagisxZeeYeu01p88kVDrRA4lLAKJXAJYy0Hp85/eIlFapB3GqBjtE7JW5W1csVUDV4z1C9JmLoc2sAeHvW6EkurELK7bl9vTBNfO0Tl7Rp1W35sZB2+jXLeu/R3XuGuXJ4omhHdOcU2NbrYTeJdMjoy3D31wS8Re2c3BVAogw6KL4U6D/DRI8iboKB9OhvU0upPVea51QB9k7REztOytcAnXzbi5KqdLpEfMW5MtMoBJHoyyOMqZ0XTO7KB2uzVS+Lyb6yVuLuOa7JdX3hX60How6YZFgRzbqG4uVuYLZ4UmJN05cCwev+Kv6WLr5o+vIzCrLC06mdmCbJqc8LKLX+j8rsNjsT3bljA4KOw4QGXHjkJ8TnUzbw2lFg/YkuBpVjbR+dRQ8+TqUjC0OAz9uLjWoVpFR8voGR11QlkhAVtQKYjFlme3DssFeNVAxpgvrP/gsvVVrSiIQtjjyghkHAUXWbWpe5bfNboimq4oyaYJl4pKXD6kIX2ZrtJftuGSZd++7zntZMUbLnFrTUj3VES3bUvm0j+nENHKFKWUi7AtmUi///wM5rjTh++dVevd4VZNCS0H+xJdr9TDqA59obNpo1nnplDQFWtZn3KzCGN99wAJvjJvVKWfWpPt0xe8zbojck1J79XhWzDF+GCwU8G3ojaR01hHupKnWDfRP8KMnrQb9edSn/5LmStzyPQhd4/5MapPB6jQHjWN4YXpHzcP/7nIeHNZF5c2Xv37b7QXTpFMP5o57OHFl4+JrcNdNk+Di3sFjKAN8PaLXswHNwbpktj7rEya3MHd5mIv2bnT+LBZ8tGVfLHcbn7F2pLLubu7Ug2LfHakjlVioz/8VIcIuTf5I17aFeXSLnkMdkErBXgF5Z6zZMwPnRbP3NiejN9pytnt1QyFgaR7YPjV4sfnY1dU7N61N277KGN7Aaj1w/6mGXBNBKPn2ezaor8mymfeTDZyKNLa+hzUZBBnmG+wQiSK9WTI7foOapkZ6xxFpB/1MEO7kM+YLunE22HKkomknMYKb/bWqEe/tqxKDGsd5GwjyXKep8nkDm5DIij/3Ba6+HXKFjrBXt0Er1M6RT6O1Xrxd6j2pd6XWpraZ9n8aBRThYMojnJkr0YtOJJzwXEnayN1HGoj3c1WTdNG/ggPwL8eL+onSt+FLihqCRUs6CKy4tQDSCpM56+1H9U8ZeRK0OLFoJxzxb4pzbau2BgLBtIiLGPqcdYJn4qRigVF8dYBZLKtB14l5yJQ9i+2nD84rwzsPc64yQgU4PzQsp7M3PDpPxwOFXslFeNQRIw4cPDiVIkt3Opy2lhSiiwWpuUO4VK/nA9u6CEeiJ9U39bmch5v2jd1O8NrduKE3uvkU5m0yONxKqUCc9s7id19iuIkHbaDrFdnzUzaRar+NqZdV6BiQe3G4uASyYkztHKC84PPvZe9MuVdrt2RvUW2CK6sRf7N4H7FwfLd/Dxnur+jCbQ/xyqZ1tzWOmwpWzgToMwMblmFQzXC3NzRXMbnFaO1NoIiHfXHRMW9Z1Ymi+J8G/jjSezHLKRCxMQcwTb50idgDxvVeq3qwilOpZCLua3Dx8RZ7EUggjGI6vH+Vb8fUeRSrMxsusyqTdjuSWasiCXWwz8vzu6PGfVGBN9WXJ3uxyNoPfXtaDhCZQBuuyshd7wIWQiqCw+AWKWwsijKUdd2qePVXtXgzDWSaChbcbmcZ2iXSRvL8mEnx0zaNe7GI7oVS8EjSbelwxOp+1WPi5yTOr/sumyOuUjSNlZsm3GBRdOE6pmVLzIUTgEHbyNk8QvjL6Kvez7uIEmZXIj8rbErZuclZfBbBmqmrsxaJaFm0ky9ztE+/ZczE+sdvVEHKX0G82qh49IWhVhz1A3zmgp9OhncUoEb5F5wZfbXf95feZOhO46bR5CECQLCojxPUQsJaTjfZjKhaVViAZa+OjVNbgZiHhl9dfgmCTkJL/O2RiYkbqnm3sH6LGYLcPyi3+oo5XXE2SW4d+DqtAraf1t2N9XdJdSAmfk5lVrp7ldgogj6WjTeMYEnvx4FaR+1fKW0+Wl6ykqvCL6n2HLAAtFWW011kqqvXbPrVY//S4aWLdzJqYV9iUkVf9sIaLLXFmGimGmkXOTz8ElxG1OikPcHF8ptxvsxz9xKejd6vWz/g+h+Xpj6Ao0kiknz93nifNim15Xb2y/QkymCirLW2N6eR4XPZDpNyyncePbfV7Y/vrlKwYcKFAiZJ0IshkibIN+WrEO8uYoXS7l4jodSMlQ2K+ZDPn4a8pK6+WWsQQFYj8lOjPrHjsMr8yXQU5D1euWJMeVF8RpfY5BSYqTGkFtpOGdroctQH+T1bcYBzYX//fseJW3iwfTFj/V0ted+f8LZsz/ZipUiEtp9ifUyw7lv1tOtuTIwq55C8nb8j7K1tK3Nqg7HIQTtsMMgqz7JcVRkBN+Co/EauNFBm2qYa8cNlGKWozpc2Dt3f+k0/Fr/E4nouHpeI2GglXWpKoWYZdXV3z8sveyj+WorK+2Xu2pyoWiF9dt1IZd8Ex4d1lL/+Ozdv4e4KzzzP1BLAwQUAAIACAACcxJJle6RfksAAABrAAAAGwAAAHVuaXZlcnNhbC91bml2ZXJzYWwucG5nLnhtbLOxr8jNUShLLSrOzM+zVTLUM1Cyt+PlsikoSi3LTC1XqACKAQUhQEmhEsg1QnDLM1NKMoBCBuZmCMGM1Mz0jBJbJQsDc7igPtBMAFBLAQIAABQAAgAIAAFzEkkVDq0oZAQAAAcRAAAdAAAAAAAAAAEAAAAAAAAAAAB1bml2ZXJzYWwvY29tbW9uX21lc3NhZ2VzLmxuZ1BLAQIAABQAAgAIAAFzEkkIfgsjKQMAAIYMAAAnAAAAAAAAAAEAAAAAAJ8EAAB1bml2ZXJzYWwvZmxhc2hfcHVibGlzaGluZ19zZXR0aW5ncy54bWxQSwECAAAUAAIACAABcxJJy0J0y7UCAABWCgAAIQAAAAAAAAABAAAAAAANCAAAdW5pdmVyc2FsL2ZsYXNoX3NraW5fc2V0dGluZ3MueG1sUEsBAgAAFAACAAgAAXMSSSqWD2f+AgAAlwsAACYAAAAAAAAAAQAAAAAAAQsAAHVuaXZlcnNhbC9odG1sX3B1Ymxpc2hpbmdfc2V0dGluZ3MueG1sUEsBAgAAFAACAAgAAXMSSWI0S5GEAQAAAQYAAB8AAAAAAAAAAQAAAAAAQw4AAHVuaXZlcnNhbC9odG1sX3NraW5fc2V0dGluZ3MuanNQSwECAAAUAAIACAABcxJJPTwv0cEAAADlAQAAGgAAAAAAAAABAAAAAAAEEAAAdW5pdmVyc2FsL2kxOG5fcHJlc2V0cy54bWxQSwECAAAUAAIACAABcxJJsO1dV24AAAB2AAAAHAAAAAAAAAABAAAAAAD9EAAAdW5pdmVyc2FsL2xvY2FsX3NldHRpbmdzLnhtbFBLAQIAABQAAgAIAESUV0cjtE77+wIAALAIAAAUAAAAAAAAAAEAAAAAAKURAAB1bml2ZXJzYWwvcGxheWVyLnhtbFBLAQIAABQAAgAIAAFzEkk1gk61RAgAAIogAAApAAAAAAAAAAEAAAAAANIUAAB1bml2ZXJzYWwvc2tpbl9jdXN0b21pemF0aW9uX3NldHRpbmdzLnhtbFBLAQIAABQAAgAIAAJzEkm7rzmGVhMAAPhiAAAXAAAAAAAAAAAAAAAAAF0dAAB1bml2ZXJzYWwvdW5pdmVyc2FsLnBuZ1BLAQIAABQAAgAIAAJzEkmV7pF+SwAAAGsAAAAbAAAAAAAAAAEAAAAAAOgwAAB1bml2ZXJzYWwvdW5pdmVyc2FsLnBuZy54bWxQSwUGAAAAAAsACwBJAwAAbDE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IOS风格PPT模板" id="{7C36DB1B-7725-43EA-AC28-0D65F3B1E0D4}" vid="{598F6F2B-65E9-44C7-AEA3-0F6D62B3A79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03版静态</Template>
  <TotalTime>0</TotalTime>
  <Words>2643</Words>
  <PresentationFormat>自定义</PresentationFormat>
  <Paragraphs>339</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2016-10-12T17:26:02Z</dcterms:created>
  <dcterms:modified xsi:type="dcterms:W3CDTF">2018-03-18T06:51:55Z</dcterms:modified>
  <cp:contentStatus/>
</cp:coreProperties>
</file>