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23" r:id="rId2"/>
    <p:sldId id="1012" r:id="rId3"/>
    <p:sldId id="1043" r:id="rId4"/>
    <p:sldId id="1046" r:id="rId5"/>
    <p:sldId id="1027" r:id="rId6"/>
    <p:sldId id="1003" r:id="rId7"/>
    <p:sldId id="1013" r:id="rId8"/>
    <p:sldId id="1015" r:id="rId9"/>
    <p:sldId id="1016" r:id="rId10"/>
    <p:sldId id="1021" r:id="rId11"/>
    <p:sldId id="1028" r:id="rId12"/>
    <p:sldId id="1022" r:id="rId13"/>
    <p:sldId id="1023" r:id="rId14"/>
    <p:sldId id="1024" r:id="rId15"/>
    <p:sldId id="1017" r:id="rId16"/>
    <p:sldId id="1018" r:id="rId17"/>
    <p:sldId id="1019" r:id="rId18"/>
    <p:sldId id="1047" r:id="rId19"/>
    <p:sldId id="1048" r:id="rId20"/>
    <p:sldId id="1026" r:id="rId21"/>
  </p:sldIdLst>
  <p:sldSz cx="9144000" cy="5143500" type="screen16x9"/>
  <p:notesSz cx="6858000" cy="9144000"/>
  <p:embeddedFontLst>
    <p:embeddedFont>
      <p:font typeface="华文楷体" pitchFamily="2" charset="-122"/>
      <p:regular r:id="rId24"/>
    </p:embeddedFont>
    <p:embeddedFont>
      <p:font typeface="Wingdings 2" pitchFamily="18" charset="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隶书" pitchFamily="49" charset="-122"/>
      <p:regular r:id="rId28"/>
    </p:embeddedFont>
    <p:embeddedFont>
      <p:font typeface="Franklin Gothic Medium" pitchFamily="34" charset="0"/>
      <p:regular r:id="rId29"/>
      <p: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Franklin Gothic Book" pitchFamily="34" charset="0"/>
      <p:regular r:id="rId35"/>
      <p:italic r:id="rId36"/>
    </p:embeddedFont>
    <p:embeddedFont>
      <p:font typeface="黑体" pitchFamily="49" charset="-122"/>
      <p:regular r:id="rId3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FF0000"/>
    <a:srgbClr val="0066FF"/>
    <a:srgbClr val="A38302"/>
    <a:srgbClr val="FEFCDE"/>
    <a:srgbClr val="00B050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121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47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11/9/2020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1721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30005;&#35270;&#21095;&#20013;&#30340;&#20013;&#22269;&#21476;&#20195;&#25112;&#20105;.mp4" TargetMode="Externa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012294" y="88231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9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古诗三首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241425" y="2342515"/>
            <a:ext cx="3907155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8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28588" y="2093595"/>
            <a:ext cx="306745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诗句意思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5975" y="1432551"/>
            <a:ext cx="707236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青海长云暗雪山，孤城遥望玉门关。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6785" y="2732405"/>
            <a:ext cx="76060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青海湖上蒸腾而起的漫漫云雾，遮得连绵雪山一片黯淡，边塞古城，玉门雄关，远隔千里，遥遥相望。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诗句意思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5975" y="1304281"/>
            <a:ext cx="707236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黄沙百战穿金甲，不破楼兰终不还。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5685" y="2456815"/>
            <a:ext cx="75133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黄沙万里，频繁的战斗磨穿了守边将士身上的铠甲，而他们壮志不灭，不打败进犯之敌，誓不返回家乡。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品读欣赏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7670" y="951856"/>
            <a:ext cx="485778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青海长云暗雪山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9565" y="1942465"/>
            <a:ext cx="79133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读了这句诗，在你的眼前仿佛出现了一幅怎样的景象？你从“暗”这个字中读出了什么？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3857634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暗，荒凉，阴沉。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1piDimvcIoBZuvFZ8tztyxPAGaz3u2nnBfhRyAKSQG4somkCrzzzWnGgVcYrF09v3m9vwrbVsjPShgUr+IPEwC9q4a9jPnEY5rv533IQBXJataGN2cA8mqiyZGHJIkUTDndjGKyJHYvx+Fac6EOVHPrmqrxKhyOTWqehmxiJhNzn8Kd9o756VFI5PFRLyTmnYLl+3mLscVZkkyOmSKzojt6HmrKjcA2fek0O5Yi+ZS7YGOlXLcMQDgYHesvfu+X9KvWxYYXNJjRrWt2yuBn5c810NqQUBBzu5rlYo/LnBxkV0dnKAoXI4FZSLRppJt69BUE027LjHB702SQBSPUVk3MiqmCxGfQ0krjNWO7XzsDvVkzDA54rkheukwAf5R6Vd/tEMg55p8orm59pUngmkNwMc1jLfJjqM1DJfYPBo5RmjcXgDY6U2OYt856Vk+cXfLsOama6jWMruHSnYRrf2hHGvJ4qCTVV3DbtxXPz3e3ADAiqc98o6YoUQudFd3hGDjgjtVJnE0ZYSAY96w5NTyhy3I6c1lXOqmNSFfH41ooEuRc1aVo1ZXfI6iuda5BGX5xTLnUjLw7Z/GsyS44IzWiVjGTuyaSfMm7t2pizZJqm0nPWlEoA61ZNzRWXgU/zl71lif3pftHvQFzT84etBl4rL+0e9O+0n1oC5oGYVE83pVJp+OtRG496dguW3npnnGqZmyetAl560CuXPNo8zNVfMFOD0xXLIbJqeL73NVYeXBNWnmVAcDmkMnMybeR8wpEuAGySR9KzzNz1pPOz3osO50yayiQBdx4qq2qFnyXJrGV8j2p24UuVD5jWe/LLhTUH2j3qh5hA600zc9adiWy+1zkCk8+s8y470qzDPWiwXNETZp/mDuazhMB0NNNyc9aYXNJpcdGqPzctkdKpC6oE2OhoA0GuCOBUfnM2eapGY0n2g9+KALRkbPWk3H1qk0/vTftJ9aLBc0fONRNd7TiqTXBz1qJ5gec0WC513h+7P2GT/rqf/QVoql4dkBsJcdpSP/HVopCuelz3QlBCA7c5P0q5EbXb52QGPasXzljwq+lTWUL3cwAOFHNcljruddp/zoGKAA9K0ZHCLzz7VRsiscaguDgYqyzCXntWZaFDbk4GBWDrACoRmte4mEKDmuV1a93k89KqO5L2MS6f95gc461Skk44OBSXFwNx571BK+6E4/GtkjNsikmGaiMxHQ1Ullx3qE3OBVWM7mks2O9WRdbU4PNYYuQO9PFwD1NFhpm5bzF3z39a1IyoIbNcrFebDxV+HUAzgE4/GpcSk0dTFOAQc5FaNte/NwRxXMJqiom0EUQ6oiyEbsVPKXzI7FrwSdWqhfXAMe1cZzWI+ooRlX/Wq7akufmcfnSUA5i5K7g5BoSdsHnn61lyapCTjeM1G1+gHDj86qwuZGsb4ITUTX+TnNc9PqSLkh81nyaoxJwT+dUok851zarjGTzVSfVSGOG7VyLajJnkmkOoEr1/Wq5CXNnRSam3Xd+tVJdSJ7n86wnvM96ha4J6sapRJ5jXkvmbPzEVTmuSx5JrO+0cnmo2nz3p2J5i28uRUDSZ4qASZoJ5p2FceXJpCxPSoyxFHmYoC47LZpCzUgl5pfMBHNAXE3NSmYDvTd61GSD2oBskM3HWm+bmmcGkbgcVVibji9KJMVCQ2OlNAbPQ0BctCTNSxuTiqao/pVuBSDzQFy9Hx1ODSSE460quAKZKwIpFEG4lsVMijHNVyQDkUpckcGmK5Y8wKMZpvmj1qk7t6GozKw7H8qLBc0GlqIzAd6pee/8AdNMLOx6UCuWzOD3pyy4HWqeKXn1oC5aa4qI3HPWocH1pNlAmywLnHel+1e9VtlHlk8UBdlj7Yf71NN171CLc+tOFt1yaB3Y77VkU03XP/wBemtbMOnSoynpQK7JDOTTDKTnmpPKwueKTA547U0O7Oo8Mv/xL5v8Arsf/AEFaKd4ax/Z83H/LY/8AoK0VA7naOzGPcDzWrpMxJURzbW71hpOjKcnj0NXNP1GO3bBUVzs61udxbxsil5Jt4PtjFLJqixdCMCuRn18lSqE4rPl1VmQ8nNZqm2VzI6u/1YSocEVyWoX3zH5qzbjVXHGTWNcX5bPJrWMLGcpXL73W+QjPWnNdqkZjY/Me9c99qbdnnrTrmeR8MpJ9auxFzSuFIXcOc1WQF2IJAqmb6Ux7WUniq5vZAMfyppE6FqZ/Lcr6GkW4461nmZmYkkkmkEhzTsK5pfacd6ct0c9TWZ5ho8zFMLm0l6QMbuaa18w53VjGfAxTPPNKwXNptQcjG78jUL3rf3z+dZRmOKaZs07CuaJuyTyxNIbxum4/nWaZeKb5tFguaD3XHWovPqn5lG+mIsPOT3qIyk9zUJbmjcaAJfMI6mk84+tRnkU0g4piuS+ZSb81Fg+lABzQInDgCl8yosZpwHpSKHM2aaTgVGxK8U0NzTsIk3Ub6jL0m/3pCJd1G6oGcetNMtUBaDAHpS71PWqXmGl3E0CuXQ69M0/cvoKoBjmn7qAuW/Pp6zVT3U8NQBeWWnFg3eqAfBqYTD1oGWQinqakWNB1qqshqYOMUDJdiegpu1ecAUzfimtJnvQAPgDoKgYj0pZDmqzNzQJk25fQUABj6VX3U9HxQK5ZEaml8pcdaiE2KXzqBilBnrTgnzVF5i04S8UAShQD61FKWB4GKcJQRjNIZOCPWgBFbfGc1AcKDgdKmJG3NQPyTQIBKSMHGKQt1+lNJ21GzdfpTQXOu8NN/wAS+b/rsf8A0FaKZ4Yb/iXS/wDXY/8AoK0VNwudhc6bNBNt6D61BNH9nxyDxWrqEySTh1IHrWbOQxx1rnTZ2OxWRvNzg4pRMB8p7VIsQ28cEd6qSxkHHNUIWaATcjGKp/2dGzEyNgDrUsspRcdBVG4vGZdqnHr70ydDQSHT4EywB+tI1xp23iNawjJJIcbj9Kn+xsyghs+1OwuY0wI3B2xKVPTimLYRO2TEM0+2LRKFPNaERyvTrSaDcqQ6Nbs/+rWpv7CgZsCMZ+laVuAoLZAarKTqgDsctUtspJHOXOgqmQI+fYVB/wAI8FTeQCcZxXWzXAki3ADdWX5zFtsnGD+dNNg0jlrrTDFyUOPUVQaDJwqE+2K7mXbLhGA2/So/stvbjKxAk+1PmJ5ThvIP/PMj8Kjkt2U/dNdpLbiX7kHT2pj6BIY1mkTEZPJHaq5iXA4kwueik/hSfZpSM7G/KvRLfS7QFUVVJqS7sY4htVB+VLnH7M85FnMf+WZ/Kp002Urk/rXVm2G7pTGgVafMLkOa/sq4x8q5+goGlXbHAgc+ny9a7PTbGS8uEihjZwSA23tXpVro0AK2sVuo8tRukbsaznV5SoUuY8FXQ9RZ9gs5i3ptqa58OapaxeZNYTovqUNfSMNhDCP9Whb+9ipZ7eOaJkkUMD2xxUe3fYv2C7ny6mnXMjbUt5CfQKa0bbwnq92wEVk5zz06V7xb6dbwSO4gQFuvy1MkENvuZFUEjnih4jsgWHXc8WT4c62QSYUUDuWqzD8ONQI3TsielepTXBcN821c5FVZ70bMVPtpl+xgjgE+H0QbEswb8Kjvfh8kdu0sf3j91a7T7SC4LU+9uxJEMcADpT9pMPZwPIp/CV6ucREGoh4TvOC+F9q9Dvp8DIPNZE12CODzWym2YunFM4258OTQJu3KfUCseW2aNyGBBFd/JPG6kOCfpWLeaW1xKZFBIPU4q0+5nKK6HKkYpyg1t3GkbIXk2kbR+dZsUfzqGPB71dyGrFfac4qTbjANbTaXtsxMSMkEish8FiaBNWGAHNSCNgM44pNw9KsPMnlABQD60AVm4pFJNIW5oUgUAWkNO3Z6VW83BpRLgUBcn3GmFjUYmpPM96AuPL8VA7cmkyWOAaZICvGadhMXd60rP6VDnnrSqeM0xXH7zTvMJqvuyacM4pWAl8w1MpJXNV0HPNShuOlAx4fml3cVETSFsUgH7yODTd3NML+1IT36UAKxzTGPB+lBJJphzmqQrnW+FyTp03/Xc/8AoK0UnhYn+zZuP+W5/wDQVoqbFanV+c8rY596JRjGHBNWLfKqSse71JqGaWNRuwAe9YHWNU8dahMhy1MeSaTPkpmqcizR535yaaiQ5BcZdsVTaBi2AKlBJbmpkBzVWJuQxwKoyRzUycGpQoJ6VKIOM4pgNAyBU6yrGuCeQKgZwqnAxiqMskrk7VJ/Cmo3Jc7GzHdRnq3FQT6gAdqHgVkIJ8bscZAqRrZsbieT2pqKTJ55NaFs6u4G0DI+tC3RlOQSayZY2hbDdOua1NMsZpQJAOG6U3GKVyYzlJ2NfTszlNynGetbX2RT8pFSaXaCGEKwAI5NLfTusoEYXLDrXK3d6HZFWV2WY7a2ijJCqeKz766UxmBOhHIp0TzOipGCT3JFNbTbiZiwyXHtSS11G32M2KMxnIzntim3E5AzIcGtuPQrkQtIzhX/AIc9KWDwtLIZJbt9wA4I9afMluLldrHKfaVLldvNRsrTzxxR/edgoz71qtoMryHjAzUkeh3FzqFsscZQRH5m9a0UkjNpnoPh/SbbRtIVVKyuR87KOWPpW1b2wjUsRhmOTVfTrBbW2QOxYgZ5q8sgJwK5L3ep02srIVmCrnOKy7q6mVtkByvc1euvuVRClMLjCH0pN6jQq8x7mbORWbeXCrn5v1qW6mSLKoeK5+6uMcmiKuDdiS5usisye79/1qvcXe7NZs0zdua2jEzcjRW8BbBJFV57xiCmTiqsKyn5ipC+tWZYR5e5RnjvV2sTdlcQSXAzn86pzWWGxn5j0FacTPHjgnjirC6dcTsgWIjIzuI4p3sS1cxYLSMOu5c1urHaJDsVU59qbqFpY6dEGNzulPRFIOD71hTX5dsRqSfWn8Ql7u4zUkkZ5IwFaDHBxXIX9vsk4XaBXUF7glt2SpHSsq7TzYpI5ECsOnFaR0M5amM9zL5ITzCVAwKoFuasSAoCoBPaqzxyKMlCKsyYu6mk5p8cLOCdp4pfs8nXbgetAiKgtjpRjBIo2g9aAG5pSTilCmnxwmX7vNMRDuNG41dOmyhVO0nNTHR51IVo3BIz900XQ7MoRHJxVxLVJF5BzV+00Te3yKxI+9kYrsdJ8JrJArzqRSlJR1Y4Jy0R57JYHPyrn6U0WEyDOw49DXqF1pdnYQOI0R5R/B3PvXITwySSYuGIJ/hHQVCqX2LlTsc09syHlcGmbCCSRxXYNo1uId8hO7HAzWTPpm7IQgVSlclxsYgG7p0p21ugBrQfTJIl6ikSGWPOMfNxRcVij5ZHUEUmFzg1uf2ZLkb8cig6QgbcxNF0PlZkxxI5CjJpsqKCQBwK2fIjhxsUfWomijJY4HNWldGUpJGEQAeM1Itu8gJArS+yxmTOOPSpVRU4Wq5SXUXQ1fDFs66fMMf8tz/6CtFX/DxIsJMf89T/AOgrRWb0ZpGbsdXZWk7wBNg3EfMM9KrLpZmnMDDDg4ArtBGiM3AHHXvWZaSRJeGaVQz7iB7Vxqb6HoOK6mUnh82IMrSbjj5hXNagHFxldxUnvXoV1LvV8H7w4NcVfROsu5V5zyauEm9yJxVrFO2tECGSXr6U9LYO2QcCr+laXLfXkcbgqr/rXc6Z4c0yCQkRmUn+8OKcqiiKMLnB22mvPIqRozHPUCtSHRbgwNmLkHGa9EjsVRNqRokfoq1Tu1S3XJ4U9qydVmippHleqadND/AQCeaqW1q8Uqxt8xeu31toXQNxx61ybM82pr5Q+73B4reE20Yzgk7jxpqyT+VEu0qSWPYVKdOWJTlSWFdFaafbnbjdu24ZT3PrUd/BHGp5xjsKjn1sXyHB39q5nJH3VPANbWk/uLNG3A99oFNvLQXDghtpqaxsp4tkaoSgPUdDWzknGxjGFp3NuHVUVRuG3nHFTpC91OsgxtHOT0p1ppInPz8AdK3U05Vtgq4ATHQda5W0tjqSb3EgsU2qq7cYyTimt5EcxAJIHbtmtGCXaM+WDioXjGGbA5ORWdy7FRpIzjYDuPUGnG5aKNoesbL1/pTjCEXcTz1rPnmBfANC1ExscY3DHA9K07QFJYvLUAqe3eqMCyTNtVenU1u2FjsZGZst16dKbBGqF+THelC4WopphFwxxUcl6kcQKkMW6VAyGaVmlIdgAvOKpvqagEbeKju7nzIzgYc1k3EoWIEnBppXG3YdeXauWbpXPXV2TlRzU11cn5gDWUW3MSa1jGxlJkEk2COKsRTr9wRAlu5qplTMAelaW6FYlCgFsda1ZBYjizDkAYqu8nl/TNRG4ZYyvQn361AiNOWxJgDsalDuXBdW3mK0nCjkjvUt94llu0MMC+UjcOQe1YUqYfB608R7Vxxz0Heq5VuyOZ9CKdt3yg7ie5qSG1CfMSDTms2iKlsVP5yxrkYOaq4ku5VdtrgnHJqtcxRzliep74q0YpZjuVeBUcsEqg/KSfamhPuY8unQhc4oitUl/d7BipLnzEwrDGfWmwNN5gSNGLNwoC9TWyj7pyOeoh0yGJjsXOTkCnx6c0x2um0HvXY23htoLIXMrhpTwwB+4PpUFxax2xVxmQZ5HSsvaLodHsnuznJPCS3UH+jxfMfStDQ/BFuzkXyBjnbjt+NbX28xp8n7r/ZqO2vZHuOJCCx65rNyk0aqEbk+p+EdMsNPVRAoY+g5NYkPhK3ghMhGCegxyPxrqLl0SWIXM7MT2Z88/Sm3tzAqcNkduahSkjRxicnFplpFck3CyOoOQqHGa6/+0tNktVtY4dgUZ3Nz+Ga529nhbJB/KqqzLLIEh3vx0IrRrm3Movleh0FxJaMIEiVcA73bsPapk1QySLgiOFAe3U1j/PENr4HHKgVNb2kt5uVX2gDNRZGibI7+4i89mWJWLd+9YlxPIv3YVz7rXQzaVNbFS6NjqDVOeDfKOAMVcWkZyi2c9JM8gDnI54HQGoljZ2LNux1GK6L+yBIDuXjBOadZ6UJ5/JUbY0/1jY7Vpzq2hl7Jt6nPR2cl6/yjC9yaU2LoVBXPcV3z6da2+niGEYkbcGPXisq4hEVqFOMjuRWSqXNnTsczcN64BpsNtdXSt5EZcjrU80PnOVwMZrrdOtP7OstrHBdQ2KbnyoShzHHWHhnVNVllSKEp5f3i/GD7Vr2Pw51Wd/8ASXit0HVt2SRWymsPY3yzxPjn517MPSukt/F2nzwsJdySIBgMM7j7ClOvUXwihhqT+Lc4TXPAv2GL/RHZ5lwdrHhhXGNE8cxRgdynBHWvYNbuLi8t2+zo2VHBA7VwsGkskpmbJdjz9c1dGs+X3mZ1sMnL3FYb4d+WwkB4/enr/uiiuk0+xdoXLwqDv9PYUVTqJiVBrqdVduUVsVmLD5aGVHJUnnPWtC4+c96haFirIo/+tXGjvaK93LGYh5Uin1wOaxJ4llmXaeO9aE0EdohLyGRycALTIxvj3qpB6HIq07bEbl3SUtbaSJjPmTtntXb24RowV5IHJ964C33LMhIUnPGTXXadcu8eEXAz94NWc+5cS7PeiJ9gGecEg9Kxdamb7MxXk9gKlvNThVTFCA0rHGT0qC1sWKebcsrSfwgniktBnFyx6hqM7QpC4x13DAq7Y6TJbqwkQBx95vau8htVigwUwTyTWNegRhiwCrWntL6EezW7Mj7WIwPlO9RjNJp9mdavWRi6xLyXBq7p2knUIzckgoxxs9Oa0Tp6Wq/KMHpx6UnJLYajczX8L6eswaKWeYLy2CMZq9BZx8qq7fQVuQJCLYbDzjniqKsiXDBiOvFQ5NlKKQyK3KKF6Y7+tX49koyT26VETmlQEIX+6MUhlnyh5WFXis9w0T5PI96dJrUUUQSNTI2eSOgqnPLLduuAY4j69TQBLHazXwZ9wSP+E9zUf9h7yQW+ftW7bwiO3UdgABVgqAoYHpRcRQgsEtUVEHAHJPc06S9itiqswLZ5C84+tSX11HbWLzNkjpgdc1y65hU3ABLuSRu9KQzZvb6KdlRGyvdsVUkuEhIAOfSsp7t3nUuR9DT1KyzDBJz0FOwXJ57hXXJ6+1Y91KXzzxV+9KxDZ0YdRmueuJfmyDxVxRDYy4YL71QLkE0+WQcndmo0Idsd62SMmRYye/NWIIpSCVJIAzxU8UAEymT7vp61sfaoYIfKjQKWGM0mxpXMmO1eXGf1qZbESbShx7ilExjQrjcDVeC9KK0eMelGoaFaexmMpCqd2etOUi1QmXBfsfSp5NQKttj5bHJrKuGdjtbrVLXch6bFiS589G3NjnjBqAYIznikhjUR5YfNUpiJzkAAVWxOrJEuGC4HT2q00kaqXGWcjj0BrM2bZQCc+9Syz/wZ+UdaQ7tGs+gxXrx3M8gwQD8vQVpCC38xWij8soBggVzdheyxOYldirdF9K0zdzRupbdk9j0qJc3cuKjukbCxxqGwSXJyzE9awL6aS4u3jVg0atjK8VqQ2lzcwiYofKJ6j0qF7NDKTt244zUppFtXMvyULHc5wOx71DM4JIUgBRnIq1ewsisFPHcisWUSSgKDjAwa1RlLQmiP2ly7SHHTPep5CZCqRszMeAPWqaRvEgUYwRW3o0MSyHJBJHJ70SdtQSb0JtI8NT3r+bNhYl6571p2uiW9iztGd7qDg4rUi1BYLYQooCikj1CIRuAArEHBPrWDnJmyhFGF9ijk3M0uTvw3PIrodNtrSwtSJUBZuSW9KxTfJaQsq/M7HJOO9Z9zqsk2RJITnim05AmkbWpaxb3E21FCoOOtZMkcTpgIC5PBrP2rcudueBSyXpjIQHDCqUbbE3vuXBDcoyK4XZ04rdtLaJkLbSrkDmsSHUPkXzMVLLrISMKp4HSpabKVkaN48VuMKOlczclrucIjZXOKZd6m8pPzVUhvRCrMcbs+tXGLREpXLcsKq4WJMsvUioV1OaIJGWZ853ZHT2rR0ZXubO7lXjdwPeqv9lv5jTl154C56U7rZhZ9CldzMCGQck+lSweYhE0hxIfur3qrKGSUqzZI6U9JJrmFVkABHAZetWZrc6C58RS2Fn/ZyoiSLw8h5J+lZUN6WUtjOMYJ7ms2W3aNi0gI9z3pnnsoAAOPaoUUtjTmbOo03UWlgdtucPjOcdhRVXQHU2MmV/5ant7CinYV2d5fTQW0RAw0h7jsKwjqDMWdiSCP4aqXM90Yt0qbADtILZNVhI02Ehj2r6+tYqOhq3cl88yTq2MKpzU5mIjAxz1P1qs1s8Yzuyx9Kmt4X3gt685qiREL3d0mM/L6V0tppzpb7yZFcjoDUNkkfnrIkI6YOO9dOkW+LJXHcA1nKXQuK6nPQ6OzSgt8vPHNbNtbPannaR70L8rk4OR2qle3chbb0zU3bK2LV5qUaoVH3qwbhjcKRICwao718JncKj+3RCFUZvxFUkS2bWkv9mtRBGixxjnOSSc1JPKvm5JzXOpf7JCcmnPfhhktRysOZI3ZdS2phRz2qiJWnnDDsMmsWe8XcHzwOKlXU0hjLA4OOKfKHMdZG64Jb0qtJK17OlvHIQM/Nj0rmk1h5pQN2c8YrXs9RhtCQfmc8lvSo5WilJMtXKwwZiQDIGMZq1p1s77DIfcVmW08dzfmVscmtuS/is4mkPIHQCkxl2aRQgAOBmomuMIVDfSsyPU7eTLA4zzis+71FGZsHHYEUAWrlvOnRBIDGhywHPNOmhhuIMklQnNYyamsROAASeT6mmSasxyqkAHrT5WTdGhLDbNGPkDHpmqk94tmhAwMDHFZVxqW1eGGax7m9eX7zVcYX3Jci9PfNNNvJ4P61QuLkNwOBVOW6CjarH3zUInQctyTWyiZ3JmLMfahJfKkB7ioPtQAOKhabceTVE3NiG7kklB4A9andgr5VqyPtCxxgpTXvdxVs8ilYLmq0wXtk+lUXZvN6EZqqLpQd5yTTRdM0oPLD37U0hNmrbxRiN3BO5uOazriVhK2RzUMt1z1/Kqzz76aQm+hfWcFQCdpqU3nyjB6VmxRSzsFRTjPpRaW89/dTQ27AJCcPIeRnuB60xalh7jJJzn0xWzpOgX2sIZIYisWcb2H3voO9WdC8HMR/aWsSLDp0OXKnOZFH+Nem6WkE6Q3tpIwt3hAjhK7Qoz1x9BWU522NIQb1Zh6J4DtLQLLeO8svUL0Arej8PaVE+4WUZI7t83860d4UEnjHNUby9uUvIbe2txIH+Z5GbARe/vmsnI1UexX1jTwLX7RbIweEFjFGufMH93FecXWuQFid4RcZwe3sR6g8EVra7rF5qevXEVpfrBp+nofNKtgSMQc5I9OP/115jcyfb9Rmg02ElblwqB1BZmPGR6Z/wD11UYp6ik30OrOqwAsjchvvZqhPLbh96PgHtWLr+kal4USBLu4t5J5Fz5IJZkH+1Wfcy3n9nrcRPGwOB8q9PetoxT1RjKTW6Om3iQjYw5rVguI7QFifmrk/DlrczRSSXSzbsgLu7j2HavQdC0u3vCbe6QlZFwQR6+9TNqJULtXMmTX4zxnpVSXX1HSl8W+El8FxxzLdfabGV9iRvxIn+IrBsUiupd8TLIBzs7/AJU1GLV0S5yvZms2vhzylRf21ECcxE/jTxYSyuz+SsY9PSq7wlDjAzTVmNuRYHiEICEtxzUTavJI2RAMn2qIKV6pTxG5ZSsfGadkhXZJ52oSAkW7YAyeKrNLeuM7CPrxVu61uPT4Ss1yqAdF/iFZ134usJIhK8xkfptVMH8qEm9kJyit2Wfs9xuxJJGvuXqePRL64CuuwxMeHDZBrJj12xuk/dSBWPGG4Natnr89pD5arvQDCLnhaUoyWwRlB7m7CkVjhJ7kp5aZ8sNgde9Zlzqj3LCO2/dpz071gy3EksrO7EsxySfWpIXcOOSBSUOrH7S+huRWTSDdIxdvatSxtIIuZmHH8J71zb3ckS5SRhx3qqdSnz/rCaOVsanFM7C/ngMWxAuPeuZmuAsmwDnPWqQvbqb5VJNNkWSNvmOW785xTjCwOd9UdVoM+6xkOB/rT/IUVT0B3+wyf9dT/wCgiiq5SeZm7M0t3INsbMueacQYHSNflbvWlYPHaRl5DuyOOaznuY5L9pGIxniuZO+h0NF2zgdnLSEkdhVtLXdMPTvVJbzbPuDgL2FPk1Ig53j8qVmPQ6e0EMCgLgH3rTkvI47cEsCcVwo1wBcE8+uaiutbLDAfip5GPmR0x1I+eQpHXFZur6k8WVYANXPprawybywNUdW1xL4ghulWoO5LkrFq51QtwcfnVZrwNjBFc/Ne5zzUP24jq1bcplzHSi9J6tTvtRkOFNcz9vb8KsQ6oqDHOaOUXMjcYuTg8jvzTZmkY7VUms5NUB7NU8epsCCsRJ+tKzHdFmNpYGLGNlOODip4r2QckEHvUJ1idhgoBj3FQvqDN1YflU27jvY2I9XWIcfLUkmuCRCrPx71zUl6T/AT74qETSSHKxk/hRyIftOhtvqvl/6uXr6VFLqz+VtD81nqrmPzSuFHfFDJK4zEjN/wGq5UK7J/t87dEJ96jM9+/IibFNzc7cCIg+p4pJHukUb3+gBp2E2Mkkuz95CPxqu0ktJIZuSST+NQZfqTx7VaiZuY4rK57U/7HKT/AKxRTre1muWBRsLnGc1v2ehwOuWYvtGDzUyko7lQTlsc8bMjrMCfQU37MNwzJmuhudNt4M4QADkkmsQajpbTbYplLBtpIBIB+tJSurobjbcjMWBtBJFV2hYMeTWg81u6ZjkRsnA2nNAs3OWkDRxj+Ijr9KdyWUQQpAK5NQQXn2y8a2iyXCgggdT3FXdSu4Le0Frp6GW9uDsQ9SAe9bum/DxxpkFssjG64lumJKpnsmeuB1NDmkrsFFt2Rgx2RckTOFI6r3rShtbdQoRQx9TzW9/wg8IvjarqVzLcRRh55GwF57LxwMe5qaDw19lusR6gygHjcoYj8azdaPc0VJ9jNjtZFUFUCZ9QRQhstDiM1wFjgyWCDG6VvQV081lpdlaSX19eXN20K7imQoNeaXE9x4j1xjHEZJHOyGNEwAPQDsKlSuXyW3Or0ifUPHOr7Xd49OhxlM/IgzwvufevV7dEt4UiXGEUAfQVyHhLT20LQWt8h7hiS7cBQxOMZ74rXRZ7eLzJ3XJABA5wPrWEpq+hry30NV7yIOwwTgc8dqwNW1Rr60iTThIoucq84G0xoDzj0PvWD4i8TQ6bayPNqKQFuI16En19wK4++8WPP4cig0/VIGkdTE5X/WBScnn8aqMZS1JbitLmdruoW1rA2k6VPvtUbExXjzn65z/dHYVX8OX6aKsuqsoa8wRaoeVDHjcfoKy1tjnLEHPoKbKCVMYIKr0QcV02VrGXW7Kmq3txd3bXFzO0ru2SznJNNsryWzk3xOOv3XGVI9CPSmXkDxhC6Y9BTQA65xg1qloZa3PYvBVxouvwJ5k0UV5GuZLblTn1GTyK7ebW7O0UqkSqEHDMNv8A9evmdfNQiSN2SQdGU4IrUtfEeoRJskmMqrwVkGTt9jWE6LbvFmsaiWjR1nxIvZtamtLnf/o6hkRR2bqTXE2qTi5ia0Mn2oN8ojHLVrT6lp17brby3fkODlfMHA/H+tVrPVLHQtRjuo76O4dAQVRCw59DVxTUbEy5b81zXuNW1CwSNdTsLqCZ1ySVGD7jmqL+ILQMA7Min+MrxVTXfGcOqqqCGVtnR2OMj6Zrkbq7lupNznAHAUdMVpCDa1VjGpWS+F3O7/4SXRhlWuXJHcRnBrB1fxVcXW2OyLQRD+LPzN/hXN7qN1aqnFM55VpNWHySPK5eR2dj1Zjk009aTNGa0Mh3B61Pb3txbOGjkbH90kkGq2aM0aAro6W18QwMQLhGU+o+bNao1nTpkVo7lVzxh/lNcLux0ozWbgjWNWSO0uNVsoh+8ulb2Xmse814EhbRSFH8bDnP0rCJ5pCeaaikKVSTOii8UyRoFaAHA/hOOaQeKpmB8y1iYnocnIrns0Zo5Igqk+56N4b8QXcunSFUhQCUjG3P8K0Vk+FP+QZN/wBdz/6CtFZtK5spSa3Orl8Ql49oYiqH9rZYncSayREM9ad5IHeo5DR1DYXXGHr+dDa3nqWzWQIx9aeExRyAp3L51VieA1RnUZ26g1XCtjipjCEtjPLIFTOME07IOZsablycnNRNcAnoTToJLS6bbDOCQOQQR/Ori6WJRhUZmPpRog1ZQEwzjaK07KyM6F3TipotFSEhpAVI5OTwBUr65b2KIfs7SW+SDMrDGfQDNS5diox7kCWg8zYI8n6VeXSx5ZYgZHoKdaa/pcjrJDJHFuzlZeD/AIVLJfiMmWNlZOvUFcVN2XaKEg04yFRsVfUmrUkenWTBZriJWIyA7AZrmtU8YLCHNqFDjpITkA+w71w93q15qNyZJpCznq59KahKW5MqsY7bnqzm3yuNmD0IxzU8GnS3cmIkHHOcV5K08qoo3sR2JbpW3pPirVtOYFJzKmMYkP8AWlKDtoCqK+p63FokUUKxSorSH7zntVmDTbWEnYi7COc8V5hL8RdekPMluF9PJH861tP8cWuogRX7/Y5SOTn5G/HqKwdKpuzoVWnsdXcapp9hLLbm2Eq5wBx1705ZYJlXy02RsM7T2rAlaydlntpo50JySGDCkvdZtLJV+13MUJPCqz4P5U+TsLntuXb5Msyxgkg9ax7mJzgdD702fxRpNtB5ovopCeixne35CuR1vxlc3U4XTGaGEDlmQF2P0PStoRkYVJwWtzqfLCsqSyKoJ+Yk4wPrWbe+JtG00tDBG14+7DsMBQPrXC3F9dXbFri4klY/3jVfNbqn3OV1uyO9m8f2cRYWOluqbR/rZAOfwrDn8b63JKrQXH2dVOQkI4/HPWsAU2mqUV0E6031OnvfG+oanZi1uQkYYbZJYurD6V1dlocMmgxG2kDxsuQY2GM45/ya8sPSren6neaZcLPaTtG6cjuD9QeDUypae7oVCvr7+p6dpGqXHht2Y6VHM3aRhkY/Ctn+zLrXJ7WXU5DZ/ac+VboN0rj+9joq+5rzhfGmo3jAXM+H6Dau1fyHArZvfGUuk2kiwTrNqtwgE9wuD5ado09BjqR+FYShO+2p1RqQavfQ6PV4fDfhSUzxyNdX4+VED7mX3PYU7UPiEsNrF9klMu8AblbAUnrkGvH5b+eUks+CeuO9MF1KFwCM+uKtYa/xamX1pK6itD2i21O9uUMrXuxGI27eSw+vQ1Fe6ixcx3E0pEZwMcEc9zXka6vqKQLAt5KsSnKqrYA/KmS6nfTIyS3czKxywLnk+ppfVnfVlPGK2x6ZrfiiwewRp7stKF2pEvJb64rJ8LeO7XRJLxWscPcALHcbvmUdwfTPqK4Acd6MkVosPHlszCWMm5XR2174h26q73FzLhm3ERuWC5/Gt+T4pxWejPZWMUkrDEcQlXCqAOWJzkknt2xXleSKNxNN4eD3E8XU6F7U9WvNXvnu7yYySMfoFHoB2FUSxzSUVuklojmbbd2WIb65gOY5nGe2c1ONYulOfkP1Ws+kqXFFqclszSk1eSUDfGuR6Go11FlB+QZ+tUaKOWJXtZ9yzJfzOvBC/SoDI5OSxP402m0JJEuTe46jJ9aQdaDTJAmkoooGFIDVq1sZrtvlBCjq3YVdaygiOAhJH8RqXJLQ1jTbVzKCtjO04PSmnINa0nIAKg+4qu1qj84YH2pKQ3S7FKiri6dI33GU/WnrpU2fm2getPmRPs5dihUkcEkqkqvA6k1pRaUu4F849PWp5QqAIgwo7Cpc10LjRfUwXBU4IIpK1JYlkGCtU5LN1b5Pm9qpSTFKm0V6DVhbC5YA+UcGnLp85zkKo9zTuieSXY6bwof+JZN/13P/AKCtFWfC1oyabMpcZ889v9laKydrmyi0thS6q+xmAb0NPHWsu7DtOZnwxY7j2zS2UN3cSkW0jI+MlgcUKQezd7GqFORwal8sLNFHIwDydEHJx61z0qX93Mts9xJKEbH3shSa1kitNMWS1imD3TLh5Ac4PoD3pSZUI6mhcanp+msyiJrmYL93OFB965u6kubwMzyMUzkJnAz9KuizTY6lmLMc5PJNCQRQBSUJAHAJ61NzVwZe8IaHp811Lf6wSbS2IJiBxvNWNe1tb/UhLZW/2C3QbY44jt4HQn1NY1xdOoOxyhbG8KeOOlZN1qTEkbt7jp6ChRcndkynGCsb1/rd5d24gMxKD77AYLfX1rDluIAQWfI7gDNZr3Esv3nY57U6O0lkGduB71qoKJhKs5bIunUIRjaGOKjk1WZ4/LTKL35zUYswBmSQLSAQxHI3OR69KdokuU+rsKsEs43ythfepYmhRtict61ExmuSMqSvtwKuxxpEgyAAB1NJjguw4RhsZFQvPBHJtALZ646Co7i83DZEcDu3rVIAg5AoUe451LbFuWbJyjED0qIzyHjdUYyaXFXZGbkxTJJjbvbB6gE4pGd5GLOzMSMZY5NJSZoFuJig049Kb2zTJsNxSgE9BVmG0mmwVQgf3jwK0ba1itzuwJH9W7fSpcki40nIxmjdB8yEfUU2tm7jMmWLngcVnGId+D60lK450rPQr0VZWDccHg0/7A7D5RVcyI9nIp0VZ+xSb8bDUptzGuNvPrS5kNUpFHpSHpTnXBxTcVRmJRRRQAUUUUAFFGDTgpNIBuaXBP0qRYT1xxSlTngflRcrlZDRUnln0NDRcdDQPlI6Q81IIj2BNIY2Hai5NmiOinFWB5B/KkwfTFACUVJDDJM22NS2eM+la0FrFZgNJh5ew9KUpJFwpuRnx6fO8RkICDtu71NZ6d5k2J2CoOcA9asyyyMcsfw9Kj3c96z5pM3VOCNZnht4dsYAA4AFUpG3Nx3qEAnBBBoBIqEjdu48KSfan+WqnOKjG4+lSA8HJpsVkSRyZ4XnFSj72PyqGFSpJ9am3AVJSQ5htUsTzVBiWYk9asSuW78VWYDPBpoJWY09aUDkZFISTwacpAGD0qiLIlViF+UUwu3OQelTKMR+/rVdyRkd6kpo6vw1g6fNx/y2P/oK0U3wzk6fNj/nsf8A0FaKBXGm50OxnCXSvdOBhmTlF9qsNqPh+MH7NGQjgBtpOfyrlbhokTYWAbsKqjjkH8qShcbqHQXt3YLFi2lhTByVXOT9axmnEki4bDegXrUDZY0AHjJPHvVqKRm2zTL3OwEq0S4+8/FULrUGQskcnmOf4vSh080fNl/95iaZ5BX7sSiqVupMnN7FB5ZGGC5560wDkVoG33A7kA+lR/ZSThRVqSMJU5CQvDGNzgE9qc17IRhQAKBYSd9uPU1Kmn56tS0KUalrJFI73PJJq3a2rMA7j5e2auJaQwqDs3E9AO9SlD1cEDHC+lS5FwpPdkZaNeARkenSs+dWZyxY/nV426E428e5pTaQgZIJx2NJOxcoN6GYIhRwvvVybGzCx49u9VfIlY/cNWncylGxGeTmipfs0vZTSrazMcBPzNO6J5X2IMUY9q0odLJG6ZyvsOc1cjt4oBlU59T1qXNGkaMnqZcNhLLy3yD1NWY7KJDn77D1q8QepbmmDg9sd8mocmzWNKKGAs2F9O3pT2Qoue1VzewwsWPzOOMDmqd1qc0qlUAjB6kdaFFsJVIoufaEdimQCagMJPQZrK3DOe9SpfTpj58getXy22MVVv8AEaCxkHofxqXzJE4H6VTTVX/iiU1XmvHlk3D5fYUrN7jdWK2L7ykA5D1UlnYjAOB6ZqsZXcYZyfqaTJq1GxlKo2G7mgmkoFUZBRVu20+a55C7V/vNWnFpEBUgudw7moc4o0jRlLZGEAT0FPMW3Ga310qLH3z1647UyayjeTEYJAPNT7RdDb6u0tTECkdAfyrTs9KeXEk/yp2XuauW8Kq4VVLe+OlX5JUgXvu+lRKo9kaQoreRSu7eJYcfIoA4rJMyxHAVDVycXN2zbUG31NUTa8/ewacdtSal2/dQ5W89toAGfSpREiHDHn3oi3Qp8uCScZ9Kcy+Ycn5j64ptitoKYARhWHNVZLM7vlkFSN5m7aqk/hTw0jsF8gAfWi7QNJlf7NJgguxPtU8OlAqWnLAj+DPSrKqE/wB7v7VM8nyYySPSk5MqNKO7Ik2W4KxqAB+tIibvnIGaYoJOT07Cpt6ipLIJeST6VVZvmxip5pQDwKqOeciqRlN2ehJHKQ3HSp2IZQR1qix796fHMCNpODTYRqdy3HIO5qSPDyfSs0llYkcihZGzuDEUuUaqdzZJ9KYWIO09cZqtDdngOOPWp5m83lRx61NjZTTWgjnPSoN3NMclCcsSfSoHkOflOaaRm6hZzSZ5ojR5QCflq9BbopGTuP6mhuxSVx+wtboAME9aDbeRGXkXcwz74qGXUvLmKKAEzz7U24vSYdytnOcjNZ6milA6fw1Er2E7K+0Gc8f8BWiq3ha53abMWHPnnv8A7K0VRHOjh8knJPXrUqsyj5TxUOaUHByDXTY4OYtRz84YcetWA2T8pBqgXBHTmpI5MDDD8alxNY1O5ooc8EAfSpgCTkHiqKXaJgEbvpSvfSZ+SMAd881HKzbnjYvABqcEI6Cs0X8o5AQfhR/aExH3gPoKOVi9pE0wpIy3AHemtOq7VjwzegrPTzp2/eOdnq1W4fKibanzUmXGVxRdBW5GD609Z0l480EjsKgnO/7y4X2qH7PGwypOaEkDbWxfJLdAePSq894qfKqksO5pkU0lueRvXv6im3EkEhLLkMfUUWE3poRLPNJJkcH6VcXzDjzE+hFUNyhuwq6r5AQSZGOhpsmL7k5Qgjp+NT28YILNxj9arK7MqqR8y9/WrauAAgIqGjaMk9RWPPFNc8UF0LbQwLelQyqG4bOPTOKCmxklyMlVG8+3SqkoDqCXLN/F2FXFUE8qAvoKrXKKTuQjFNGU72K4A7ikaCNuoxSgDFJuHrVGN11IXtB/C2PrVd4mQ8jI7EVd7/eNOjbnB+uapSZHKmZ20nsad5Mh/hP5VpKyGUKRj+tSusR+UE7z6GjnGqem5lrbOe6/nUq2uWAZhz6VoR27A4dMjHrViDy1OFQA/wB7rSc2NUr7lFdLwy+YzAHtitC202yDr8pYjk7qWbbJjYxDAAU6DhcknPb1rNyk0bxhBPYuMqoGXIwRwKrxCFG3FmyeozTZZNsRG4nsCaoCUh/X0pJFuSTNYv8AN8mMe9DI2FVAvNV0l2jLMoxyc+lV5NY2sQsYx0DZ5NFn0G5xW5pfLDGcEZHU/wBKrfaUjjLM2CTwCeTVGXUmdNgwq+vWqxnDHc3J+tHL3M3WS2NGS63ruVQox1Y1Rd9xOM1F5244AyTR9wHceapKxlKVyVTgHCgg+tCZJ2hiPfNV2lZ22L+FSxFNxWRSTnhR607C5kX7WBZAST+PemvJ5eVXAHTiqjXb7tijbzjFI5bOWJJJxgDqaVjTmVtCZGYttx161aSIbC0j4XHA9abBCI0Mkzgt3B6D61XvNQ8zAVF46fSlu9B35VqQpNJv5p3nKQzE8g8D1qrG+5mUHAPJ9qQtubkYHb6VVjNS0HySbwAOKQDK5oQbssBwTTyAq5ouSQNUZpT971+tIxOfamQyRXOOO3WjaGO4gAHtUakA5obk5B4phckZwpwoGKvWl3gbWXOPTqazOcdqerKvIbp6Umrlwk0yeaWSacuPl9O2KGVIcM5V2P8ADmoJrsyEhFCDocd6jUAKGY89hSsJy10NW0DY3N36DOcUl1crCdttMzZHzMQPyFUfNcIDuxjsKgZjS5dTRzsrIV5HLZJzmniVnjMfY+nWoM5oUHcMHB9aoyUnc7Hwpzpkx/6bn/0FaKXwp/yDJucfvz/6CtFS4mi2OOFOq0lvEp+YlifSpXEYAAXiteYy9npdlCpAM96laNCdoFKltgZPH1p3EoCoAq8DPrS5cnAySe2KVSsZyOWqQTOXHNRc1Vth8WmySDLuFz+YqyLO3tFDud5/2v8ACk+2JEnzNuaqMtzJO5Zs/SpvJltwitNWOnuC8rMp47CoxckDj71IFBXJODTdq9Cc1WhlzS3JhdqB97HsaFukJ7Z9RVbEa8BfzoDBegAo0DnkXWYEbgwzTS6OuHI3VULk9TQD6UiucsKwToVJ9xTjKSckg8elQAZ6jFOCqe9MVyzFc+UOmfxpTdncWChSfSquFHIJzTC1IfM0XFuQp+UBc9fWpPthznis7NLk+lKwudl5pmf+LFQSLJzggj0qJGLEYFTr7tRsO/MVmLrw2RR1XcBmrRVW/iH41A8YHQ/lTTuQ0NWQFSCB7H0oBJb+6aVPKAO7I/CpPtBkHlGNSOx7imNDlj8w7SdpHUmpYoiXxEoBHB5/WpYbclcM+c9aJ5o7f5Isb8dfSpbNeVJXYsxYIYgfm65qJZVSJs5DHgAVX8x2BbdyR1qEly2aEiHPsXRctngj3OKVrxvupwO59apAMABnB6896QkIeWyadhc7LBuZGOGPy9hTTcAdOfpVUs0hwOlSqgX60WQuZsSaWSVuc49KaxHA54qU7epPNRbwp+X9aZLQ8ZI6fnRgAZJ5qNmJ70oYMQCce9ArkiyjHApfMLdaiZtr4Vgw9QKap3ck4pDuTOViVdh5Pc01Ll4txjHJGCxFRtjPPalTIH3uKYX10JE3swbPJI5PWronS23PKd8npWb5pB4wKjdix4OSTzSauNStsXprx5skjGewPFVxKd+WAI9KTYze1OES5yxzRogu3qxUIEm4DB7AVLFEFGWPPcUzcFGFAFN8wg9eKTGTvIEXgVWMjStjtSu+4VHGQr8mmhNi8jimHOealLBzxwabuA6jmgTQ1etSBWbiNcmlNwdu0Y/KnrPiF88Pj5cUAkiEARKd5DN6Cq5PzelWYbfzVLtNGhz91zg0u2OMOqqJ2P8AEFPFFx8rsVsfOMemad33fpQQylQRnA6ijG98A4HvQIUndg4Cge9IwOM4wKeV6rwRTSxIwT0oGMwcZ7UL8vIpWdgpUEkGmj09qAsdl4Uf/iWTZH/Lc/8AoK0UeFFzpc3P/Lc/+grRU3NVaxzUP+sI9Bmhjkhcng8VCjgdCaUyKOea0ML6WJxtiwzHc+elNaRpWLOcZ7VAZD2GKbn3zQFywHApDKQcioN2KeqlvmpWBMlEpPJFNaQsR2pHOAAKReaQx+TjrTaWk3UAISDSHgUlKoyOaYhVG4cml4U03IApBljigY5mLdDTlBpAgUU/pSuNICcCoieaGJ9aSgBcmlyabRQJDxNz6U/d3zmoioxTMlT7UDJzIR0pu4mkDAnrinHnjAH40AJuNOD7TkcUmAKc27+FCRQBPDd+Y4RywJOPlomiZZtnUHpVGSNo2DbWXmrpd4oSJGyxxtPcUMpO61IwAAN+V46CokcKSdoJHrSHLHPegKEJ70yE30Fd5JOMk47mkVQvLkn2p3LdCKb0OMZpBYeHwMAYFNOeeTQWGBjimtk9MigBMkkUE+tPCfL05oIUDDflTCw0At06UBPm5zTwwAwo5pvOcseaAsOQfNwcn3oMbKvOB+NEb7GymCfcU+RmlIZug9KVyuVEezIyTQM9hTtyqKN5PQcUrhZCiNerDml3AfdXFMyM07NAIDJ6jJppJ607bzmjbQBGMtyRTh9M1JxjFGdo4A/E0BYiIPpSFf8AZwalJLdOtRyFgNpbJ9qAALt+tAXccFgPc05GVhySx9hSMXPOxQD04oHYDGg5DfWnCMNyqufrTFX8CKf5jr1Y49KNQ0AQtnDcA9iakfNv80Uu3PVTUW9jkjGPWmH5sc/N6GkHoI1zuB+Uc9MdKh3ntUnljJyaUIv8Kkn2FMTTZENx604Jk9al8p+64+tKIwOWYUrhYiWMt0H5mnmA4zkVJhcDjJHegvgcBfwouVZHV+FYyNMmG4f68/8AoK0UnhUqdNmz188/+grRSLsjiycdKQUUVqcw7rTgCT0pmcU+PcfYUDQoXeakJ2gCk3hegpvLc0hgMEk04LnkUKAByMml3Enk/hSBID05pATQW4yaaJMHpQA9UJ6mkKEnJOBSeYxHApu8ngg0BoSbAOSafjjmoRwc9TQZD0pFJpEjN2FN4PWoQ7Ak0pJzzTFe5MFprLg00yHbgA0uHxkjigLDh0ppbnjilGP4jSMy9BQFmJtbJJPFNIGeCacDz1Jp20kfdouKxEGANTbwRx1oVVGeKUnA4UUXCwwFg2Qce4qXfIwxv/So9z+gpPmzywpDWhN8nHmO7fjTmuIyMEMR7mq4QsaR8dAAD3oC/YlMwI4jxQJUA/1Yyfeo0293x7U87c5wSPWgNWHmcfdH503ep4+b8KaSpPyqaX5h0GKYB8xPCnAoxnnNKAT15/Gnbc9sUrhYRRkcKTR83oKmQHbjeRS/ux3NFyrEPlk8k04Kp9/wqQsg6cmo2cfSlcLD8Y6EAe1I/OMc/U1GXXvSeanpRcY8RjHPBpSEBGRuqMsc5ApP3jH7tAaEp2ZpDIo6j9aYInbqcfWl8hc5Zs/Si4WYGcdFGKaJGY8KTUqpCP4S31NSBiB8pApXDlZANzf8svxJo2MTztH61LwvJI/E0pKnHzii4+VEQjGec/gadsA5WMfiaXgGjPtRcLCbiQOg+lIW7UFlP3RgUmCTxii4hyBnzjtSFeecfnTwrEYJ49qPL+tK4WI9p/vcemKUIuehJqUJxS7B6frSuOxGRt520m5v/wBVSEfSkwPSi4WIzknoaNh7gmpM4PAoLjP3f1pcw7Ee0+lGDUm7PYflSfT+VO4WOp8Lf8g2b/ruf/QVoqTwsT/Zs3/Xc/8AoK0VNy+U4Xikwe9AHPNTcbK3uc1iIU/cxGM0g5NKAPWgLByD0Jpx55/lSbh70m4+lK4wye1OCnqaUBiM8CgdeD+lAWGlWJpwgZqf8w5oXzCeFP50XHYPs56kgD3p6qmNpbP4UGNx97aD6daaPM5xwvTPpSux2JBAhGSaa0cK9Saa0bjI85XHYg0wwOR1P50Dt5DZQrEbG6U3agHOSalEBUYNP8g9yMUXJ1IA+OmKbvPc1Z8hezA/QZpGjUYyrflRcdmVsZ5FLt4zipigA/1f60gBPGAKLi5WM3/3RinrGSNxIowPanLGzdA34Ci6HysXCr1YfnSFo+vWnfZW6lHP4UfZz/cI+pFTzIfKRM4PQYoKqexz9Km8rHYD6sKXaD3iH/Av/rUOSDlICoPrRsB7VORGOs0Y+ik00mLHEhP/AADFHMPksRAbTwKf5jYxupCaTmncLC/XNH0H503Hv+tLhvQ0rhYUbh0wKCT3IpfLf+6fxpRFJ6UXQxhJ/vU7Z7ineQ5/jAo+zn/np+lK6CwzaP71BRe7fpUn2UHrIaX7PGOu40cyCxDtjAzkmjeijgAVP5MQ/h/OlCIOkYpOSBRK/njsOfYUvmEnkMascDogFADZ4C0uYdiDLk8Ice9Ltk7IBVgFu5FIW7FqOYLEIjlPVgKesRx8zL+VOySOtKcdc0cwWGeQv97mk8gA/eNP3YoDg9aXMwshPLX3/Ol2r6CkLim+ZRdhYdsHYCnAdqjEjdAKMsfWi47EhX/OaQZFM6feYUEqBxuJ96VwsPyfWk3CmZPtQWPoKLhYfkn+HFHPtURLetADngDP4UNgSHGeWFNyvqfypDFJn7jY+hoMUmP9W1Fxi7x6UhcCk8qU/wALD8KRkcdVP5UrhY67wtIP7Nm/67n/ANBWik8LIf7Nm+U/68/+grRTuFzitvvUqxnb1qRYVzjci0PsUY35PsK25jLkSIQmKNq96cCp9TTwCOVChTxyM0XCwwBcUuB26/WpBu6B1wfRDSeXKST5jflSuOxGN2fuk/QU7/eYfQmn+S3eRqcsSJncxJNHMHKR71HfJphcknmrG2L2pwEYHH/oNLnHysrhiFI3t+VCrn+JvepyEJ4DfpSjAPQn8aOYFFkZbtgEepFJg+g/KpWZf7v5mkzx0Ao5irCK4UY2KT70ouWQ5RUB/wBzP86bge/4U3AqbhYe17cN1lbHovH8qhaVjyck+5qTbShR3FO6CwwTMBxGmfdc04TS9lVfogFLjHQClxgcsKVwsN3znq5/DijfORjzH/OnZUdWJ/Cjco/+vRcLDAJD1c/nSiMnqc07f6Ck82lcBPKpwhU9TmmtK3ak3mi7GSGJAMYpPLT0pq5PY1II3PRaXMFhAiDsKXCj+EflR5D55Kr9Wpywr/FMo+gJqXNDsJuUfw0hk4qUW69WdvxTH86Qxwj+MH6mlzoViPzCaN9OLQAdFP400zR4wEAHtRzX6BYMsQT2FJTd8fv9CaMlzlVOPancB2R60hx2pwhnPITA96X7NMT821R6k0cyCxHmjd7ipvsbd5B+Ap62IPVzUupFDsysXweoo83uGx9KtmzhV/uhvqamWGJSNqxZ+hNS6yDlZmFyT1JoO8jIVj+FbSxgcjYPoMVG00Svjgn6E1Pt9dEVyeZkhJW/gP5U9YpTWg0yYICDPuKZ9o2LhYUb68U/at9CbLuVBbzNxipVsfly0qj6c1ItwVz+4QfQmmmdmJJRQfak5zY7IaLeIfxMx/3cU7yYv7uKZ5kucjFSrdSoQcIf95c0uaQtA8lCMKnH0NOWFB/B+lOa9umBB2c+iAVC0k5UgNjPtSvId0TeTGOsa/lSAJu2rbJ+INQFpyB82Me1NKytzuIP0o17i5kWvmUhRHCD6bQcUPkj5gmf9kA/yqsqzDq+fqKawmJ4cj8qLeYcxbEcZ53op9M0vl4Od35CqmJTwWyfwprLcHGHbH1FFvMOYt73B4lOPTOKcHbq7tj/AGeazysw43nPrTWE/wDfb86OXzHzF6R39W/HiomDYJ9qrYn/AL7/APfVRssp5LsfxqlFIVzt/C+/+zpef+Wx/wDQVoqr4VD/ANmzc/8ALc9/9laKdhXOeW1nmJ4Qt7uv+NL9huCoykQz6yLx+tMN0MfLk/QUouZDx5X4mtnNjsh32G4U4/cj/tov+NPGnXB58yAf9tBUZkcjlgv49agZwDzN26Zo5mFkXFsJc4a6t1/4H/8AWpDYvnH2mBz7SiqJkhHON3HfP+NNMq9t3TFNXDTsaH9nSkZ3Qn285f8AGg6dMBkLEfpKv+NZ3mEngH86DJIc8fpRqPQvmyuB2T/v4v8AjTfstz2QH/gQqllmOSB+Ipw3cAHp6UxaF7+zb3Gfs7EDqcikOm3h4EHP1qqPMII3nntzTxDIRncR+lS5FWRaGj6htyYwB+H+NRmwu16wSH6Kaj8pl6uR+NAL9FeU/TOKlS8w0JPIuYxgWzj3MZpjR3Z6wyD6JinZuMcMw+slL5lyPuzkfRiaOdARGC5I+aOXHuKT7O3fI9uan826/wCfqb8M0LPOM/6VL/38P+NLnQrIgKKDg7vyprFVOP5mrgvZwu0XLY+uaQXkynJcN9UX/CjmCyKgUMM7gPoKQqM/xn6LV8anIP8AlnCfrCn+FKdTbq0FqfrCtJzBJFLbxxC5/Gk8mQniLH1arn9pIT81rbt9I9v8jSm/hPWwgx/vOP8A2ajnYaFQQyd0QfU07MicCOI/hVj7VbEEfYIxn0kalW4s2OWtP/I7f4VDl5AVtsh6lV+lBXHVs+2KtGXT2JzbS8/3Zf8AEUyWTTicrBOD/wBdR/hRzXCyK5MQPIFN82PJx0FTMulOBuhuQe/7wH+lCppAyPLugP8AeWnp1C3mUjeW56At9FzTDeZ+5bSN74xWoW0vHH2kf984pQ+m9BJcD/gA/wAafMl0CxleZdv922VR/tGm/ZbuT/WTqg9EFbP/ABLD1nuPwhB/rR/xLscTT/jCP8aXP2QipFF5cKxllbAxkjmpgzBcZ/WnZsM83Mo/7ZD/ABo2WRz/AKW4+sX/ANek23uO7ATFRxj8aTziepH4U4RWBH/H+f8Av0f8aPIsjjbqA/GI1FkGowuPVjTS5Hbj60821sT/AMhCP8Uaj7Jb9tQi/wC+H/wpisyIPhs9xTvtDdsCpfscHP8AxMIf++H/AMKjNpEDxewH8G/wp2QWZGZnzlmzTfOIbJNWDZr/AM/lt+JI/pTTZDr9rtf++z/hTsgsyDzm9qXznqwtoCMLd2hP/XUCnDTJmHFxaf8Af8UtA5WVPOY9qTzW+lW/7KuO01qfpcJ/jR/ZN0ejW7fSdP8AGjQOVlQzMO9Hnt61b/sa9Y/KiN/uyqf6046FqI/5dzj/AH1/xo0DlZR81/7xo81/7x/OrLaTfL1t2/Mf40i6Tfv9y1mb/dXP8qNA5WVmlf8AvU0yvnrVttG1If8ALjc/9+zULadeKfmtJx9YzT0FZkPnN6mjzj6mpDZXXa2nP/bJv8KQ2lwOtvKP+AGjQLMi81iepFL5jf3jTmhdeqMD9Kb5Tn+FvyNAWYhkY96N59TSNE+4DBFJggcg0AP3H+8aQtkdTTDkdjSBXJ4Vj+FAHZ+FcHTJuv8Arz/6CtFN8Jxyf2ZNlGH789v9laKAscqZSo4lX8Oaj3huWkkJ9lqYFR92NB9aUSEf3PwAqucuxCqKx4WQ/hSm2Y/wSD8hU+8n/lofwNJhOrHP1NHtGBD9mI4+Uf7zinC3Uf8ALVfwUmpCY8cEUnmKBnNLnkIPLiHVpD+AFOEUbfwke5NM88dz+lAuT2x+VDlIBxhRf4sj2FOSMDkKxFRm4cj72PpTfNBHJY/jSuwuicLjqoX9aXCDuPwqsW44puWoAthkH8VBlGOen1qsA3dqUD1yaVguTGYAetNM4xwCPpUR60BadkK44yFv4f1puT2UClwPQUuQOwouJgC2PvUHce9GR6c0fMe1FwFKHHWmgY7Cl5o3Ci4WDOKXIpMrnoaQkdhRcLDsijj+9TBTcH0NILEufekYj1zTAp70FTQFh2R7Cjn1FM20oXii4WH4B70vAHSmbMd6Y2Qfk5FAWJfl/wAjNOyCP/rVCDkct+VKrjsM0DsSFx0OfwNNUluq/nS7mPSKl/ed2AH50rgACqO/PvSgKOeKNo7u2fYUmyLuC31zSuOwNIgHUCk3KenP0WnZhXoij6CnealLmEM2sekf4mgRSdyoqQPk04cnpRzMLDPJ3fekP0ApywxDkqCfeh22jrUFxdpbRB3DEdOBQm2NIs4UdFFLkegrKGsQ7C3lyce1WReRliN6qQAcMcGm4S7D5X2LmV9KQsvpVGXUIopmjZ8svXaMimDU7Pblptp7DaTRyS7Bys0Cw9KN6/3aqJO00YNqBM+eUAI68enrSGaTGDtDj7wzyDR7OQcrLu//ADmjzP8AOazVkuvNdSI8AZHIyaWVpUXeZFADbT9aPZsOWRpiVucMw+jUfaJB0mkH0c1mK0khJ82LOM43UgyyBw64PqKXK0OzRqf2hcKcC5l/77NH9p3R6XE/4sazFY/31/Kpd23+IUmrCuXv7Svz925lH/AzSrqOoH/l6k/Fs1Q8wjof1pfNfsoP4ii7HqXzfXp5a7dh6YFIupXCKFEoIHA3KprPMsmfur+Yo3Snsv507sNTT/tacn5hGfrEtKdUkAPyQdP+eYrKy/qKbt65Hb1osF2eg+F9TdtOmJSH/Xn+H/ZWis7woq/2ZN8n/Lc/+grRTHdnGecfejzG9KgyfWlXOetaWES+afWk8w/WpEh8w8t+lWVtEHOc0nJIm5UEh/ug0vztwFIq2dsXRAaaHY85pXBlcRSZ709YJD0Bqbe3rTw7Y60cwJES20g+8CKX7Pg5OakBYnBNPC56mk5MdiLYvoaUKM8RmnlwBnb+tAlY9OKVwsJsJ6RmlELN/BS+c1Ibhhx/WldhYX7M392gWxz0NRm4fPU/nUhlOO/507yCw4wBe1NKjsufwpRIT6/nTTIfU1N2FhpHtTdrVKGJHWngZHWi4WINnuTRsx14pZLkocAfrT0ndlyAB+GaLsaQzaO+aPLBqbDMMl/yFRPw3JJ/GlzDsKsIpNgH8Q/OkwPSl2j2/KjmYWEOwdWWkynY/kKd5a4zgZ9aQKD6ilzBYY0h2/ImT7ikCsf4Rn3qUoPf86ik+XABPJ9afMFhBGx6sBQYlPBkJ/GoJ7togcDJ9zTIrmaUclRx0xmrtJoLIuBI17r+VO3KeA2D7Cqu6XarGQY9AtBiY8maTB7A0uV9RFssoOC7Z+lHmovPzYHqMVUEAHG+Tp/fNONpEOq7vqTU6LcdiZrmEfebg+rVG13brwXUZ/2qcLWLbkIowcdKcI1HQAfQUrx6BYh+0Q8Y5z7GmC6zkLC4+i/41ZKjGaTqe341SfkBD50m7CRvg9+BUgkcE/Kxx03MMUuS3U0bfelcQnnSYOIowT1xQZJyTym1jkjFN2/N1qQxqEz3quYd2V3SWRwzbcg5ztH/AOqoxbMScyMuf7vGParGacPvUc7DmZUNhE3XcxPq1INNtxxs/Wr2KQ/Wl7SQrsgS2RQBg4HbJxVoSFYTGqLtP5n8aSMbn21IUCnHpSdRjUmtiOJzE2+OKJT7Ln+tWHvppIGjMVuMnO4J81QMpBxn8hilCc8k0czGpyXUheASu7vnexySOCfyqH7Bbk8xkn3Y1dKAetGwLyKXtJCuyidPt/8Anl/48aPscAAxGf8Avo1alkwOgqLzPYU1NiuyE2kPZXH0enLbIo4Mn/fVO35bpil3kDiq5mAzyeeJHFIIGP8Ay2kp6u2etPEj5+9U8zAi+zyDnzT+QpphlPSX/wAdFTtKwTPH5VnvfvucFAdvAqo8zA7vwpFKNMmzN/y3P8P+ytFVvCM8j6VK2VH789v9laKrkkU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734" y="1036449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0850" y="1135380"/>
            <a:ext cx="39128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孤城遥望玉门关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12400"/>
          <a:stretch>
            <a:fillRect/>
          </a:stretch>
        </p:blipFill>
        <p:spPr bwMode="auto">
          <a:xfrm>
            <a:off x="2699792" y="2283637"/>
            <a:ext cx="385603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214428"/>
            <a:ext cx="842968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中国汉代长城关隘及障塞烽燧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烽火台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遗址。位于甘肃省敦煌市北境。史籍记载，汉武帝为抗御匈奴，联络西域各国，隔绝羌、胡，开辟东、西交通，在河西“列四郡，据两关”，分段修筑障塞烽燧。元鼎六年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公元前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111)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，由令居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今甘肃省永登县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筑塞至酒泉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今甘肃省酒泉市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，元封四年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107)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，由酒泉筑塞至玉门关。王莽末年，西域断绝，玉门关关闭，汉塞随之废弃。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214428"/>
            <a:ext cx="78581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青海上空的阴云遮暗了雪山，站在孤城遥望着远方的玉门关。如此冷清和寂寞的地方，自然愁绪满腹，相思满怀。戍边将士们又是怎么做的？怎么想的呢？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71486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小结过渡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7064" y="951854"/>
            <a:ext cx="764386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黄沙百战穿金甲，不破楼兰终不还。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625" y="2000250"/>
            <a:ext cx="84270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“黄沙百战穿金甲”一句把战斗之艰苦、战事之频繁写得越突出，“不破楼兰终不还”一句便显得愈发铿锵有力，掷地有声。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品读赏析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作业布置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142990"/>
            <a:ext cx="8643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假如你是一名久戍边关的战士，你想说些什么？如果此刻，你就是戍边将士的小孩，你最想对爸爸说些什么？任选一项写下来。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3500444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搜集</a:t>
            </a:r>
            <a:r>
              <a:rPr lang="zh-CN" altLang="en-US" sz="3600" dirty="0" smtClean="0"/>
              <a:t>并阅读边塞</a:t>
            </a:r>
            <a:r>
              <a:rPr lang="zh-CN" altLang="en-US" sz="3600" dirty="0" smtClean="0"/>
              <a:t>诗。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2625" y="1771650"/>
            <a:ext cx="777875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>
                <a:ea typeface="宋体" panose="02010600030101010101" pitchFamily="2" charset="-122"/>
              </a:rPr>
              <a:t>     </a:t>
            </a:r>
            <a:r>
              <a:rPr lang="zh-CN" sz="3200" b="0" dirty="0">
                <a:ea typeface="宋体" panose="02010600030101010101" pitchFamily="2" charset="-122"/>
              </a:rPr>
              <a:t>诗歌通过描写在阴云密布、满眼黄沙的瀚海“孤城”中担任戍守任务的将士的宽广胸襟，表现了他们立誓破敌、决战决胜的顽强斗志和爱国主义的豪迈气概。</a:t>
            </a:r>
            <a:endParaRPr lang="zh-CN" altLang="en-US" sz="3200" b="0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245" y="1001395"/>
            <a:ext cx="8503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FF"/>
                </a:solidFill>
                <a:ea typeface="宋体" panose="02010600030101010101" pitchFamily="2" charset="-122"/>
              </a:rPr>
              <a:t>你能体会到戍边将士们怎样的情感？</a:t>
            </a:r>
            <a:endParaRPr lang="zh-CN" altLang="en-US" sz="4000" b="1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03695"/>
            <a:ext cx="3274343" cy="132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9785" y="927100"/>
            <a:ext cx="790829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 dirty="0">
                <a:solidFill>
                  <a:srgbClr val="FF00FF"/>
                </a:solidFill>
                <a:ea typeface="宋体" panose="02010600030101010101" pitchFamily="2" charset="-122"/>
              </a:rPr>
              <a:t>教师小结：</a:t>
            </a:r>
            <a:endParaRPr lang="en-US" sz="3200" b="0" dirty="0">
              <a:latin typeface="宋体" panose="02010600030101010101" pitchFamily="2" charset="-122"/>
            </a:endParaRPr>
          </a:p>
          <a:p>
            <a:pPr indent="0"/>
            <a:r>
              <a:rPr lang="en-US" sz="3200" b="0" dirty="0">
                <a:latin typeface="宋体" panose="02010600030101010101" pitchFamily="2" charset="-122"/>
              </a:rPr>
              <a:t> </a:t>
            </a:r>
          </a:p>
          <a:p>
            <a:pPr indent="0"/>
            <a:r>
              <a:rPr lang="en-US" sz="3200" b="0" dirty="0">
                <a:latin typeface="宋体" panose="02010600030101010101" pitchFamily="2" charset="-122"/>
              </a:rPr>
              <a:t>  </a:t>
            </a:r>
            <a:r>
              <a:rPr lang="en-US" sz="3200" b="0" dirty="0" smtClean="0">
                <a:latin typeface="宋体" panose="02010600030101010101" pitchFamily="2" charset="-122"/>
              </a:rPr>
              <a:t>  </a:t>
            </a:r>
            <a:r>
              <a:rPr lang="zh-CN" sz="3200" b="0" dirty="0" smtClean="0">
                <a:ea typeface="宋体" panose="02010600030101010101" pitchFamily="2" charset="-122"/>
              </a:rPr>
              <a:t>这</a:t>
            </a:r>
            <a:r>
              <a:rPr lang="zh-CN" sz="3200" b="0" dirty="0">
                <a:ea typeface="宋体" panose="02010600030101010101" pitchFamily="2" charset="-122"/>
              </a:rPr>
              <a:t>首诗前两句情景交融，后两句直抒胸臆，将边关的</a:t>
            </a:r>
            <a:r>
              <a:rPr lang="zh-CN" sz="3200" b="0" dirty="0" smtClean="0">
                <a:ea typeface="宋体" panose="02010600030101010101" pitchFamily="2" charset="-122"/>
              </a:rPr>
              <a:t>风貌和</a:t>
            </a:r>
            <a:r>
              <a:rPr lang="zh-CN" sz="3200" b="0" dirty="0">
                <a:ea typeface="宋体" panose="02010600030101010101" pitchFamily="2" charset="-122"/>
              </a:rPr>
              <a:t>将士们的爱国情怀</a:t>
            </a:r>
            <a:r>
              <a:rPr lang="zh-CN" sz="3200" b="0" dirty="0" smtClean="0">
                <a:ea typeface="宋体" panose="02010600030101010101" pitchFamily="2" charset="-122"/>
              </a:rPr>
              <a:t>展现</a:t>
            </a:r>
            <a:r>
              <a:rPr lang="zh-CN" altLang="en-US" sz="3200" b="0" dirty="0" smtClean="0">
                <a:ea typeface="宋体" panose="02010600030101010101" pitchFamily="2" charset="-122"/>
              </a:rPr>
              <a:t>得</a:t>
            </a:r>
            <a:r>
              <a:rPr lang="zh-CN" sz="3200" b="0" dirty="0" smtClean="0">
                <a:ea typeface="宋体" panose="02010600030101010101" pitchFamily="2" charset="-122"/>
              </a:rPr>
              <a:t>淋漓尽致</a:t>
            </a:r>
            <a:r>
              <a:rPr lang="zh-CN" sz="3200" b="0" dirty="0">
                <a:ea typeface="宋体" panose="02010600030101010101" pitchFamily="2" charset="-122"/>
              </a:rPr>
              <a:t>。</a:t>
            </a:r>
            <a:endParaRPr lang="zh-CN" altLang="en-US" sz="32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71472" y="1214428"/>
            <a:ext cx="8072494" cy="35004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1072173" y="1517962"/>
            <a:ext cx="7000924" cy="221361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+mj-ea"/>
            </a:pPr>
            <a:r>
              <a:rPr lang="zh-CN" altLang="en-US" sz="3400" spc="16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田园诗：《乡村四月》《望庐山瀑布》《村夜》</a:t>
            </a:r>
          </a:p>
          <a:p>
            <a:pPr marL="762000" lvl="0" indent="-762000" algn="l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+mj-ea"/>
              <a:buAutoNum type="circleNumDbPlain"/>
            </a:pPr>
            <a:endParaRPr lang="zh-CN" altLang="en-US" sz="3400" spc="160" dirty="0">
              <a:ln w="3175">
                <a:noFill/>
                <a:prstDash val="dash"/>
              </a:ln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428742"/>
            <a:ext cx="7358114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从军行</a:t>
            </a:r>
            <a:endParaRPr lang="zh-CN" altLang="en-US" sz="3600" dirty="0" smtClean="0"/>
          </a:p>
          <a:p>
            <a:pPr algn="ctr"/>
            <a:r>
              <a:rPr lang="en-US" altLang="zh-CN" sz="3600" dirty="0" smtClean="0"/>
              <a:t>【</a:t>
            </a:r>
            <a:r>
              <a:rPr lang="zh-CN" altLang="en-US" sz="3600" dirty="0" smtClean="0"/>
              <a:t>唐</a:t>
            </a:r>
            <a:r>
              <a:rPr lang="en-US" altLang="zh-CN" sz="3600" dirty="0" smtClean="0"/>
              <a:t>】</a:t>
            </a:r>
            <a:r>
              <a:rPr lang="zh-CN" altLang="en-US" sz="3600" dirty="0" smtClean="0"/>
              <a:t>王昌龄</a:t>
            </a:r>
          </a:p>
          <a:p>
            <a:pPr algn="ctr"/>
            <a:r>
              <a:rPr lang="zh-CN" altLang="en-US" sz="3600" dirty="0" smtClean="0"/>
              <a:t>青海   暗雪山  孤城   玉门关  </a:t>
            </a:r>
            <a:endParaRPr lang="en-US" altLang="zh-CN" sz="3600" dirty="0" smtClean="0"/>
          </a:p>
          <a:p>
            <a:pPr algn="ctr"/>
            <a:endParaRPr lang="en-US" altLang="zh-CN" sz="3600" dirty="0" smtClean="0"/>
          </a:p>
          <a:p>
            <a:pPr algn="ctr"/>
            <a:r>
              <a:rPr lang="zh-CN" altLang="en-US" sz="3600" dirty="0" smtClean="0"/>
              <a:t>百</a:t>
            </a:r>
            <a:r>
              <a:rPr lang="zh-CN" altLang="en-US" sz="3600" smtClean="0"/>
              <a:t>战   穿</a:t>
            </a:r>
            <a:r>
              <a:rPr lang="zh-CN" altLang="en-US" sz="3600" dirty="0" smtClean="0"/>
              <a:t>金甲  不</a:t>
            </a:r>
            <a:r>
              <a:rPr lang="zh-CN" altLang="en-US" sz="3600" smtClean="0"/>
              <a:t>破   终</a:t>
            </a:r>
            <a:r>
              <a:rPr lang="zh-CN" altLang="en-US" sz="3600" dirty="0" smtClean="0"/>
              <a:t>不还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6512" y="915566"/>
            <a:ext cx="8284845" cy="7308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indent="0" algn="l" fontAlgn="auto">
              <a:lnSpc>
                <a:spcPct val="13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+mj-ea"/>
              <a:buNone/>
            </a:pPr>
            <a:r>
              <a:rPr lang="en-US" altLang="zh-CN" sz="3200" spc="160" dirty="0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 spc="160" dirty="0">
                <a:ln w="3175">
                  <a:noFill/>
                  <a:prstDash val="dash"/>
                </a:ln>
                <a:solidFill>
                  <a:srgbClr val="FF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边塞诗：《出塞》《凉州词》《塞下曲》</a:t>
            </a:r>
          </a:p>
        </p:txBody>
      </p:sp>
      <p:sp>
        <p:nvSpPr>
          <p:cNvPr id="2" name="矩形 1"/>
          <p:cNvSpPr/>
          <p:nvPr/>
        </p:nvSpPr>
        <p:spPr>
          <a:xfrm>
            <a:off x="467544" y="2067694"/>
            <a:ext cx="2736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/>
              <a:t>出塞</a:t>
            </a:r>
            <a:endParaRPr lang="zh-CN" altLang="en-US" sz="2400" dirty="0"/>
          </a:p>
          <a:p>
            <a:pPr algn="ctr"/>
            <a:r>
              <a:rPr lang="zh-CN" altLang="en-US" sz="2400" dirty="0"/>
              <a:t>秦时明月汉时关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万里长征</a:t>
            </a:r>
            <a:r>
              <a:rPr lang="zh-CN" altLang="en-US" sz="2400" dirty="0"/>
              <a:t>人未还。</a:t>
            </a:r>
          </a:p>
          <a:p>
            <a:pPr algn="ctr"/>
            <a:r>
              <a:rPr lang="zh-CN" altLang="en-US" sz="2400" dirty="0"/>
              <a:t>但使龙城飞将在</a:t>
            </a:r>
            <a:r>
              <a:rPr lang="zh-CN" altLang="en-US" sz="2400" dirty="0" smtClean="0"/>
              <a:t>，</a:t>
            </a:r>
            <a:endParaRPr lang="en-US" altLang="zh-CN" sz="2400" dirty="0" smtClean="0"/>
          </a:p>
          <a:p>
            <a:pPr algn="ctr"/>
            <a:r>
              <a:rPr lang="zh-CN" altLang="en-US" sz="2400" dirty="0" smtClean="0"/>
              <a:t>不</a:t>
            </a:r>
            <a:r>
              <a:rPr lang="zh-CN" altLang="en-US" sz="2400" dirty="0"/>
              <a:t>教胡马度阴山。</a:t>
            </a:r>
          </a:p>
        </p:txBody>
      </p:sp>
      <p:sp>
        <p:nvSpPr>
          <p:cNvPr id="5" name="矩形 4"/>
          <p:cNvSpPr/>
          <p:nvPr/>
        </p:nvSpPr>
        <p:spPr>
          <a:xfrm>
            <a:off x="3203848" y="2067694"/>
            <a:ext cx="2736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凉州词</a:t>
            </a:r>
          </a:p>
          <a:p>
            <a:pPr algn="ctr"/>
            <a:r>
              <a:rPr lang="zh-CN" altLang="en-US" sz="2400" dirty="0" smtClean="0"/>
              <a:t>黄河</a:t>
            </a:r>
            <a:r>
              <a:rPr lang="zh-CN" altLang="en-US" sz="2400" dirty="0"/>
              <a:t>远上白云间，</a:t>
            </a:r>
          </a:p>
          <a:p>
            <a:pPr algn="ctr"/>
            <a:r>
              <a:rPr lang="zh-CN" altLang="en-US" sz="2400" dirty="0"/>
              <a:t>一片孤城万仞山。</a:t>
            </a:r>
          </a:p>
          <a:p>
            <a:pPr algn="ctr"/>
            <a:r>
              <a:rPr lang="zh-CN" altLang="en-US" sz="2400" dirty="0"/>
              <a:t>羌笛何须怨杨柳，</a:t>
            </a:r>
          </a:p>
          <a:p>
            <a:pPr algn="ctr"/>
            <a:r>
              <a:rPr lang="zh-CN" altLang="en-US" sz="2400" dirty="0"/>
              <a:t>春风不度玉门关。</a:t>
            </a:r>
          </a:p>
        </p:txBody>
      </p:sp>
      <p:sp>
        <p:nvSpPr>
          <p:cNvPr id="6" name="矩形 5"/>
          <p:cNvSpPr/>
          <p:nvPr/>
        </p:nvSpPr>
        <p:spPr>
          <a:xfrm>
            <a:off x="6372200" y="2111937"/>
            <a:ext cx="23762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/>
              <a:t>塞下曲</a:t>
            </a:r>
            <a:endParaRPr lang="en-US" altLang="zh-CN" sz="2400" dirty="0"/>
          </a:p>
          <a:p>
            <a:pPr algn="ctr"/>
            <a:r>
              <a:rPr lang="zh-CN" altLang="en-US" sz="2400" dirty="0"/>
              <a:t>月黑雁飞高，</a:t>
            </a:r>
            <a:endParaRPr lang="en-US" altLang="zh-CN" sz="2400" dirty="0"/>
          </a:p>
          <a:p>
            <a:pPr algn="ctr"/>
            <a:r>
              <a:rPr lang="zh-CN" altLang="en-US" sz="2400" dirty="0"/>
              <a:t>单于夜遁逃。 </a:t>
            </a:r>
          </a:p>
          <a:p>
            <a:pPr algn="ctr"/>
            <a:r>
              <a:rPr lang="zh-CN" altLang="en-US" sz="2400" dirty="0"/>
              <a:t>欲将轻骑逐，</a:t>
            </a:r>
            <a:endParaRPr lang="en-US" altLang="zh-CN" sz="2400" dirty="0"/>
          </a:p>
          <a:p>
            <a:pPr algn="ctr"/>
            <a:r>
              <a:rPr lang="zh-CN" altLang="en-US" sz="2400" dirty="0"/>
              <a:t>大雪满弓刀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7704" y="120359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3200" dirty="0"/>
              <a:t>从军行（其四）</a:t>
            </a:r>
          </a:p>
          <a:p>
            <a:pPr algn="ctr"/>
            <a:r>
              <a:rPr lang="zh-CN" altLang="en-US" sz="3200" dirty="0"/>
              <a:t>唐 王昌龄</a:t>
            </a:r>
          </a:p>
          <a:p>
            <a:pPr algn="ctr"/>
            <a:r>
              <a:rPr lang="zh-CN" altLang="en-US" sz="3200" dirty="0"/>
              <a:t>青海长云暗雪山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孤城</a:t>
            </a:r>
            <a:r>
              <a:rPr lang="zh-CN" altLang="en-US" sz="3200" dirty="0"/>
              <a:t>遥望玉门关。</a:t>
            </a:r>
          </a:p>
          <a:p>
            <a:pPr algn="ctr"/>
            <a:r>
              <a:rPr lang="zh-CN" altLang="en-US" sz="3200" dirty="0"/>
              <a:t>黄沙百战穿金甲</a:t>
            </a:r>
            <a:r>
              <a:rPr lang="zh-CN" altLang="en-US" sz="3200" dirty="0" smtClean="0"/>
              <a:t>，</a:t>
            </a:r>
            <a:endParaRPr lang="en-US" altLang="zh-CN" sz="3200" dirty="0" smtClean="0"/>
          </a:p>
          <a:p>
            <a:pPr algn="ctr"/>
            <a:r>
              <a:rPr lang="zh-CN" altLang="en-US" sz="3200" dirty="0" smtClean="0"/>
              <a:t>不</a:t>
            </a:r>
            <a:r>
              <a:rPr lang="zh-CN" altLang="en-US" sz="3200" dirty="0"/>
              <a:t>破楼兰终不还。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71472" y="1214428"/>
            <a:ext cx="8072494" cy="35004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928662" y="1428742"/>
            <a:ext cx="7000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今天我们要学习的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从军行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，就是一首边塞诗。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786064"/>
            <a:ext cx="700092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“从军行”：乐府曲名，内容多写边塞情况和战士的生活。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助学资料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作者简介</a:t>
            </a: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王昌龄 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698—757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），字少伯，河东晋阳（今山西太原）人，又一说京兆长安人（今西安）人。盛唐著名边塞诗人，擅长七言绝句，被后人誉为“七绝圣手”。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85866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初读古诗，读准生字，指导书写。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285998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理解词语：结合注释和自己的学习经验，互相交流对古诗中词语的理解。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学习生字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1604" y="1785932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渭    仞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728" y="114299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wèi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714612" y="114299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rèn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714480" y="3571882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岳    摩    遗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1604" y="292894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yuè</a:t>
            </a:r>
            <a:endParaRPr lang="zh-CN" altLang="en-US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3071802" y="292894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mó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4" y="2928940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yí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1285866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渭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71736" y="1142990"/>
            <a:ext cx="5929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书写指导：氵呈弧形分布，“田”宽而扁，“月”窄长。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3000378"/>
            <a:ext cx="85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摩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3000378"/>
            <a:ext cx="571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书写指导：长撇舒展，第一个“木”捺变点。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。&#10;为了演示发布的良好效果，请言简意赅的阐述您的观点。&#10;您的正文已经经简明扼要，字字珠玑，但信息却千丝万缕、错综复杂。"/>
  <p:tag name="KSO_WM_UNIT_NOCLEAR" val="1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7_25*f*1"/>
  <p:tag name="KSO_WM_TEMPLATE_CATEGORY" val="mixed"/>
  <p:tag name="KSO_WM_TEMPLATE_INDEX" val="20201947"/>
  <p:tag name="KSO_WM_UNIT_LAYERLEVEL" val="1"/>
  <p:tag name="KSO_WM_TAG_VERSION" val="1.0"/>
  <p:tag name="KSO_WM_BEAUTIFY_FLAG" val="#wm#"/>
  <p:tag name="KSO_WM_UNIT_TEXTBOXSTYLE_GUID" val="{31b02a41-8cb1-4012-b50a-2b87ef549374}"/>
  <p:tag name="KSO_WM_UNIT_TEXTBOXSTYLE_TEMPLATEID" val="3132597"/>
  <p:tag name="KSO_WM_UNIT_TEXTBOXSTYLE_TYPE" val="8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831</Words>
  <Application>Microsoft Office PowerPoint</Application>
  <PresentationFormat>全屏显示(16:9)</PresentationFormat>
  <Paragraphs>84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华文楷体</vt:lpstr>
      <vt:lpstr>Wingdings 2</vt:lpstr>
      <vt:lpstr>微软雅黑</vt:lpstr>
      <vt:lpstr>隶书</vt:lpstr>
      <vt:lpstr>Franklin Gothic Medium</vt:lpstr>
      <vt:lpstr>Calibri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2020-11-09T03:34:38Z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