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82"/>
  </p:notesMasterIdLst>
  <p:handoutMasterIdLst>
    <p:handoutMasterId r:id="rId83"/>
  </p:handoutMasterIdLst>
  <p:sldIdLst>
    <p:sldId id="1920" r:id="rId2"/>
    <p:sldId id="523" r:id="rId3"/>
    <p:sldId id="1930" r:id="rId4"/>
    <p:sldId id="1921" r:id="rId5"/>
    <p:sldId id="1854" r:id="rId6"/>
    <p:sldId id="1894" r:id="rId7"/>
    <p:sldId id="1922" r:id="rId8"/>
    <p:sldId id="978" r:id="rId9"/>
    <p:sldId id="1853" r:id="rId10"/>
    <p:sldId id="1895" r:id="rId11"/>
    <p:sldId id="1915" r:id="rId12"/>
    <p:sldId id="1923" r:id="rId13"/>
    <p:sldId id="632" r:id="rId14"/>
    <p:sldId id="1924" r:id="rId15"/>
    <p:sldId id="1919" r:id="rId16"/>
    <p:sldId id="748" r:id="rId17"/>
    <p:sldId id="586" r:id="rId18"/>
    <p:sldId id="1925" r:id="rId19"/>
    <p:sldId id="1851" r:id="rId20"/>
    <p:sldId id="1855" r:id="rId21"/>
    <p:sldId id="1931" r:id="rId22"/>
    <p:sldId id="1932" r:id="rId23"/>
    <p:sldId id="1948" r:id="rId24"/>
    <p:sldId id="1933" r:id="rId25"/>
    <p:sldId id="1935" r:id="rId26"/>
    <p:sldId id="1936" r:id="rId27"/>
    <p:sldId id="1937" r:id="rId28"/>
    <p:sldId id="1859" r:id="rId29"/>
    <p:sldId id="1873" r:id="rId30"/>
    <p:sldId id="1940" r:id="rId31"/>
    <p:sldId id="1941" r:id="rId32"/>
    <p:sldId id="1865" r:id="rId33"/>
    <p:sldId id="1876" r:id="rId34"/>
    <p:sldId id="1874" r:id="rId35"/>
    <p:sldId id="1870" r:id="rId36"/>
    <p:sldId id="1869" r:id="rId37"/>
    <p:sldId id="1868" r:id="rId38"/>
    <p:sldId id="941" r:id="rId39"/>
    <p:sldId id="1967" r:id="rId40"/>
    <p:sldId id="1893" r:id="rId41"/>
    <p:sldId id="1950" r:id="rId42"/>
    <p:sldId id="1943" r:id="rId43"/>
    <p:sldId id="1944" r:id="rId44"/>
    <p:sldId id="1947" r:id="rId45"/>
    <p:sldId id="1952" r:id="rId46"/>
    <p:sldId id="1949" r:id="rId47"/>
    <p:sldId id="1945" r:id="rId48"/>
    <p:sldId id="1946" r:id="rId49"/>
    <p:sldId id="1897" r:id="rId50"/>
    <p:sldId id="1951" r:id="rId51"/>
    <p:sldId id="1953" r:id="rId52"/>
    <p:sldId id="1909" r:id="rId53"/>
    <p:sldId id="1968" r:id="rId54"/>
    <p:sldId id="1910" r:id="rId55"/>
    <p:sldId id="1911" r:id="rId56"/>
    <p:sldId id="1954" r:id="rId57"/>
    <p:sldId id="1878" r:id="rId58"/>
    <p:sldId id="1955" r:id="rId59"/>
    <p:sldId id="1958" r:id="rId60"/>
    <p:sldId id="1959" r:id="rId61"/>
    <p:sldId id="1957" r:id="rId62"/>
    <p:sldId id="1927" r:id="rId63"/>
    <p:sldId id="1960" r:id="rId64"/>
    <p:sldId id="1912" r:id="rId65"/>
    <p:sldId id="1962" r:id="rId66"/>
    <p:sldId id="1567" r:id="rId67"/>
    <p:sldId id="1961" r:id="rId68"/>
    <p:sldId id="1965" r:id="rId69"/>
    <p:sldId id="1966" r:id="rId70"/>
    <p:sldId id="1929" r:id="rId71"/>
    <p:sldId id="1882" r:id="rId72"/>
    <p:sldId id="1883" r:id="rId73"/>
    <p:sldId id="1918" r:id="rId74"/>
    <p:sldId id="1871" r:id="rId75"/>
    <p:sldId id="936" r:id="rId76"/>
    <p:sldId id="1850" r:id="rId77"/>
    <p:sldId id="938" r:id="rId78"/>
    <p:sldId id="1877" r:id="rId79"/>
    <p:sldId id="1888" r:id="rId80"/>
    <p:sldId id="1007" r:id="rId81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632">
          <p15:clr>
            <a:srgbClr val="A4A3A4"/>
          </p15:clr>
        </p15:guide>
        <p15:guide id="2" pos="1564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1">
          <p15:clr>
            <a:srgbClr val="A4A3A4"/>
          </p15:clr>
        </p15:guide>
        <p15:guide id="2" pos="225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FF6600"/>
    <a:srgbClr val="FFFFFF"/>
    <a:srgbClr val="0066CC"/>
    <a:srgbClr val="FFFFCC"/>
    <a:srgbClr val="CC3300"/>
    <a:srgbClr val="FF00FF"/>
    <a:srgbClr val="00B050"/>
    <a:srgbClr val="A383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45" autoAdjust="0"/>
    <p:restoredTop sz="94660"/>
  </p:normalViewPr>
  <p:slideViewPr>
    <p:cSldViewPr>
      <p:cViewPr>
        <p:scale>
          <a:sx n="100" d="100"/>
          <a:sy n="100" d="100"/>
        </p:scale>
        <p:origin x="-672" y="-402"/>
      </p:cViewPr>
      <p:guideLst>
        <p:guide orient="horz" pos="2632"/>
        <p:guide pos="156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121"/>
        <p:guide pos="225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commentAuthors" Target="commentAuthor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handoutMaster" Target="handoutMasters/handoutMaster1.xml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2020/11/9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9981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2020/11/9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215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98536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4171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4171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20031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9808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41277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0710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10993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microsoft.com/office/2007/relationships/hdphoto" Target="../media/hdphoto1.wdp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3">
            <a:lumMod val="20000"/>
            <a:lumOff val="80000"/>
            <a:alpha val="3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flipH="1">
            <a:off x="0" y="123478"/>
            <a:ext cx="1985010" cy="215612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/>
        </p:nvSpPr>
        <p:spPr>
          <a:xfrm>
            <a:off x="202347" y="80313"/>
            <a:ext cx="177736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400" b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9  </a:t>
            </a:r>
            <a:r>
              <a:rPr kumimoji="1" lang="zh-CN" altLang="en-US" sz="1400" b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古诗三首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108519" y="4587974"/>
            <a:ext cx="9318825" cy="762000"/>
            <a:chOff x="-108519" y="4587974"/>
            <a:chExt cx="9318825" cy="762000"/>
          </a:xfrm>
        </p:grpSpPr>
        <p:pic>
          <p:nvPicPr>
            <p:cNvPr id="7170" name="Picture 2"/>
            <p:cNvPicPr>
              <a:picLocks noChangeAspect="1" noChangeArrowheads="1"/>
            </p:cNvPicPr>
            <p:nvPr userDrawn="1"/>
          </p:nvPicPr>
          <p:blipFill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0" b="100000" l="1125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479"/>
            <a:stretch/>
          </p:blipFill>
          <p:spPr bwMode="auto">
            <a:xfrm rot="16200000">
              <a:off x="1903130" y="2576325"/>
              <a:ext cx="762000" cy="47852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2"/>
            <p:cNvPicPr>
              <a:picLocks noChangeAspect="1" noChangeArrowheads="1"/>
            </p:cNvPicPr>
            <p:nvPr userDrawn="1"/>
          </p:nvPicPr>
          <p:blipFill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0" b="100000" l="1125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4242" b="-1"/>
            <a:stretch/>
          </p:blipFill>
          <p:spPr bwMode="auto">
            <a:xfrm rot="16200000">
              <a:off x="6562544" y="2702212"/>
              <a:ext cx="762000" cy="45335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&#19971;&#24425;&#20116;&#19979;&#35838;&#25991;&#26391;&#35835;9&#21476;&#35799;&#19977;&#39318;.mp4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&#20845;&#19979;&#29983;&#23383;&#35270;&#39057;1&#21271;&#20140;&#30340;&#26149;&#33410;.mp4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&#29983;&#23383;&#35270;&#39057;/&#25705;.mp4" TargetMode="External"/><Relationship Id="rId3" Type="http://schemas.openxmlformats.org/officeDocument/2006/relationships/hyperlink" Target="&#29983;&#23383;&#35270;&#39057;-1&#12298;&#22823;&#38738;&#26641;&#19979;&#30340;&#23567;&#23398;&#12299;.mp4" TargetMode="External"/><Relationship Id="rId7" Type="http://schemas.openxmlformats.org/officeDocument/2006/relationships/hyperlink" Target="&#29983;&#23383;&#35270;&#39057;/&#23731;.mp4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11" Type="http://schemas.openxmlformats.org/officeDocument/2006/relationships/hyperlink" Target="&#29983;&#23383;&#35270;&#39057;/&#24043;.mp4" TargetMode="External"/><Relationship Id="rId5" Type="http://schemas.openxmlformats.org/officeDocument/2006/relationships/hyperlink" Target="&#29983;&#23383;&#35270;&#39057;/&#20190;.mp4" TargetMode="External"/><Relationship Id="rId10" Type="http://schemas.openxmlformats.org/officeDocument/2006/relationships/hyperlink" Target="&#29983;&#23383;&#35270;&#39057;/&#28053;.mp4" TargetMode="External"/><Relationship Id="rId4" Type="http://schemas.openxmlformats.org/officeDocument/2006/relationships/image" Target="../media/image15.png"/><Relationship Id="rId9" Type="http://schemas.openxmlformats.org/officeDocument/2006/relationships/hyperlink" Target="&#29983;&#23383;&#35270;&#39057;/&#36951;.mp4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&#29983;&#23383;&#35270;&#39057;/&#20190;.mp4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&#29983;&#23383;&#35270;&#39057;/&#36951;.mp4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png"/><Relationship Id="rId4" Type="http://schemas.openxmlformats.org/officeDocument/2006/relationships/hyperlink" Target="&#29983;&#23383;&#35270;&#39057;/&#24043;.mp4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slide" Target="slide3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3.xml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5" Type="http://schemas.microsoft.com/office/2007/relationships/hdphoto" Target="../media/hdphoto7.wdp"/><Relationship Id="rId4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&#19971;&#24425;&#20116;&#19979;&#23383;&#35789;&#21548;&#20889;9&#21476;&#35799;&#19977;&#39318;.mp4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tif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1.wdp"/><Relationship Id="rId4" Type="http://schemas.openxmlformats.org/officeDocument/2006/relationships/image" Target="../media/image43.png"/></Relationships>
</file>

<file path=ppt/slides/_rels/slide73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3.wdp"/><Relationship Id="rId4" Type="http://schemas.openxmlformats.org/officeDocument/2006/relationships/image" Target="../media/image45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Relationship Id="rId4" Type="http://schemas.microsoft.com/office/2007/relationships/hdphoto" Target="../media/hdphoto14.wdp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3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19390" t="3144" r="19669" b="21594"/>
          <a:stretch/>
        </p:blipFill>
        <p:spPr>
          <a:xfrm>
            <a:off x="-36512" y="-29706"/>
            <a:ext cx="3024336" cy="517320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059832" y="915566"/>
            <a:ext cx="5904656" cy="3202415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square" rtlCol="0" anchor="t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3200" b="1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    左侧的名言你理解吗？这是清代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政治家、思想家</a:t>
            </a:r>
            <a:r>
              <a:rPr lang="zh-CN" altLang="en-US" sz="3200" b="1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林则徐</a:t>
            </a:r>
            <a:r>
              <a:rPr lang="zh-CN" altLang="en-US" sz="3200" b="1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的名言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，是千百年来人们爱国情怀的</a:t>
            </a:r>
            <a:r>
              <a:rPr lang="zh-CN" altLang="en-US" sz="3200" b="1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真实</a:t>
            </a:r>
            <a:r>
              <a:rPr lang="zh-CN" altLang="en-US" sz="3200" b="1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写照，今天我们就来学习三首体现诗人爱国情怀的古诗。</a:t>
            </a:r>
            <a:endParaRPr lang="zh-CN" altLang="en-US" sz="3200" b="1" dirty="0">
              <a:latin typeface="黑体" pitchFamily="49" charset="-122"/>
              <a:ea typeface="黑体" pitchFamily="49" charset="-122"/>
              <a:cs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3054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555526"/>
            <a:ext cx="5184576" cy="422885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陆游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宋体" pitchFamily="2" charset="-122"/>
                <a:ea typeface="宋体" pitchFamily="2" charset="-122"/>
              </a:rPr>
              <a:t>1125—1210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），字务观，号放翁。汉族，越州山阴（今浙江绍兴）人</a:t>
            </a:r>
            <a:r>
              <a:rPr lang="zh-CN" altLang="en-US" sz="3200" b="1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3200" b="1" u="sng" smtClean="0">
                <a:uFill>
                  <a:solidFill>
                    <a:srgbClr val="FF0000"/>
                  </a:solidFill>
                </a:uFill>
                <a:latin typeface="宋体" pitchFamily="2" charset="-122"/>
                <a:ea typeface="宋体" pitchFamily="2" charset="-122"/>
              </a:rPr>
              <a:t>南</a:t>
            </a:r>
            <a:r>
              <a:rPr lang="zh-CN" altLang="en-US" sz="3200" b="1" u="sng">
                <a:uFill>
                  <a:solidFill>
                    <a:srgbClr val="FF0000"/>
                  </a:solidFill>
                </a:uFill>
                <a:latin typeface="宋体" pitchFamily="2" charset="-122"/>
                <a:ea typeface="宋体" pitchFamily="2" charset="-122"/>
              </a:rPr>
              <a:t>宋文学家、史学家、爱国诗人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3200" b="1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   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著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有</a:t>
            </a:r>
            <a:r>
              <a:rPr lang="en-US" altLang="zh-CN" sz="3200" b="1" dirty="0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剑南诗稿</a:t>
            </a:r>
            <a:r>
              <a:rPr lang="en-US" altLang="zh-CN" sz="3200" b="1" dirty="0" smtClean="0">
                <a:latin typeface="宋体" pitchFamily="2" charset="-122"/>
                <a:ea typeface="宋体" pitchFamily="2" charset="-122"/>
              </a:rPr>
              <a:t>》《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渭</a:t>
            </a:r>
            <a:r>
              <a:rPr lang="zh-CN" altLang="en-US" sz="3200" b="1">
                <a:latin typeface="宋体" pitchFamily="2" charset="-122"/>
                <a:ea typeface="宋体" pitchFamily="2" charset="-122"/>
              </a:rPr>
              <a:t>南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文集</a:t>
            </a:r>
            <a:r>
              <a:rPr lang="en-US" altLang="zh-CN" sz="3200" b="1"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等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。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060502"/>
            <a:ext cx="2520280" cy="31867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072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699542"/>
            <a:ext cx="5616624" cy="3817968"/>
          </a:xfrm>
          <a:prstGeom prst="rect">
            <a:avLst/>
          </a:prstGeom>
          <a:ln w="12700" cmpd="sng">
            <a:noFill/>
            <a:prstDash val="dashDot"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杜甫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712-770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），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字子美，自号少陵野老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zh-CN" altLang="en-US" sz="3200" b="1" u="sng" dirty="0">
                <a:uFill>
                  <a:solidFill>
                    <a:srgbClr val="FF0000"/>
                  </a:solidFill>
                </a:uFill>
                <a:latin typeface="宋体" pitchFamily="2" charset="-122"/>
                <a:ea typeface="宋体" pitchFamily="2" charset="-122"/>
              </a:rPr>
              <a:t>唐代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伟大的</a:t>
            </a:r>
            <a:r>
              <a:rPr lang="zh-CN" altLang="en-US" sz="3200" b="1" u="sng" dirty="0">
                <a:uFill>
                  <a:solidFill>
                    <a:srgbClr val="FF0000"/>
                  </a:solidFill>
                </a:uFill>
                <a:latin typeface="宋体" pitchFamily="2" charset="-122"/>
                <a:ea typeface="宋体" pitchFamily="2" charset="-122"/>
              </a:rPr>
              <a:t>现实主义</a:t>
            </a:r>
            <a:r>
              <a:rPr lang="zh-CN" altLang="en-US" sz="3200" b="1" u="sng">
                <a:uFill>
                  <a:solidFill>
                    <a:srgbClr val="FF0000"/>
                  </a:solidFill>
                </a:uFill>
                <a:latin typeface="宋体" pitchFamily="2" charset="-122"/>
                <a:ea typeface="宋体" pitchFamily="2" charset="-122"/>
              </a:rPr>
              <a:t>诗人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，被后人称为</a:t>
            </a:r>
            <a:r>
              <a:rPr lang="zh-CN" altLang="en-US" sz="3200" b="1"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en-US" sz="3200" b="1" u="sng">
                <a:uFill>
                  <a:solidFill>
                    <a:srgbClr val="FF0000"/>
                  </a:solidFill>
                </a:uFill>
                <a:latin typeface="宋体" pitchFamily="2" charset="-122"/>
                <a:ea typeface="宋体" pitchFamily="2" charset="-122"/>
              </a:rPr>
              <a:t>诗圣</a:t>
            </a:r>
            <a:r>
              <a:rPr lang="zh-CN" altLang="en-US" sz="3200" b="1">
                <a:latin typeface="宋体" pitchFamily="2" charset="-122"/>
                <a:ea typeface="宋体" pitchFamily="2" charset="-122"/>
              </a:rPr>
              <a:t>”，他的诗被称为“</a:t>
            </a:r>
            <a:r>
              <a:rPr lang="zh-CN" altLang="en-US" sz="3200" b="1" u="sng">
                <a:uFill>
                  <a:solidFill>
                    <a:srgbClr val="FF0000"/>
                  </a:solidFill>
                </a:uFill>
                <a:latin typeface="宋体" pitchFamily="2" charset="-122"/>
                <a:ea typeface="宋体" pitchFamily="2" charset="-122"/>
              </a:rPr>
              <a:t>诗史</a:t>
            </a:r>
            <a:r>
              <a:rPr lang="zh-CN" altLang="en-US" sz="3200" b="1">
                <a:latin typeface="宋体" pitchFamily="2" charset="-122"/>
                <a:ea typeface="宋体" pitchFamily="2" charset="-122"/>
              </a:rPr>
              <a:t>”。</a:t>
            </a:r>
            <a:endParaRPr lang="en-US" altLang="zh-CN" sz="3200" b="1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与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李白合称</a:t>
            </a:r>
            <a:r>
              <a:rPr lang="zh-CN" altLang="en-US" sz="3200" b="1"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en-US" sz="3200" b="1" u="sng">
                <a:uFill>
                  <a:solidFill>
                    <a:srgbClr val="FF0000"/>
                  </a:solidFill>
                </a:uFill>
                <a:latin typeface="宋体" pitchFamily="2" charset="-122"/>
                <a:ea typeface="宋体" pitchFamily="2" charset="-122"/>
              </a:rPr>
              <a:t>李杜</a:t>
            </a:r>
            <a:r>
              <a:rPr lang="zh-CN" altLang="en-US" sz="3200" b="1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3200" b="1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b="1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   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代表作：</a:t>
            </a: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春望</a:t>
            </a:r>
            <a:r>
              <a:rPr lang="en-US" altLang="zh-CN" sz="3200" b="1" dirty="0" smtClean="0"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“三吏”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“三别” 。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041850"/>
            <a:ext cx="3054427" cy="313335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1776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6"/>
          <p:cNvSpPr txBox="1"/>
          <p:nvPr/>
        </p:nvSpPr>
        <p:spPr>
          <a:xfrm>
            <a:off x="2757455" y="1598315"/>
            <a:ext cx="5472608" cy="21852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70000"/>
              </a:lnSpc>
            </a:pPr>
            <a:r>
              <a:rPr kumimoji="1" lang="zh-CN" altLang="en-US" sz="4000" spc="190" dirty="0" smtClean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kumimoji="1" lang="zh-CN" altLang="en-US" sz="4000" spc="190" smtClean="0">
                <a:latin typeface="黑体" panose="02010609060101010101" charset="-122"/>
                <a:ea typeface="黑体" panose="02010609060101010101" charset="-122"/>
              </a:rPr>
              <a:t>自由朗读古诗，</a:t>
            </a:r>
            <a:r>
              <a:rPr kumimoji="1" lang="zh-CN" altLang="en-US" sz="4000" spc="190" dirty="0" smtClean="0">
                <a:latin typeface="黑体" panose="02010609060101010101" charset="-122"/>
                <a:ea typeface="黑体" panose="02010609060101010101" charset="-122"/>
              </a:rPr>
              <a:t>读</a:t>
            </a:r>
            <a:r>
              <a:rPr kumimoji="1" lang="zh-CN" altLang="en-US" sz="4000" spc="190" dirty="0">
                <a:latin typeface="黑体" panose="02010609060101010101" charset="-122"/>
                <a:ea typeface="黑体" panose="02010609060101010101" charset="-122"/>
              </a:rPr>
              <a:t>准字音，读通句子</a:t>
            </a:r>
            <a:r>
              <a:rPr kumimoji="1" lang="zh-CN" altLang="en-US" sz="4000" spc="190" dirty="0" smtClean="0">
                <a:latin typeface="黑体" panose="02010609060101010101" charset="-122"/>
                <a:ea typeface="黑体" panose="02010609060101010101" charset="-122"/>
              </a:rPr>
              <a:t>。</a:t>
            </a:r>
            <a:endParaRPr kumimoji="1" lang="zh-CN" altLang="en-US" sz="4000" spc="190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776" y="1584970"/>
            <a:ext cx="2035602" cy="2917162"/>
          </a:xfrm>
          <a:prstGeom prst="rect">
            <a:avLst/>
          </a:prstGeom>
        </p:spPr>
      </p:pic>
      <p:sp>
        <p:nvSpPr>
          <p:cNvPr id="6" name="文本框 14">
            <a:hlinkClick r:id="rId3" action="ppaction://hlinkfile"/>
          </p:cNvPr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初读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课文 扫清障碍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603851"/>
            <a:ext cx="351070" cy="3801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17818" y="572918"/>
            <a:ext cx="320504" cy="45171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360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4504090" y="1707654"/>
            <a:ext cx="568224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jì</a:t>
            </a:r>
            <a:endParaRPr lang="en-US" altLang="zh-CN" sz="3000" b="1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356754" y="1707654"/>
            <a:ext cx="156729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rèn</a:t>
            </a:r>
            <a:r>
              <a:rPr lang="en-US" altLang="zh-CN" sz="3000" b="1" dirty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</a:t>
            </a:r>
            <a:r>
              <a:rPr lang="en-US" altLang="zh-CN" sz="3000" b="1" dirty="0" err="1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yuè</a:t>
            </a:r>
            <a:r>
              <a:rPr lang="en-US" altLang="zh-CN" sz="3000" b="1" dirty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392394" y="2079112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蓟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960730" y="2079112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endParaRPr lang="zh-CN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385329" y="2079112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仞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315551" y="2079112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五千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40"/>
          <p:cNvSpPr txBox="1"/>
          <p:nvPr/>
        </p:nvSpPr>
        <p:spPr>
          <a:xfrm>
            <a:off x="2961393" y="2079112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岳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208359" y="1707654"/>
            <a:ext cx="1063217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tì</a:t>
            </a:r>
            <a:endParaRPr lang="en-US" altLang="zh-CN" sz="3000" b="1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6040738" y="2079112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涕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6609074" y="2079112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泪</a:t>
            </a:r>
            <a:endParaRPr lang="zh-CN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2733614" y="3289606"/>
            <a:ext cx="1322875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cháng</a:t>
            </a:r>
            <a:endParaRPr lang="en-US" altLang="zh-CN" sz="3000" b="1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009024" y="3723913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裳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2383999" y="3723913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衣</a:t>
            </a:r>
            <a:endParaRPr lang="zh-CN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4920586" y="3289605"/>
            <a:ext cx="120406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xiāng</a:t>
            </a:r>
            <a:endParaRPr lang="en-US" altLang="zh-CN" sz="3000" b="1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5061316" y="3723913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襄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5629652" y="3723913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阳</a:t>
            </a:r>
            <a:endParaRPr lang="zh-CN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6"/>
          <p:cNvSpPr txBox="1"/>
          <p:nvPr/>
        </p:nvSpPr>
        <p:spPr>
          <a:xfrm>
            <a:off x="2627784" y="322014"/>
            <a:ext cx="5158508" cy="9294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70000"/>
              </a:lnSpc>
            </a:pPr>
            <a:r>
              <a:rPr kumimoji="1" lang="zh-CN" altLang="en-US" sz="3200" spc="190" smtClean="0">
                <a:latin typeface="黑体" panose="02010609060101010101" charset="-122"/>
                <a:ea typeface="黑体" panose="02010609060101010101" charset="-122"/>
              </a:rPr>
              <a:t>诗中的会认字你能读准吗？</a:t>
            </a:r>
            <a:endParaRPr kumimoji="1" lang="zh-CN" altLang="en-US" sz="3200" spc="19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39552" y="1178105"/>
            <a:ext cx="8085948" cy="3481877"/>
          </a:xfrm>
          <a:prstGeom prst="rect">
            <a:avLst/>
          </a:prstGeom>
          <a:noFill/>
          <a:ln w="12700" cap="flat" cmpd="sng" algn="ctr">
            <a:solidFill>
              <a:srgbClr val="008000"/>
            </a:solidFill>
            <a:prstDash val="solid"/>
          </a:ln>
          <a:effectLst>
            <a:glow rad="63500">
              <a:sysClr val="window" lastClr="FFFFFF">
                <a:alpha val="40000"/>
              </a:sysClr>
            </a:glow>
            <a:outerShdw blurRad="50800" dist="38100" dir="18900000" algn="bl" rotWithShape="0">
              <a:sysClr val="window" lastClr="FFFFFF">
                <a:alpha val="40000"/>
              </a:sys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814830" y="843312"/>
            <a:ext cx="1583505" cy="504056"/>
            <a:chOff x="6588895" y="717423"/>
            <a:chExt cx="1583505" cy="504056"/>
          </a:xfrm>
        </p:grpSpPr>
        <p:sp>
          <p:nvSpPr>
            <p:cNvPr id="37" name="椭圆 36"/>
            <p:cNvSpPr/>
            <p:nvPr/>
          </p:nvSpPr>
          <p:spPr>
            <a:xfrm>
              <a:off x="6588895" y="717423"/>
              <a:ext cx="1583505" cy="504056"/>
            </a:xfrm>
            <a:prstGeom prst="ellipse">
              <a:avLst/>
            </a:prstGeom>
            <a:solidFill>
              <a:srgbClr val="F07474">
                <a:lumMod val="20000"/>
                <a:lumOff val="80000"/>
              </a:srgbClr>
            </a:solidFill>
            <a:ln w="9525" cap="flat" cmpd="sng" algn="ctr">
              <a:solidFill>
                <a:srgbClr val="00800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6834885" y="717423"/>
              <a:ext cx="1121491" cy="438582"/>
              <a:chOff x="6520102" y="843558"/>
              <a:chExt cx="1121491" cy="438582"/>
            </a:xfrm>
          </p:grpSpPr>
          <p:sp>
            <p:nvSpPr>
              <p:cNvPr id="43" name="TextBox 11">
                <a:hlinkClick r:id="rId3" action="ppaction://hlinkfile"/>
              </p:cNvPr>
              <p:cNvSpPr txBox="1">
                <a:spLocks noChangeArrowheads="1"/>
              </p:cNvSpPr>
              <p:nvPr/>
            </p:nvSpPr>
            <p:spPr bwMode="auto">
              <a:xfrm>
                <a:off x="6520102" y="843558"/>
                <a:ext cx="1121491" cy="4385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rPr>
                  <a:t>学认字</a:t>
                </a:r>
                <a:endPara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7557093" y="911573"/>
                <a:ext cx="36000" cy="324000"/>
              </a:xfrm>
              <a:prstGeom prst="rect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微软雅黑"/>
                  <a:cs typeface="+mn-cs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6540471" y="911573"/>
                <a:ext cx="36000" cy="324000"/>
              </a:xfrm>
              <a:prstGeom prst="rect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微软雅黑"/>
                  <a:cs typeface="+mn-cs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66" grpId="0"/>
      <p:bldP spid="69" grpId="0"/>
      <p:bldP spid="7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95536" y="1883867"/>
            <a:ext cx="1008112" cy="116810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r>
              <a:rPr lang="zh-CN" altLang="en-US" sz="66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裳</a:t>
            </a:r>
            <a:endParaRPr lang="zh-CN" altLang="en-US" sz="66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17384" y="1280682"/>
            <a:ext cx="3866784" cy="62324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初闻涕泪满衣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裳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752862" y="289784"/>
            <a:ext cx="410581" cy="377666"/>
            <a:chOff x="631825" y="5181600"/>
            <a:chExt cx="1554163" cy="1552575"/>
          </a:xfrm>
        </p:grpSpPr>
        <p:sp>
          <p:nvSpPr>
            <p:cNvPr id="14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21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25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26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27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28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29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30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31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33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34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35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36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37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38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39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40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41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42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43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44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45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46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47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48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49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  <p:sp>
          <p:nvSpPr>
            <p:cNvPr id="50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ea typeface="黑体" panose="02010609060101010101" pitchFamily="49" charset="-122"/>
              </a:endParaRPr>
            </a:p>
          </p:txBody>
        </p:sp>
      </p:grp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162967" y="195486"/>
            <a:ext cx="1564685" cy="559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多音字</a:t>
            </a:r>
            <a:endParaRPr lang="zh-CN" altLang="en-US" sz="2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217384" y="3964798"/>
            <a:ext cx="1492918" cy="62324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衣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裳</a:t>
            </a:r>
            <a:endParaRPr lang="zh-CN" altLang="en-US" sz="36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23728" y="1950490"/>
            <a:ext cx="66967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100" b="1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    裳</a:t>
            </a:r>
            <a:r>
              <a:rPr lang="zh-CN" altLang="en-US" sz="31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en-US" sz="3100" b="1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指下身穿的衣服，类似现在的裙子，男女都可以穿。古人一般上衣下</a:t>
            </a:r>
            <a:r>
              <a:rPr lang="zh-CN" altLang="en-US" sz="31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裳。</a:t>
            </a:r>
            <a:endParaRPr lang="zh-CN" altLang="en-US" sz="31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710200" y="771550"/>
            <a:ext cx="1219832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chánɡ</a:t>
            </a:r>
            <a:endParaRPr lang="zh-CN" altLang="en-US" sz="2800" b="1" dirty="0"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2771800" y="3435846"/>
            <a:ext cx="1243904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汉语拼音" pitchFamily="34" charset="0"/>
                <a:ea typeface="黑体" pitchFamily="49" charset="-122"/>
                <a:cs typeface="汉语拼音" pitchFamily="34" charset="0"/>
              </a:rPr>
              <a:t>shɑnɡ</a:t>
            </a:r>
            <a:endParaRPr lang="zh-CN" altLang="en-US" sz="2800" b="1" dirty="0">
              <a:latin typeface="汉语拼音" pitchFamily="34" charset="0"/>
              <a:ea typeface="黑体" pitchFamily="49" charset="-122"/>
              <a:cs typeface="汉语拼音" pitchFamily="34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4139952" y="3582764"/>
            <a:ext cx="44644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    现代汉语</a:t>
            </a:r>
            <a:r>
              <a:rPr lang="zh-CN" altLang="en-US" sz="3200" b="1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中的</a:t>
            </a:r>
            <a:r>
              <a:rPr lang="zh-CN" altLang="en-US" sz="32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“衣裳”</a:t>
            </a:r>
            <a:r>
              <a:rPr lang="zh-CN" altLang="en-US" sz="3200" b="1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指衣服</a:t>
            </a:r>
            <a:r>
              <a:rPr lang="zh-CN" altLang="en-US" sz="32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1600" b="1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9441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3" grpId="0" animBg="1"/>
      <p:bldP spid="2" grpId="0"/>
      <p:bldP spid="57" grpId="0"/>
      <p:bldP spid="60" grpId="0"/>
      <p:bldP spid="5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664333" y="1563638"/>
            <a:ext cx="1127373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30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rèn</a:t>
            </a:r>
            <a:endParaRPr lang="zh-CN" altLang="en-US" sz="30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994537" y="1563638"/>
            <a:ext cx="125031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yuè</a:t>
            </a:r>
            <a:endParaRPr lang="en-US" altLang="zh-CN" sz="30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212244" y="1563638"/>
            <a:ext cx="83121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30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mó</a:t>
            </a:r>
            <a:endParaRPr lang="en-US" altLang="zh-CN" sz="30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741905" y="1563638"/>
            <a:ext cx="98207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yí</a:t>
            </a:r>
            <a:endParaRPr lang="en-US" altLang="zh-CN" sz="30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28" name="组合 7"/>
          <p:cNvGrpSpPr/>
          <p:nvPr/>
        </p:nvGrpSpPr>
        <p:grpSpPr>
          <a:xfrm>
            <a:off x="689061" y="2154720"/>
            <a:ext cx="1029163" cy="1085656"/>
            <a:chOff x="2437" y="2032"/>
            <a:chExt cx="1244" cy="1264"/>
          </a:xfrm>
        </p:grpSpPr>
        <p:sp>
          <p:nvSpPr>
            <p:cNvPr id="2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43" name="组合 7"/>
          <p:cNvGrpSpPr/>
          <p:nvPr/>
        </p:nvGrpSpPr>
        <p:grpSpPr>
          <a:xfrm>
            <a:off x="1905271" y="2154784"/>
            <a:ext cx="1029163" cy="1085656"/>
            <a:chOff x="2437" y="2032"/>
            <a:chExt cx="1244" cy="1264"/>
          </a:xfrm>
        </p:grpSpPr>
        <p:sp>
          <p:nvSpPr>
            <p:cNvPr id="4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47" name="组合 7"/>
          <p:cNvGrpSpPr/>
          <p:nvPr/>
        </p:nvGrpSpPr>
        <p:grpSpPr>
          <a:xfrm>
            <a:off x="3143377" y="2127311"/>
            <a:ext cx="1029163" cy="1085656"/>
            <a:chOff x="2437" y="2032"/>
            <a:chExt cx="1244" cy="1264"/>
          </a:xfrm>
        </p:grpSpPr>
        <p:sp>
          <p:nvSpPr>
            <p:cNvPr id="4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51" name="组合 7"/>
          <p:cNvGrpSpPr/>
          <p:nvPr/>
        </p:nvGrpSpPr>
        <p:grpSpPr>
          <a:xfrm>
            <a:off x="4484750" y="2110992"/>
            <a:ext cx="1029163" cy="1085656"/>
            <a:chOff x="2437" y="2032"/>
            <a:chExt cx="1244" cy="1264"/>
          </a:xfrm>
        </p:grpSpPr>
        <p:sp>
          <p:nvSpPr>
            <p:cNvPr id="5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55" name="文本框 64"/>
          <p:cNvSpPr txBox="1"/>
          <p:nvPr/>
        </p:nvSpPr>
        <p:spPr>
          <a:xfrm>
            <a:off x="753970" y="2118778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仞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文本框 64"/>
          <p:cNvSpPr txBox="1"/>
          <p:nvPr/>
        </p:nvSpPr>
        <p:spPr>
          <a:xfrm>
            <a:off x="1959130" y="2136179"/>
            <a:ext cx="874099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岳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文本框 64"/>
          <p:cNvSpPr txBox="1"/>
          <p:nvPr/>
        </p:nvSpPr>
        <p:spPr>
          <a:xfrm>
            <a:off x="3141174" y="2109211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摩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文本框 64"/>
          <p:cNvSpPr txBox="1"/>
          <p:nvPr/>
        </p:nvSpPr>
        <p:spPr>
          <a:xfrm>
            <a:off x="4499992" y="2067694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遗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5825765" y="1563638"/>
            <a:ext cx="83121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30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tì</a:t>
            </a:r>
            <a:endParaRPr lang="en-US" altLang="zh-CN" sz="30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7159326" y="1563638"/>
            <a:ext cx="98207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wū</a:t>
            </a:r>
            <a:endParaRPr lang="en-US" altLang="zh-CN" sz="30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68" name="组合 7"/>
          <p:cNvGrpSpPr/>
          <p:nvPr/>
        </p:nvGrpSpPr>
        <p:grpSpPr>
          <a:xfrm>
            <a:off x="5727581" y="2114971"/>
            <a:ext cx="1029163" cy="1085656"/>
            <a:chOff x="2437" y="2032"/>
            <a:chExt cx="1244" cy="1264"/>
          </a:xfrm>
        </p:grpSpPr>
        <p:sp>
          <p:nvSpPr>
            <p:cNvPr id="6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2" name="组合 7"/>
          <p:cNvGrpSpPr/>
          <p:nvPr/>
        </p:nvGrpSpPr>
        <p:grpSpPr>
          <a:xfrm>
            <a:off x="6928213" y="2093863"/>
            <a:ext cx="1029163" cy="1085656"/>
            <a:chOff x="2437" y="2032"/>
            <a:chExt cx="1244" cy="1264"/>
          </a:xfrm>
        </p:grpSpPr>
        <p:sp>
          <p:nvSpPr>
            <p:cNvPr id="7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76" name="文本框 64"/>
          <p:cNvSpPr txBox="1"/>
          <p:nvPr/>
        </p:nvSpPr>
        <p:spPr>
          <a:xfrm>
            <a:off x="5725378" y="2096871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涕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文本框 64"/>
          <p:cNvSpPr txBox="1"/>
          <p:nvPr/>
        </p:nvSpPr>
        <p:spPr>
          <a:xfrm>
            <a:off x="6975279" y="2116574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巫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04744" y="1186299"/>
            <a:ext cx="8496945" cy="3401675"/>
          </a:xfrm>
          <a:prstGeom prst="rect">
            <a:avLst/>
          </a:prstGeom>
          <a:noFill/>
          <a:ln w="9525" cap="flat" cmpd="sng" algn="ctr">
            <a:solidFill>
              <a:srgbClr val="660033"/>
            </a:soli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sp>
        <p:nvSpPr>
          <p:cNvPr id="64" name="TextBox 124"/>
          <p:cNvSpPr txBox="1"/>
          <p:nvPr/>
        </p:nvSpPr>
        <p:spPr>
          <a:xfrm>
            <a:off x="3036055" y="483260"/>
            <a:ext cx="5765358" cy="64633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ts val="4500"/>
              </a:lnSpc>
            </a:pPr>
            <a:r>
              <a:rPr lang="zh-CN" altLang="en-US" sz="3200" b="1" smtClean="0">
                <a:latin typeface="黑体" pitchFamily="49" charset="-122"/>
                <a:ea typeface="黑体" pitchFamily="49" charset="-122"/>
              </a:rPr>
              <a:t>诗中的会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写字，你都会写吗？</a:t>
            </a:r>
            <a:endParaRPr lang="en-US" altLang="zh-CN" sz="3200" b="1" dirty="0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612231" y="798163"/>
            <a:ext cx="2231577" cy="621459"/>
            <a:chOff x="395536" y="915566"/>
            <a:chExt cx="2231577" cy="621459"/>
          </a:xfrm>
        </p:grpSpPr>
        <p:sp>
          <p:nvSpPr>
            <p:cNvPr id="78" name="椭圆 77"/>
            <p:cNvSpPr/>
            <p:nvPr/>
          </p:nvSpPr>
          <p:spPr>
            <a:xfrm>
              <a:off x="395536" y="915566"/>
              <a:ext cx="2231577" cy="621459"/>
            </a:xfrm>
            <a:prstGeom prst="ellipse">
              <a:avLst/>
            </a:prstGeom>
            <a:solidFill>
              <a:srgbClr val="FFBF53">
                <a:lumMod val="40000"/>
                <a:lumOff val="60000"/>
              </a:srgbClr>
            </a:solidFill>
            <a:ln w="9525" cap="flat" cmpd="sng" algn="ctr">
              <a:solidFill>
                <a:srgbClr val="660066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683568" y="987574"/>
              <a:ext cx="1609767" cy="472337"/>
              <a:chOff x="760801" y="933520"/>
              <a:chExt cx="1609767" cy="472337"/>
            </a:xfrm>
          </p:grpSpPr>
          <p:grpSp>
            <p:nvGrpSpPr>
              <p:cNvPr id="100" name="组合 99"/>
              <p:cNvGrpSpPr/>
              <p:nvPr/>
            </p:nvGrpSpPr>
            <p:grpSpPr>
              <a:xfrm>
                <a:off x="760801" y="953665"/>
                <a:ext cx="1159241" cy="438582"/>
                <a:chOff x="467544" y="1510576"/>
                <a:chExt cx="1159241" cy="438582"/>
              </a:xfrm>
            </p:grpSpPr>
            <p:sp>
              <p:nvSpPr>
                <p:cNvPr id="102" name="TextBox 11">
                  <a:hlinkClick r:id="rId3" action="ppaction://hlinkfile"/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05294" y="1510576"/>
                  <a:ext cx="1121491" cy="4385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68580" tIns="34290" rIns="68580" bIns="34290">
                  <a:spAutoFit/>
                </a:bodyPr>
                <a:lstStyle>
                  <a:lvl1pPr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defTabSz="6858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4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>
                        <a:outerShdw blurRad="38100" dist="25400" dir="5400000" algn="ctr" rotWithShape="0">
                          <a:srgbClr val="6E747A">
                            <a:alpha val="43000"/>
                          </a:srgbClr>
                        </a:outerShdw>
                      </a:effectLst>
                      <a:uLnTx/>
                      <a:uFillTx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学写字</a:t>
                  </a:r>
                  <a:endParaRPr kumimoji="0" lang="zh-CN" altLang="en-US" sz="2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03" name="矩形 102"/>
                <p:cNvSpPr/>
                <p:nvPr/>
              </p:nvSpPr>
              <p:spPr>
                <a:xfrm>
                  <a:off x="1547664" y="1563638"/>
                  <a:ext cx="36000" cy="324000"/>
                </a:xfrm>
                <a:prstGeom prst="rect">
                  <a:avLst/>
                </a:prstGeom>
                <a:solidFill>
                  <a:srgbClr val="CC33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/>
                    <a:ea typeface="微软雅黑"/>
                    <a:cs typeface="+mn-cs"/>
                  </a:endParaRPr>
                </a:p>
              </p:txBody>
            </p:sp>
            <p:sp>
              <p:nvSpPr>
                <p:cNvPr id="104" name="矩形 103"/>
                <p:cNvSpPr/>
                <p:nvPr/>
              </p:nvSpPr>
              <p:spPr>
                <a:xfrm>
                  <a:off x="467544" y="1563638"/>
                  <a:ext cx="36000" cy="324000"/>
                </a:xfrm>
                <a:prstGeom prst="rect">
                  <a:avLst/>
                </a:prstGeom>
                <a:solidFill>
                  <a:srgbClr val="CC33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/>
                    <a:ea typeface="微软雅黑"/>
                    <a:cs typeface="+mn-cs"/>
                  </a:endParaRPr>
                </a:p>
              </p:txBody>
            </p:sp>
          </p:grpSp>
          <p:pic>
            <p:nvPicPr>
              <p:cNvPr id="101" name="图片 100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9057708">
                <a:off x="2035434" y="933520"/>
                <a:ext cx="335134" cy="472337"/>
              </a:xfrm>
              <a:prstGeom prst="rect">
                <a:avLst/>
              </a:prstGeom>
            </p:spPr>
          </p:pic>
        </p:grpSp>
      </p:grpSp>
      <p:pic>
        <p:nvPicPr>
          <p:cNvPr id="105" name="Picture 2" descr="C:\Users\zhangye\Desktop\点击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902" y="3226117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Picture 2" descr="C:\Users\zhangye\Desktop\点击.png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7272" y="3230575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" name="Picture 2" descr="C:\Users\zhangye\Desktop\点击.png">
            <a:hlinkClick r:id="rId8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507" y="3215510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2" descr="C:\Users\zhangye\Desktop\点击.png">
            <a:hlinkClick r:id="rId9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1851" y="3192230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" name="Picture 2" descr="C:\Users\zhangye\Desktop\点击.png">
            <a:hlinkClick r:id="rId10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718" y="3207721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" name="Picture 2" descr="C:\Users\zhangye\Desktop\点击.png">
            <a:hlinkClick r:id="rId11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7706" y="3172137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" name="矩形 118"/>
          <p:cNvSpPr/>
          <p:nvPr/>
        </p:nvSpPr>
        <p:spPr>
          <a:xfrm>
            <a:off x="611560" y="3579862"/>
            <a:ext cx="1013779" cy="975929"/>
          </a:xfrm>
          <a:prstGeom prst="rect">
            <a:avLst/>
          </a:prstGeom>
          <a:solidFill>
            <a:srgbClr val="4F81BD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左右结构</a:t>
            </a:r>
          </a:p>
        </p:txBody>
      </p:sp>
      <p:sp>
        <p:nvSpPr>
          <p:cNvPr id="120" name="椭圆 119"/>
          <p:cNvSpPr/>
          <p:nvPr/>
        </p:nvSpPr>
        <p:spPr>
          <a:xfrm>
            <a:off x="710627" y="2244954"/>
            <a:ext cx="981053" cy="936104"/>
          </a:xfrm>
          <a:prstGeom prst="ellipse">
            <a:avLst/>
          </a:prstGeom>
          <a:noFill/>
          <a:ln w="25400" cap="flat" cmpd="sng" algn="ctr">
            <a:solidFill>
              <a:srgbClr val="4F81BD">
                <a:lumMod val="7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1857489" y="3579862"/>
            <a:ext cx="1035201" cy="975930"/>
          </a:xfrm>
          <a:prstGeom prst="rect">
            <a:avLst/>
          </a:prstGeom>
          <a:solidFill>
            <a:srgbClr val="C00000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上下结构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22" name="椭圆 121"/>
          <p:cNvSpPr/>
          <p:nvPr/>
        </p:nvSpPr>
        <p:spPr>
          <a:xfrm>
            <a:off x="1922944" y="2217802"/>
            <a:ext cx="969746" cy="954335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3162493" y="3835963"/>
            <a:ext cx="2345611" cy="550357"/>
          </a:xfrm>
          <a:prstGeom prst="rect">
            <a:avLst/>
          </a:prstGeom>
          <a:solidFill>
            <a:srgbClr val="008000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半包围结构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24" name="椭圆 123"/>
          <p:cNvSpPr/>
          <p:nvPr/>
        </p:nvSpPr>
        <p:spPr>
          <a:xfrm>
            <a:off x="4540529" y="2211710"/>
            <a:ext cx="981053" cy="936104"/>
          </a:xfrm>
          <a:prstGeom prst="ellipse">
            <a:avLst/>
          </a:prstGeom>
          <a:noFill/>
          <a:ln w="25400" cap="flat" cmpd="sng" algn="ctr">
            <a:solidFill>
              <a:srgbClr val="00B05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25" name="椭圆 124"/>
          <p:cNvSpPr/>
          <p:nvPr/>
        </p:nvSpPr>
        <p:spPr>
          <a:xfrm>
            <a:off x="5750136" y="2211710"/>
            <a:ext cx="981053" cy="936104"/>
          </a:xfrm>
          <a:prstGeom prst="ellipse">
            <a:avLst/>
          </a:prstGeom>
          <a:noFill/>
          <a:ln w="25400" cap="flat" cmpd="sng" algn="ctr">
            <a:solidFill>
              <a:srgbClr val="4F81BD">
                <a:lumMod val="7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26" name="椭圆 125"/>
          <p:cNvSpPr/>
          <p:nvPr/>
        </p:nvSpPr>
        <p:spPr>
          <a:xfrm>
            <a:off x="3121682" y="2211710"/>
            <a:ext cx="1051684" cy="975916"/>
          </a:xfrm>
          <a:prstGeom prst="ellipse">
            <a:avLst/>
          </a:prstGeom>
          <a:noFill/>
          <a:ln w="25400" cap="flat" cmpd="sng" algn="ctr">
            <a:solidFill>
              <a:srgbClr val="00B05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31" name="椭圆 130"/>
          <p:cNvSpPr/>
          <p:nvPr/>
        </p:nvSpPr>
        <p:spPr>
          <a:xfrm>
            <a:off x="6986452" y="2222329"/>
            <a:ext cx="969923" cy="925485"/>
          </a:xfrm>
          <a:prstGeom prst="ellipse">
            <a:avLst/>
          </a:prstGeom>
          <a:noFill/>
          <a:ln w="25400" cap="flat" cmpd="sng" algn="ctr">
            <a:solidFill>
              <a:srgbClr val="FFC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5946056" y="3851321"/>
            <a:ext cx="2080792" cy="519641"/>
          </a:xfrm>
          <a:prstGeom prst="rect">
            <a:avLst/>
          </a:prstGeom>
          <a:solidFill>
            <a:srgbClr val="F79646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框架结构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0891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31" grpId="0" animBg="1"/>
      <p:bldP spid="13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8475951"/>
              </p:ext>
            </p:extLst>
          </p:nvPr>
        </p:nvGraphicFramePr>
        <p:xfrm>
          <a:off x="1464630" y="2224392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406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1478970" y="2084248"/>
            <a:ext cx="1420517" cy="16687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仞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1220236" y="1434517"/>
            <a:ext cx="2071702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rèn</a:t>
            </a:r>
            <a:endParaRPr lang="en-US" altLang="zh-CN" sz="5000" dirty="0">
              <a:solidFill>
                <a:prstClr val="black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621285" y="3154029"/>
            <a:ext cx="4479107" cy="623248"/>
          </a:xfrm>
          <a:prstGeom prst="rect">
            <a:avLst/>
          </a:prstGeom>
          <a:noFill/>
          <a:ln w="12700" cmpd="sng">
            <a:noFill/>
            <a:prstDash val="lgDash"/>
          </a:ln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n>
                  <a:solidFill>
                    <a:sysClr val="windowText" lastClr="000000"/>
                  </a:solidFill>
                </a:ln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3600" dirty="0" smtClean="0">
                <a:ln>
                  <a:solidFill>
                    <a:sysClr val="windowText" lastClr="000000"/>
                  </a:solidFill>
                </a:ln>
                <a:latin typeface="黑体" pitchFamily="49" charset="-122"/>
                <a:ea typeface="黑体" pitchFamily="49" charset="-122"/>
              </a:rPr>
              <a:t>巧记：人在刀刃边。</a:t>
            </a:r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3405261" y="411510"/>
            <a:ext cx="3759027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重难点字书写指导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915816" y="484535"/>
            <a:ext cx="456833" cy="456366"/>
            <a:chOff x="631825" y="5181600"/>
            <a:chExt cx="1554163" cy="1552575"/>
          </a:xfrm>
        </p:grpSpPr>
        <p:sp>
          <p:nvSpPr>
            <p:cNvPr id="11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48" name="线形标注 2 47"/>
          <p:cNvSpPr/>
          <p:nvPr/>
        </p:nvSpPr>
        <p:spPr>
          <a:xfrm>
            <a:off x="3810908" y="1301234"/>
            <a:ext cx="3097960" cy="1262666"/>
          </a:xfrm>
          <a:prstGeom prst="borderCallout2">
            <a:avLst>
              <a:gd name="adj1" fmla="val 82726"/>
              <a:gd name="adj2" fmla="val -30"/>
              <a:gd name="adj3" fmla="val 114846"/>
              <a:gd name="adj4" fmla="val -13484"/>
              <a:gd name="adj5" fmla="val 126315"/>
              <a:gd name="adj6" fmla="val -34033"/>
            </a:avLst>
          </a:prstGeom>
          <a:solidFill>
            <a:srgbClr val="CCFFCC"/>
          </a:solidFill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32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左窄右宽，右边是</a:t>
            </a:r>
            <a:r>
              <a:rPr lang="en-US" altLang="zh-CN" sz="32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刃</a:t>
            </a:r>
            <a:r>
              <a:rPr lang="en-US" altLang="zh-CN" sz="3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49" name="Picture 2" descr="C:\Users\zhangye\Desktop\点击.pn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9920" y="3753028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/>
      <p:bldP spid="4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7605463"/>
              </p:ext>
            </p:extLst>
          </p:nvPr>
        </p:nvGraphicFramePr>
        <p:xfrm>
          <a:off x="1736863" y="2025430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406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1774698" y="1926720"/>
            <a:ext cx="1420517" cy="16687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遗</a:t>
            </a:r>
          </a:p>
        </p:txBody>
      </p:sp>
      <p:sp>
        <p:nvSpPr>
          <p:cNvPr id="23" name="TextBox 24"/>
          <p:cNvSpPr txBox="1"/>
          <p:nvPr/>
        </p:nvSpPr>
        <p:spPr>
          <a:xfrm>
            <a:off x="1619672" y="1133606"/>
            <a:ext cx="1877908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yí</a:t>
            </a:r>
            <a:endParaRPr lang="en-US" altLang="zh-CN" sz="5000" dirty="0">
              <a:solidFill>
                <a:prstClr val="black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9" name="线形标注 2 8"/>
          <p:cNvSpPr/>
          <p:nvPr/>
        </p:nvSpPr>
        <p:spPr>
          <a:xfrm>
            <a:off x="3973688" y="962053"/>
            <a:ext cx="3312368" cy="1180669"/>
          </a:xfrm>
          <a:prstGeom prst="borderCallout2">
            <a:avLst>
              <a:gd name="adj1" fmla="val 106111"/>
              <a:gd name="adj2" fmla="val 19033"/>
              <a:gd name="adj3" fmla="val 132928"/>
              <a:gd name="adj4" fmla="val -18077"/>
              <a:gd name="adj5" fmla="val 138212"/>
              <a:gd name="adj6" fmla="val -32618"/>
            </a:avLst>
          </a:prstGeom>
          <a:solidFill>
            <a:srgbClr val="CCFFCC"/>
          </a:solidFill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32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右侧上半部分是“中”加一横。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757664" y="2972252"/>
            <a:ext cx="4752528" cy="623248"/>
          </a:xfrm>
          <a:prstGeom prst="rect">
            <a:avLst/>
          </a:prstGeom>
          <a:noFill/>
          <a:ln w="12700" cmpd="sng">
            <a:noFill/>
            <a:prstDash val="lgDash"/>
          </a:ln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3600" b="1">
                <a:ln>
                  <a:solidFill>
                    <a:sysClr val="windowText" lastClr="000000"/>
                  </a:solidFill>
                </a:ln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dirty="0"/>
              <a:t> 巧记：行走的贵族。</a:t>
            </a:r>
          </a:p>
        </p:txBody>
      </p:sp>
      <p:pic>
        <p:nvPicPr>
          <p:cNvPr id="8" name="Picture 2" descr="C:\Users\zhangye\Desktop\点击.pn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2153" y="3554066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6136" y="2311137"/>
            <a:ext cx="2717748" cy="20369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20" name="Group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8880569"/>
              </p:ext>
            </p:extLst>
          </p:nvPr>
        </p:nvGraphicFramePr>
        <p:xfrm>
          <a:off x="800759" y="2025430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406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838594" y="1926720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巫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683568" y="1133606"/>
            <a:ext cx="1877908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wū</a:t>
            </a:r>
            <a:endParaRPr lang="en-US" altLang="zh-CN" sz="5000" dirty="0">
              <a:solidFill>
                <a:prstClr val="black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9" name="线形标注 2 8"/>
          <p:cNvSpPr/>
          <p:nvPr/>
        </p:nvSpPr>
        <p:spPr>
          <a:xfrm>
            <a:off x="3253608" y="843559"/>
            <a:ext cx="3838672" cy="1296144"/>
          </a:xfrm>
          <a:prstGeom prst="borderCallout2">
            <a:avLst>
              <a:gd name="adj1" fmla="val 106111"/>
              <a:gd name="adj2" fmla="val 19033"/>
              <a:gd name="adj3" fmla="val 132928"/>
              <a:gd name="adj4" fmla="val -18077"/>
              <a:gd name="adj5" fmla="val 154986"/>
              <a:gd name="adj6" fmla="val -34296"/>
            </a:avLst>
          </a:prstGeom>
          <a:solidFill>
            <a:srgbClr val="CCFFCC"/>
          </a:solidFill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32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两个“人”不要写得太大，捺</a:t>
            </a:r>
            <a:r>
              <a:rPr lang="zh-CN" altLang="en-US" sz="3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变成</a:t>
            </a:r>
            <a:r>
              <a:rPr lang="zh-CN" altLang="en-US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点。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71800" y="3017998"/>
            <a:ext cx="2952328" cy="623248"/>
          </a:xfrm>
          <a:prstGeom prst="rect">
            <a:avLst/>
          </a:prstGeom>
          <a:noFill/>
          <a:ln w="12700" cmpd="sng">
            <a:noFill/>
            <a:prstDash val="lgDash"/>
          </a:ln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3600" b="1">
                <a:ln>
                  <a:solidFill>
                    <a:sysClr val="windowText" lastClr="000000"/>
                  </a:solidFill>
                </a:ln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dirty="0"/>
              <a:t> 巫山  巫峡</a:t>
            </a:r>
          </a:p>
        </p:txBody>
      </p:sp>
      <p:pic>
        <p:nvPicPr>
          <p:cNvPr id="8" name="Picture 2" descr="C:\Users\zhangye\Desktop\点击.pn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049" y="3554066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0182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941"/>
          <a:stretch/>
        </p:blipFill>
        <p:spPr bwMode="auto">
          <a:xfrm>
            <a:off x="4915" y="-1"/>
            <a:ext cx="9139085" cy="5143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48"/>
          <p:cNvSpPr txBox="1"/>
          <p:nvPr/>
        </p:nvSpPr>
        <p:spPr>
          <a:xfrm>
            <a:off x="2265287" y="335290"/>
            <a:ext cx="4610969" cy="13003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5400" b="1">
                <a:ln w="0"/>
                <a:solidFill>
                  <a:schemeClr val="dk1"/>
                </a:solidFill>
                <a:effectLst>
                  <a:glow rad="139700">
                    <a:schemeClr val="bg1">
                      <a:alpha val="91000"/>
                    </a:schemeClr>
                  </a:glow>
                </a:effectLst>
                <a:latin typeface="黑体" pitchFamily="49" charset="-122"/>
                <a:ea typeface="黑体" pitchFamily="49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sz="8000" smtClean="0"/>
              <a:t>从 军 行</a:t>
            </a:r>
            <a:endParaRPr lang="zh-CN" altLang="en-US" sz="8000" dirty="0"/>
          </a:p>
        </p:txBody>
      </p:sp>
    </p:spTree>
    <p:extLst>
      <p:ext uri="{BB962C8B-B14F-4D97-AF65-F5344CB8AC3E}">
        <p14:creationId xmlns:p14="http://schemas.microsoft.com/office/powerpoint/2010/main" val="1082173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9440"/>
          <a:stretch/>
        </p:blipFill>
        <p:spPr bwMode="auto">
          <a:xfrm>
            <a:off x="13271" y="-11288"/>
            <a:ext cx="9130730" cy="5154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0" y="46355"/>
            <a:ext cx="3427730" cy="325449"/>
            <a:chOff x="-36625" y="131971"/>
            <a:chExt cx="2771913" cy="279539"/>
          </a:xfrm>
        </p:grpSpPr>
        <p:sp>
          <p:nvSpPr>
            <p:cNvPr id="15" name="矩形 14"/>
            <p:cNvSpPr/>
            <p:nvPr/>
          </p:nvSpPr>
          <p:spPr>
            <a:xfrm flipH="1">
              <a:off x="-36512" y="159510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" name="文本框 1"/>
            <p:cNvSpPr txBox="1"/>
            <p:nvPr/>
          </p:nvSpPr>
          <p:spPr>
            <a:xfrm>
              <a:off x="-36625" y="131971"/>
              <a:ext cx="2021609" cy="26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 语文  </a:t>
              </a: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五</a:t>
              </a:r>
              <a:r>
                <a:rPr kumimoji="1" lang="zh-CN" altLang="en-US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年级  </a:t>
              </a:r>
              <a:r>
                <a:rPr kumimoji="1" lang="zh-CN" altLang="en-US" dirty="0">
                  <a:latin typeface="黑体" panose="02010609060101010101" pitchFamily="49" charset="-122"/>
                  <a:ea typeface="黑体" panose="02010609060101010101" pitchFamily="49" charset="-122"/>
                </a:rPr>
                <a:t>下</a:t>
              </a:r>
              <a:r>
                <a:rPr kumimoji="1" lang="zh-CN" altLang="en-US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册</a:t>
              </a:r>
              <a:endPara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166662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55864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文本框 15">
            <a:hlinkClick r:id="rId6" action="ppaction://hlinksldjump"/>
          </p:cNvPr>
          <p:cNvSpPr txBox="1"/>
          <p:nvPr/>
        </p:nvSpPr>
        <p:spPr>
          <a:xfrm>
            <a:off x="7275010" y="4155926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</a:p>
        </p:txBody>
      </p:sp>
      <p:sp>
        <p:nvSpPr>
          <p:cNvPr id="21" name="文本框 14">
            <a:hlinkClick r:id="rId7" action="ppaction://hlinksldjump"/>
          </p:cNvPr>
          <p:cNvSpPr txBox="1"/>
          <p:nvPr/>
        </p:nvSpPr>
        <p:spPr>
          <a:xfrm>
            <a:off x="7275010" y="454790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</a:p>
        </p:txBody>
      </p:sp>
      <p:sp>
        <p:nvSpPr>
          <p:cNvPr id="3" name="动作按钮: 前进或下一项 2">
            <a:hlinkClick r:id="" action="ppaction://hlinkshowjump?jump=nextslide" highlightClick="1"/>
          </p:cNvPr>
          <p:cNvSpPr/>
          <p:nvPr/>
        </p:nvSpPr>
        <p:spPr>
          <a:xfrm>
            <a:off x="2123728" y="4556036"/>
            <a:ext cx="576064" cy="247962"/>
          </a:xfrm>
          <a:prstGeom prst="actionButtonForwardNex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48"/>
          <p:cNvSpPr txBox="1"/>
          <p:nvPr/>
        </p:nvSpPr>
        <p:spPr>
          <a:xfrm>
            <a:off x="1613287" y="1059582"/>
            <a:ext cx="6055057" cy="1300356"/>
          </a:xfrm>
          <a:prstGeom prst="rect">
            <a:avLst/>
          </a:prstGeom>
          <a:solidFill>
            <a:schemeClr val="bg1">
              <a:alpha val="42000"/>
            </a:scheme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8000" b="1" smtClean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 </a:t>
            </a:r>
            <a:r>
              <a:rPr lang="zh-CN" altLang="en-US" sz="8000" b="1" dirty="0" smtClean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古诗三首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4457" t="9468" r="4432" b="10868"/>
          <a:stretch>
            <a:fillRect/>
          </a:stretch>
        </p:blipFill>
        <p:spPr>
          <a:xfrm>
            <a:off x="4497626" y="-4539"/>
            <a:ext cx="4682886" cy="512296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989952" y="458441"/>
            <a:ext cx="3758512" cy="44319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defRPr>
            </a:lvl1pPr>
          </a:lstStyle>
          <a:p>
            <a:r>
              <a:rPr lang="zh-CN" altLang="en-US" dirty="0"/>
              <a:t>从军行</a:t>
            </a:r>
          </a:p>
          <a:p>
            <a:r>
              <a:rPr lang="en-US" altLang="zh-CN" sz="3200" dirty="0">
                <a:latin typeface="宋体" pitchFamily="2" charset="-122"/>
                <a:ea typeface="宋体" pitchFamily="2" charset="-122"/>
              </a:rPr>
              <a:t>[</a:t>
            </a:r>
            <a:r>
              <a:rPr lang="zh-CN" altLang="en-US" sz="3200" dirty="0">
                <a:latin typeface="宋体" pitchFamily="2" charset="-122"/>
                <a:ea typeface="宋体" pitchFamily="2" charset="-122"/>
              </a:rPr>
              <a:t>唐</a:t>
            </a:r>
            <a:r>
              <a:rPr lang="en-US" altLang="zh-CN" sz="3200" dirty="0">
                <a:latin typeface="宋体" pitchFamily="2" charset="-122"/>
                <a:ea typeface="宋体" pitchFamily="2" charset="-122"/>
              </a:rPr>
              <a:t>]</a:t>
            </a:r>
            <a:r>
              <a:rPr lang="zh-CN" altLang="en-US" sz="3200" dirty="0">
                <a:latin typeface="宋体" pitchFamily="2" charset="-122"/>
                <a:ea typeface="宋体" pitchFamily="2" charset="-122"/>
              </a:rPr>
              <a:t>王昌龄</a:t>
            </a:r>
          </a:p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青海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长云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暗雪山，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孤城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遥望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玉门关。</a:t>
            </a:r>
          </a:p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黄沙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百战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穿金甲，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不破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楼兰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终不还。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7862" y="1635646"/>
            <a:ext cx="3536066" cy="2308324"/>
          </a:xfrm>
          <a:prstGeom prst="rect">
            <a:avLst/>
          </a:prstGeom>
          <a:noFill/>
          <a:ln w="12700" cmpd="sng">
            <a:noFill/>
            <a:prstDash val="dash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kern="0" smtClean="0">
                <a:latin typeface="黑体" panose="02010609060101010101" pitchFamily="49" charset="-122"/>
                <a:ea typeface="黑体" panose="02010609060101010101" pitchFamily="49" charset="-122"/>
              </a:rPr>
              <a:t>    自由朗读</a:t>
            </a:r>
            <a:r>
              <a:rPr lang="en-US" altLang="zh-CN" sz="3200" b="1" kern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从军行</a:t>
            </a:r>
            <a:r>
              <a:rPr lang="en-US" altLang="zh-CN" sz="3200" b="1" kern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kern="0" smtClean="0">
                <a:latin typeface="黑体" panose="02010609060101010101" pitchFamily="49" charset="-122"/>
                <a:ea typeface="黑体" panose="02010609060101010101" pitchFamily="49" charset="-122"/>
              </a:rPr>
              <a:t>，注意读出节奏。</a:t>
            </a:r>
            <a:endParaRPr lang="zh-CN" sz="3200" b="1" kern="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4"/>
          <p:cNvSpPr txBox="1"/>
          <p:nvPr/>
        </p:nvSpPr>
        <p:spPr>
          <a:xfrm>
            <a:off x="536936" y="43615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552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99792" y="1779662"/>
            <a:ext cx="5688632" cy="1754326"/>
          </a:xfrm>
          <a:prstGeom prst="rect">
            <a:avLst/>
          </a:prstGeom>
          <a:noFill/>
          <a:ln w="12700" cmpd="sng">
            <a:noFill/>
            <a:prstDash val="dashDot"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defRPr/>
            </a:pPr>
            <a:r>
              <a:rPr lang="zh-CN" altLang="en-US" sz="3600" b="1" kern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读前两句</a:t>
            </a:r>
            <a:r>
              <a:rPr lang="zh-CN" altLang="en-US" sz="3600" b="1" kern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诗，借助注释大致了解诗句的意思。</a:t>
            </a:r>
            <a:endParaRPr lang="zh-CN" altLang="en-US" sz="3600" b="1" kern="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358" y="1563638"/>
            <a:ext cx="1599418" cy="2305819"/>
          </a:xfrm>
          <a:prstGeom prst="rect">
            <a:avLst/>
          </a:prstGeom>
        </p:spPr>
      </p:pic>
      <p:sp>
        <p:nvSpPr>
          <p:cNvPr id="5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00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73231" y="414412"/>
            <a:ext cx="4301177" cy="1323439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青海长云暗雪山</a:t>
            </a:r>
            <a:r>
              <a:rPr lang="zh-CN" altLang="en-US" sz="4000" b="1" smtClean="0">
                <a:latin typeface="楷体" pitchFamily="49" charset="-122"/>
                <a:ea typeface="楷体" pitchFamily="49" charset="-122"/>
              </a:rPr>
              <a:t>，</a:t>
            </a:r>
            <a:endParaRPr lang="en-US" altLang="zh-CN" sz="4000" b="1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b="1" smtClean="0">
                <a:latin typeface="楷体" pitchFamily="49" charset="-122"/>
                <a:ea typeface="楷体" pitchFamily="49" charset="-122"/>
              </a:rPr>
              <a:t>孤城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遥望玉门关。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95536" y="1782564"/>
            <a:ext cx="3816424" cy="1077218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古关名，故址在今甘肃敦煌西北。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427984" y="782290"/>
            <a:ext cx="4464496" cy="2077492"/>
          </a:xfrm>
          <a:prstGeom prst="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defTabSz="914400">
              <a:lnSpc>
                <a:spcPct val="106000"/>
              </a:lnSpc>
            </a:pPr>
            <a:r>
              <a:rPr lang="zh-CN" altLang="en-US" sz="3200" b="1" kern="0">
                <a:solidFill>
                  <a:sysClr val="windowText" lastClr="000000"/>
                </a:solidFill>
                <a:latin typeface="宋体"/>
                <a:ea typeface="宋体"/>
              </a:rPr>
              <a:t>    </a:t>
            </a:r>
            <a:r>
              <a:rPr lang="zh-CN" altLang="en-US" sz="3200" b="1" kern="0" smtClean="0">
                <a:solidFill>
                  <a:sysClr val="windowText" lastClr="000000"/>
                </a:solidFill>
                <a:latin typeface="宋体"/>
                <a:ea typeface="宋体"/>
              </a:rPr>
              <a:t>大意</a:t>
            </a:r>
            <a:r>
              <a:rPr lang="zh-CN" altLang="en-US" sz="3200" b="1" kern="0">
                <a:solidFill>
                  <a:sysClr val="windowText" lastClr="000000"/>
                </a:solidFill>
                <a:latin typeface="宋体"/>
                <a:ea typeface="宋体"/>
              </a:rPr>
              <a:t>：边塞一带阴云密布，风烟滚滚，皑皑雪山都显得黯然无光，孤城与玉门关遥遥相对</a:t>
            </a:r>
            <a:r>
              <a:rPr lang="zh-CN" altLang="en-US" sz="3200" b="1" kern="0" smtClean="0">
                <a:solidFill>
                  <a:sysClr val="windowText" lastClr="000000"/>
                </a:solidFill>
                <a:latin typeface="宋体"/>
                <a:ea typeface="宋体"/>
              </a:rPr>
              <a:t>。</a:t>
            </a:r>
            <a:endParaRPr lang="zh-CN" altLang="en-US" sz="3200" b="1" kern="0" dirty="0">
              <a:solidFill>
                <a:sysClr val="windowText" lastClr="000000"/>
              </a:solidFill>
              <a:latin typeface="宋体"/>
              <a:ea typeface="宋体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287502" y="1102817"/>
            <a:ext cx="1708433" cy="635034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33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076" y="2994288"/>
            <a:ext cx="2952328" cy="1737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0677" y="2994288"/>
            <a:ext cx="2551803" cy="17377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2247" y="2994288"/>
            <a:ext cx="2720587" cy="17377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椭圆 23"/>
          <p:cNvSpPr/>
          <p:nvPr/>
        </p:nvSpPr>
        <p:spPr>
          <a:xfrm>
            <a:off x="209483" y="521493"/>
            <a:ext cx="1122157" cy="554638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179512" y="1076131"/>
            <a:ext cx="1194165" cy="634425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035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7" grpId="0" animBg="1"/>
      <p:bldP spid="17" grpId="0" animBg="1"/>
      <p:bldP spid="24" grpId="0" animBg="1"/>
      <p:bldP spid="2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99792" y="1491630"/>
            <a:ext cx="5688632" cy="1754326"/>
          </a:xfrm>
          <a:prstGeom prst="rect">
            <a:avLst/>
          </a:prstGeom>
          <a:noFill/>
          <a:ln w="12700" cmpd="sng">
            <a:noFill/>
            <a:prstDash val="dashDot"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defRPr/>
            </a:pPr>
            <a:r>
              <a:rPr lang="zh-CN" altLang="en-US" sz="3600" b="1" kern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再读读后两</a:t>
            </a:r>
            <a:r>
              <a:rPr lang="zh-CN" altLang="en-US" sz="3600" b="1" kern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句</a:t>
            </a:r>
            <a:r>
              <a:rPr lang="zh-CN" altLang="en-US" sz="3600" b="1" kern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诗，借助注释大致了解诗句的意思。</a:t>
            </a:r>
            <a:endParaRPr lang="zh-CN" altLang="en-US" sz="3600" b="1" kern="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358" y="1275606"/>
            <a:ext cx="1599418" cy="2305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590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58298" y="1357304"/>
            <a:ext cx="4357718" cy="13234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黄沙百战穿金甲</a:t>
            </a:r>
            <a:r>
              <a:rPr lang="zh-CN" altLang="en-US" sz="4000" b="1" smtClean="0">
                <a:latin typeface="楷体" pitchFamily="49" charset="-122"/>
                <a:ea typeface="楷体" pitchFamily="49" charset="-122"/>
              </a:rPr>
              <a:t>，</a:t>
            </a:r>
            <a:endParaRPr lang="en-US" altLang="zh-CN" sz="4000" b="1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b="1" smtClean="0">
                <a:latin typeface="楷体" pitchFamily="49" charset="-122"/>
                <a:ea typeface="楷体" pitchFamily="49" charset="-122"/>
              </a:rPr>
              <a:t>不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破楼兰终不还。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413338" y="627534"/>
            <a:ext cx="2510590" cy="584775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穿透，磨破。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30306" y="3003798"/>
            <a:ext cx="3853662" cy="1569660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itchFamily="2" charset="-122"/>
                <a:ea typeface="宋体" pitchFamily="2" charset="-122"/>
              </a:rPr>
              <a:t>西域古国名，这里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泛指西域</a:t>
            </a:r>
            <a:r>
              <a:rPr lang="zh-CN" altLang="en-US" sz="3200" b="1">
                <a:latin typeface="宋体" pitchFamily="2" charset="-122"/>
                <a:ea typeface="宋体" pitchFamily="2" charset="-122"/>
              </a:rPr>
              <a:t>地区少数民族政权。</a:t>
            </a:r>
          </a:p>
        </p:txBody>
      </p:sp>
      <p:sp>
        <p:nvSpPr>
          <p:cNvPr id="15" name="矩形 14"/>
          <p:cNvSpPr/>
          <p:nvPr/>
        </p:nvSpPr>
        <p:spPr>
          <a:xfrm>
            <a:off x="5148064" y="873325"/>
            <a:ext cx="3600400" cy="3614836"/>
          </a:xfrm>
          <a:prstGeom prst="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defTabSz="914400">
              <a:lnSpc>
                <a:spcPct val="120000"/>
              </a:lnSpc>
            </a:pPr>
            <a:r>
              <a:rPr lang="zh-CN" altLang="en-US" sz="3200" b="1" kern="0">
                <a:solidFill>
                  <a:sysClr val="windowText" lastClr="000000"/>
                </a:solidFill>
                <a:latin typeface="宋体"/>
                <a:ea typeface="宋体"/>
              </a:rPr>
              <a:t>    大意：将士们在塞外身经百战，飞扬的黄沙都磨破了身上的铠甲，但只要边患仍在，就绝不返乡。</a:t>
            </a:r>
          </a:p>
        </p:txBody>
      </p:sp>
      <p:sp>
        <p:nvSpPr>
          <p:cNvPr id="14" name="椭圆 13"/>
          <p:cNvSpPr/>
          <p:nvPr/>
        </p:nvSpPr>
        <p:spPr>
          <a:xfrm>
            <a:off x="2447764" y="1273722"/>
            <a:ext cx="557445" cy="812819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1444497" y="2019023"/>
            <a:ext cx="1039271" cy="661720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627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3" grpId="0" animBg="1"/>
      <p:bldP spid="15" grpId="0" animBg="1"/>
      <p:bldP spid="14" grpId="0" animBg="1"/>
      <p:bldP spid="2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411760" y="1203598"/>
            <a:ext cx="6048672" cy="2308324"/>
          </a:xfrm>
          <a:prstGeom prst="rect">
            <a:avLst/>
          </a:prstGeom>
          <a:noFill/>
          <a:ln w="12700" cmpd="sng">
            <a:noFill/>
            <a:prstDash val="dashDot"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defRPr/>
            </a:pPr>
            <a:r>
              <a:rPr lang="zh-CN" altLang="en-US" sz="3200" b="1" kern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读前两句诗，圈画出诗中的</a:t>
            </a:r>
            <a:r>
              <a:rPr lang="zh-CN" altLang="en-US" sz="3200" b="1" kern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景物，然后借助插图</a:t>
            </a:r>
            <a:r>
              <a:rPr lang="zh-CN" altLang="en-US" sz="3200" b="1" kern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，想象诗句描绘</a:t>
            </a:r>
            <a:r>
              <a:rPr lang="zh-CN" altLang="en-US" sz="3200" b="1" kern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的画面吧！</a:t>
            </a:r>
            <a:endParaRPr lang="zh-CN" altLang="en-US" sz="3200" b="1" kern="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275606"/>
            <a:ext cx="1599418" cy="2305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360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07504" y="896714"/>
            <a:ext cx="9223306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 spc="500">
                <a:latin typeface="楷体" pitchFamily="49" charset="-122"/>
                <a:ea typeface="楷体" pitchFamily="49" charset="-122"/>
              </a:rPr>
              <a:t>青海长云暗雪山</a:t>
            </a:r>
            <a:r>
              <a:rPr lang="zh-CN" altLang="en-US" sz="4000" b="1" spc="500" smtClean="0">
                <a:latin typeface="楷体" pitchFamily="49" charset="-122"/>
                <a:ea typeface="楷体" pitchFamily="49" charset="-122"/>
              </a:rPr>
              <a:t>，孤城</a:t>
            </a:r>
            <a:r>
              <a:rPr lang="zh-CN" altLang="en-US" sz="4000" b="1" spc="500">
                <a:latin typeface="楷体" pitchFamily="49" charset="-122"/>
                <a:ea typeface="楷体" pitchFamily="49" charset="-122"/>
              </a:rPr>
              <a:t>遥望玉门关。</a:t>
            </a:r>
            <a:endParaRPr lang="zh-CN" altLang="en-US" sz="4000" b="1" spc="5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3016083" y="988704"/>
            <a:ext cx="1195878" cy="624795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209483" y="1003795"/>
            <a:ext cx="1122157" cy="554638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1331640" y="979075"/>
            <a:ext cx="1119708" cy="634425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018638" y="896715"/>
            <a:ext cx="1873841" cy="720928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673978" y="990540"/>
            <a:ext cx="1338182" cy="609704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95536" y="1880094"/>
            <a:ext cx="8640960" cy="1195712"/>
          </a:xfrm>
          <a:prstGeom prst="rect">
            <a:avLst/>
          </a:prstGeom>
          <a:noFill/>
          <a:ln w="12700" cmpd="sng">
            <a:noFill/>
            <a:prstDash val="dashDot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b="1" kern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  读到这些词，你想到了什么地方？它们描写的是哪里的环境？</a:t>
            </a:r>
            <a:endParaRPr lang="zh-CN" altLang="en-US" sz="3200" b="1" kern="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465337" y="3427135"/>
            <a:ext cx="1522487" cy="584775"/>
          </a:xfrm>
          <a:prstGeom prst="rect">
            <a:avLst/>
          </a:prstGeom>
          <a:solidFill>
            <a:srgbClr val="00B050">
              <a:alpha val="79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itchFamily="2" charset="-122"/>
                <a:ea typeface="宋体" pitchFamily="2" charset="-122"/>
              </a:rPr>
              <a:t>青海湖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918768" y="3427135"/>
            <a:ext cx="1522487" cy="584775"/>
          </a:xfrm>
          <a:prstGeom prst="rect">
            <a:avLst/>
          </a:prstGeom>
          <a:solidFill>
            <a:srgbClr val="00B050">
              <a:alpha val="79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祁连山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372200" y="3427135"/>
            <a:ext cx="1522487" cy="584775"/>
          </a:xfrm>
          <a:prstGeom prst="rect">
            <a:avLst/>
          </a:prstGeom>
          <a:solidFill>
            <a:srgbClr val="00B050">
              <a:alpha val="79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玉门关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686566" y="4291231"/>
            <a:ext cx="2065181" cy="584775"/>
          </a:xfrm>
          <a:prstGeom prst="rect">
            <a:avLst/>
          </a:prstGeom>
          <a:noFill/>
          <a:ln w="12700" cmpd="sng">
            <a:noFill/>
            <a:prstDash val="dashDot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ker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西北边塞</a:t>
            </a:r>
            <a:endParaRPr lang="zh-CN" altLang="en-US" sz="3200" b="1" kern="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3982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4" grpId="0" animBg="1"/>
      <p:bldP spid="26" grpId="0" animBg="1"/>
      <p:bldP spid="12" grpId="0" animBg="1"/>
      <p:bldP spid="13" grpId="0" animBg="1"/>
      <p:bldP spid="15" grpId="0"/>
      <p:bldP spid="20" grpId="0" animBg="1"/>
      <p:bldP spid="21" grpId="0" animBg="1"/>
      <p:bldP spid="22" grpId="0" animBg="1"/>
      <p:bldP spid="2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91680" y="339502"/>
            <a:ext cx="6336704" cy="830997"/>
          </a:xfrm>
          <a:prstGeom prst="rect">
            <a:avLst/>
          </a:prstGeom>
          <a:noFill/>
          <a:ln w="12700" cmpd="sng">
            <a:noFill/>
            <a:prstDash val="dash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kern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你的脑海中浮现出了怎样的画面？</a:t>
            </a:r>
            <a:endParaRPr lang="zh-CN" altLang="en-US" sz="3200" b="1" kern="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6134" y="2140682"/>
            <a:ext cx="4096896" cy="28793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140683"/>
            <a:ext cx="4688979" cy="28793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/>
        </p:nvSpPr>
        <p:spPr>
          <a:xfrm>
            <a:off x="543781" y="1237677"/>
            <a:ext cx="3960440" cy="584775"/>
          </a:xfrm>
          <a:prstGeom prst="rect">
            <a:avLst/>
          </a:prstGeom>
          <a:noFill/>
          <a:ln w="12700" cmpd="sng">
            <a:noFill/>
            <a:prstDash val="dashDot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kern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西北边塞辽阔的景象</a:t>
            </a:r>
            <a:endParaRPr lang="zh-CN" altLang="en-US" sz="3200" b="1" kern="0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94362" y="1059582"/>
            <a:ext cx="3960440" cy="1077218"/>
          </a:xfrm>
          <a:prstGeom prst="rect">
            <a:avLst/>
          </a:prstGeom>
          <a:noFill/>
          <a:ln w="12700" cmpd="sng">
            <a:noFill/>
            <a:prstDash val="dashDot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kern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戍边将士战斗、生活的典型环境</a:t>
            </a:r>
            <a:endParaRPr lang="zh-CN" altLang="en-US" sz="3200" b="1" kern="0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6595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683568" y="1275606"/>
            <a:ext cx="8208912" cy="1651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200">
                <a:latin typeface="黑体" pitchFamily="49" charset="-122"/>
                <a:ea typeface="黑体" pitchFamily="49" charset="-122"/>
              </a:rPr>
              <a:t>齐</a:t>
            </a:r>
            <a:r>
              <a:rPr lang="zh-CN" altLang="en-US" sz="3200" smtClean="0">
                <a:latin typeface="黑体" pitchFamily="49" charset="-122"/>
                <a:ea typeface="黑体" pitchFamily="49" charset="-122"/>
              </a:rPr>
              <a:t>读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诗的前两句，读出“望”的动作，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读出沉重压抑之感以及戍边将士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思念家乡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，思念亲人的悲壮感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27784" y="493970"/>
            <a:ext cx="2196435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kern="0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（</a:t>
            </a:r>
            <a:r>
              <a:rPr lang="zh-CN" altLang="en-US" sz="2400" b="1" ker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课后</a:t>
            </a:r>
            <a:r>
              <a:rPr lang="zh-CN" altLang="en-US" sz="2400" b="1" kern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第</a:t>
            </a:r>
            <a:r>
              <a:rPr lang="en-US" altLang="zh-CN" sz="2400" b="1" kern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1</a:t>
            </a:r>
            <a:r>
              <a:rPr lang="zh-CN" altLang="en-US" sz="2400" b="1" kern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题</a:t>
            </a:r>
            <a:r>
              <a:rPr lang="zh-CN" altLang="en-US" sz="2400" b="1" kern="0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）</a:t>
            </a:r>
            <a:endParaRPr lang="zh-CN" altLang="en-US" sz="1200" dirty="0">
              <a:solidFill>
                <a:srgbClr val="C0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95736" y="3162330"/>
            <a:ext cx="5112567" cy="175432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青海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长云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暗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雪山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，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孤城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遥望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↗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玉门关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5" name="矩形 4"/>
          <p:cNvSpPr/>
          <p:nvPr/>
        </p:nvSpPr>
        <p:spPr>
          <a:xfrm>
            <a:off x="4905349" y="3584951"/>
            <a:ext cx="7467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11510"/>
            <a:ext cx="850943" cy="697101"/>
          </a:xfrm>
          <a:prstGeom prst="rect">
            <a:avLst/>
          </a:prstGeom>
        </p:spPr>
      </p:pic>
      <p:sp>
        <p:nvSpPr>
          <p:cNvPr id="9" name="文本框 10">
            <a:extLst>
              <a:ext uri="{FF2B5EF4-FFF2-40B4-BE49-F238E27FC236}">
                <a16:creationId xmlns:a16="http://schemas.microsoft.com/office/drawing/2014/main" xmlns="" id="{EB1CD407-1289-E64D-B770-EE2BC86550F5}"/>
              </a:ext>
            </a:extLst>
          </p:cNvPr>
          <p:cNvSpPr txBox="1"/>
          <p:nvPr/>
        </p:nvSpPr>
        <p:spPr>
          <a:xfrm>
            <a:off x="1295465" y="555526"/>
            <a:ext cx="1692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朗读指导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974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23728" y="1122005"/>
            <a:ext cx="6192688" cy="2308324"/>
          </a:xfrm>
          <a:prstGeom prst="rect">
            <a:avLst/>
          </a:prstGeom>
          <a:noFill/>
          <a:ln w="12700" cmpd="sng">
            <a:noFill/>
            <a:prstDash val="dash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kern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  读</a:t>
            </a:r>
            <a:r>
              <a:rPr lang="zh-CN" altLang="en-US" sz="3200" b="1" kern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后两句</a:t>
            </a:r>
            <a:r>
              <a:rPr lang="zh-CN" altLang="en-US" sz="3200" b="1" kern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诗，说说</a:t>
            </a:r>
            <a:r>
              <a:rPr lang="zh-CN" altLang="en-US" sz="3200" b="1" kern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诗人</a:t>
            </a:r>
            <a:r>
              <a:rPr lang="zh-CN" altLang="en-US" sz="3200" b="1" kern="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是怎么描写戍边战士的</a:t>
            </a:r>
            <a:r>
              <a:rPr lang="zh-CN" altLang="en-US" sz="3200" b="1" ker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生活</a:t>
            </a:r>
            <a:r>
              <a:rPr lang="zh-CN" altLang="en-US" sz="3200" b="1" kern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的，你从中体会到了什么。</a:t>
            </a:r>
            <a:endParaRPr lang="zh-CN" altLang="en-US" sz="3200" b="1" kern="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275606"/>
            <a:ext cx="1599418" cy="2305819"/>
          </a:xfrm>
          <a:prstGeom prst="rect">
            <a:avLst/>
          </a:prstGeom>
        </p:spPr>
      </p:pic>
      <p:sp>
        <p:nvSpPr>
          <p:cNvPr id="5" name="文本框 5"/>
          <p:cNvSpPr txBox="1"/>
          <p:nvPr/>
        </p:nvSpPr>
        <p:spPr>
          <a:xfrm>
            <a:off x="6372200" y="3258259"/>
            <a:ext cx="2196435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kern="0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（</a:t>
            </a:r>
            <a:r>
              <a:rPr lang="zh-CN" altLang="en-US" sz="2400" b="1" ker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课后</a:t>
            </a:r>
            <a:r>
              <a:rPr lang="zh-CN" altLang="en-US" sz="2400" b="1" kern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第</a:t>
            </a:r>
            <a:r>
              <a:rPr lang="en-US" altLang="zh-CN" sz="2400" b="1" kern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2</a:t>
            </a:r>
            <a:r>
              <a:rPr lang="zh-CN" altLang="en-US" sz="2400" b="1" kern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题</a:t>
            </a:r>
            <a:r>
              <a:rPr lang="zh-CN" altLang="en-US" sz="2400" b="1" kern="0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）</a:t>
            </a:r>
            <a:endParaRPr lang="zh-CN" altLang="en-US" sz="1200" dirty="0">
              <a:solidFill>
                <a:srgbClr val="C0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6792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39552" y="1491630"/>
            <a:ext cx="8208912" cy="117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3200" b="1" kern="0" smtClean="0">
                <a:latin typeface="宋体" pitchFamily="2" charset="-122"/>
                <a:ea typeface="宋体" pitchFamily="2" charset="-122"/>
              </a:rPr>
              <a:t>    1.</a:t>
            </a:r>
            <a:r>
              <a:rPr lang="zh-CN" altLang="en-US" sz="3200" b="1" kern="0" smtClean="0">
                <a:latin typeface="宋体" pitchFamily="2" charset="-122"/>
                <a:ea typeface="宋体" pitchFamily="2" charset="-122"/>
              </a:rPr>
              <a:t>认识本课的</a:t>
            </a:r>
            <a:r>
              <a:rPr lang="en-US" altLang="zh-CN" sz="3200" b="1" kern="0" smtClean="0">
                <a:latin typeface="宋体" pitchFamily="2" charset="-122"/>
                <a:ea typeface="宋体" pitchFamily="2" charset="-122"/>
              </a:rPr>
              <a:t>5</a:t>
            </a:r>
            <a:r>
              <a:rPr lang="zh-CN" altLang="en-US" sz="3200" b="1" kern="0" smtClean="0">
                <a:latin typeface="宋体" pitchFamily="2" charset="-122"/>
                <a:ea typeface="宋体" pitchFamily="2" charset="-122"/>
              </a:rPr>
              <a:t>个生字，读准多音字“裳”，会写本课的</a:t>
            </a:r>
            <a:r>
              <a:rPr lang="en-US" altLang="zh-CN" sz="3200" b="1" kern="0" smtClean="0">
                <a:latin typeface="宋体" pitchFamily="2" charset="-122"/>
                <a:ea typeface="宋体" pitchFamily="2" charset="-122"/>
              </a:rPr>
              <a:t>6</a:t>
            </a:r>
            <a:r>
              <a:rPr lang="zh-CN" altLang="en-US" sz="3200" b="1" kern="0" smtClean="0">
                <a:latin typeface="宋体" pitchFamily="2" charset="-122"/>
                <a:ea typeface="宋体" pitchFamily="2" charset="-122"/>
              </a:rPr>
              <a:t>个生字。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26128" y="857930"/>
            <a:ext cx="2481672" cy="561692"/>
            <a:chOff x="179512" y="411510"/>
            <a:chExt cx="2481672" cy="561692"/>
          </a:xfrm>
        </p:grpSpPr>
        <p:sp>
          <p:nvSpPr>
            <p:cNvPr id="12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学习目标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  <p:sp>
        <p:nvSpPr>
          <p:cNvPr id="14" name="矩形 13"/>
          <p:cNvSpPr/>
          <p:nvPr/>
        </p:nvSpPr>
        <p:spPr>
          <a:xfrm>
            <a:off x="539552" y="2722792"/>
            <a:ext cx="8208912" cy="117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3200" b="1" kern="0" smtClean="0">
                <a:latin typeface="宋体" pitchFamily="2" charset="-122"/>
                <a:ea typeface="宋体" pitchFamily="2" charset="-122"/>
              </a:rPr>
              <a:t>    2.</a:t>
            </a:r>
            <a:r>
              <a:rPr lang="zh-CN" altLang="en-US" sz="3200" b="1" kern="0" smtClean="0">
                <a:latin typeface="宋体" pitchFamily="2" charset="-122"/>
                <a:ea typeface="宋体" pitchFamily="2" charset="-122"/>
              </a:rPr>
              <a:t>能想象</a:t>
            </a:r>
            <a:r>
              <a:rPr lang="en-US" altLang="zh-CN" sz="3200" b="1" kern="0" smtClean="0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3200" b="1" kern="0" smtClean="0">
                <a:latin typeface="宋体" pitchFamily="2" charset="-122"/>
                <a:ea typeface="宋体" pitchFamily="2" charset="-122"/>
              </a:rPr>
              <a:t>从军行</a:t>
            </a:r>
            <a:r>
              <a:rPr lang="en-US" altLang="zh-CN" sz="3200" b="1" kern="0" smtClean="0"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3200" b="1" kern="0" smtClean="0">
                <a:latin typeface="宋体" pitchFamily="2" charset="-122"/>
                <a:ea typeface="宋体" pitchFamily="2" charset="-122"/>
              </a:rPr>
              <a:t>所描绘的画面，理解诗意，体会诗人的情感。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39552" y="3953954"/>
            <a:ext cx="8208912" cy="117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3200" b="1" kern="0" smtClean="0">
                <a:latin typeface="宋体" pitchFamily="2" charset="-122"/>
                <a:ea typeface="宋体" pitchFamily="2" charset="-122"/>
              </a:rPr>
              <a:t>    3.</a:t>
            </a:r>
            <a:r>
              <a:rPr lang="zh-CN" altLang="en-US" sz="3200" b="1" kern="0" smtClean="0">
                <a:latin typeface="宋体" pitchFamily="2" charset="-122"/>
                <a:ea typeface="宋体" pitchFamily="2" charset="-122"/>
              </a:rPr>
              <a:t>有感情地朗读课文，背诵</a:t>
            </a:r>
            <a:r>
              <a:rPr lang="zh-CN" altLang="en-US" sz="3200" b="1" kern="0">
                <a:latin typeface="宋体" pitchFamily="2" charset="-122"/>
                <a:ea typeface="宋体" pitchFamily="2" charset="-122"/>
              </a:rPr>
              <a:t>、</a:t>
            </a:r>
            <a:r>
              <a:rPr lang="zh-CN" altLang="en-US" sz="3200" b="1" kern="0" smtClean="0">
                <a:latin typeface="宋体" pitchFamily="2" charset="-122"/>
                <a:ea typeface="宋体" pitchFamily="2" charset="-122"/>
              </a:rPr>
              <a:t>默写</a:t>
            </a:r>
            <a:r>
              <a:rPr lang="en-US" altLang="zh-CN" sz="3200" b="1" kern="0" smtClean="0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3200" b="1" kern="0" smtClean="0">
                <a:latin typeface="宋体" pitchFamily="2" charset="-122"/>
                <a:ea typeface="宋体" pitchFamily="2" charset="-122"/>
              </a:rPr>
              <a:t>从军行</a:t>
            </a:r>
            <a:r>
              <a:rPr lang="en-US" altLang="zh-CN" sz="3200" b="1" kern="0" smtClean="0"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3200" b="1" kern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263" y="406688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文本框 11"/>
          <p:cNvSpPr txBox="1"/>
          <p:nvPr/>
        </p:nvSpPr>
        <p:spPr>
          <a:xfrm>
            <a:off x="262457" y="406688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5024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95536" y="699542"/>
            <a:ext cx="8424936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黄沙百战穿</a:t>
            </a:r>
            <a:r>
              <a:rPr lang="zh-CN" altLang="en-US" sz="4000" b="1" smtClean="0">
                <a:latin typeface="楷体" pitchFamily="49" charset="-122"/>
                <a:ea typeface="楷体" pitchFamily="49" charset="-122"/>
              </a:rPr>
              <a:t>金甲，不破楼兰终不还。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883" y="1812066"/>
            <a:ext cx="4142978" cy="28235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/>
          <p:cNvSpPr/>
          <p:nvPr/>
        </p:nvSpPr>
        <p:spPr>
          <a:xfrm>
            <a:off x="4587479" y="1812066"/>
            <a:ext cx="2144761" cy="1077218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itchFamily="2" charset="-122"/>
                <a:ea typeface="宋体" pitchFamily="2" charset="-122"/>
              </a:rPr>
              <a:t>黄沙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漫天，环境恶劣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95536" y="1347614"/>
            <a:ext cx="2052836" cy="0"/>
          </a:xfrm>
          <a:prstGeom prst="lin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8" name="矩形 17"/>
          <p:cNvSpPr/>
          <p:nvPr/>
        </p:nvSpPr>
        <p:spPr>
          <a:xfrm>
            <a:off x="4587479" y="3582764"/>
            <a:ext cx="2144761" cy="1077218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奋勇拼杀，</a:t>
            </a:r>
            <a:endParaRPr lang="en-US" altLang="zh-CN" sz="3200" b="1" smtClean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盔甲破旧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2555776" y="1347614"/>
            <a:ext cx="1440160" cy="0"/>
          </a:xfrm>
          <a:prstGeom prst="lin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4608004" y="1347614"/>
            <a:ext cx="3708412" cy="0"/>
          </a:xfrm>
          <a:prstGeom prst="lin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8" name="矩形 27"/>
          <p:cNvSpPr/>
          <p:nvPr/>
        </p:nvSpPr>
        <p:spPr>
          <a:xfrm>
            <a:off x="6946349" y="2362516"/>
            <a:ext cx="2018139" cy="1077218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保家卫国的决心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6166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  <p:bldP spid="2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"/>
          <p:cNvSpPr txBox="1"/>
          <p:nvPr/>
        </p:nvSpPr>
        <p:spPr>
          <a:xfrm>
            <a:off x="267122" y="555526"/>
            <a:ext cx="8712968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    从这两句诗中，你仿佛看到了哪些画面？听到了哪些声音？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54412" y="1929428"/>
            <a:ext cx="4106738" cy="1077218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黄沙漫天、将士的铠甲都磨破了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54412" y="3643159"/>
            <a:ext cx="4106738" cy="584775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刀剑撞击声、厮杀声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2" name="战场刀剑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252621" y="4299942"/>
            <a:ext cx="609600" cy="609600"/>
          </a:xfrm>
          <a:prstGeom prst="rect">
            <a:avLst/>
          </a:prstGeom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9074"/>
            <a:ext cx="4112444" cy="27404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8264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1995686"/>
            <a:ext cx="3096344" cy="2554545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    将士们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为保家卫国血战到底的豪迈气概，这也是诗人爱国之情的体现。</a:t>
            </a:r>
          </a:p>
        </p:txBody>
      </p:sp>
      <p:sp>
        <p:nvSpPr>
          <p:cNvPr id="3" name="矩形 2"/>
          <p:cNvSpPr/>
          <p:nvPr/>
        </p:nvSpPr>
        <p:spPr>
          <a:xfrm>
            <a:off x="228585" y="411510"/>
            <a:ext cx="8447871" cy="1077218"/>
          </a:xfrm>
          <a:prstGeom prst="rect">
            <a:avLst/>
          </a:prstGeom>
          <a:ln w="12700" cmpd="sng">
            <a:noFill/>
            <a:prstDash val="lgDashDotDot"/>
          </a:ln>
        </p:spPr>
        <p:txBody>
          <a:bodyPr wrap="square">
            <a:spAutoFit/>
          </a:bodyPr>
          <a:lstStyle/>
          <a:p>
            <a:r>
              <a:rPr lang="zh-CN" altLang="en-US" sz="3200" smtClean="0">
                <a:latin typeface="黑体" pitchFamily="49" charset="-122"/>
                <a:ea typeface="黑体" pitchFamily="49" charset="-122"/>
              </a:rPr>
              <a:t>    “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不破楼兰终不还”是以谁的口吻说的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？从中你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体会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到诗人怎样情感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732240" y="1205339"/>
            <a:ext cx="2196435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kern="0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（</a:t>
            </a:r>
            <a:r>
              <a:rPr lang="zh-CN" altLang="en-US" sz="2400" b="1" ker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课后</a:t>
            </a:r>
            <a:r>
              <a:rPr lang="zh-CN" altLang="en-US" sz="2400" b="1" kern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第</a:t>
            </a:r>
            <a:r>
              <a:rPr lang="en-US" altLang="zh-CN" sz="2400" b="1" kern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2</a:t>
            </a:r>
            <a:r>
              <a:rPr lang="zh-CN" altLang="en-US" sz="2400" b="1" kern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题</a:t>
            </a:r>
            <a:r>
              <a:rPr lang="zh-CN" altLang="en-US" sz="2400" b="1" kern="0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）</a:t>
            </a:r>
            <a:endParaRPr lang="zh-CN" altLang="en-US" sz="1200" dirty="0">
              <a:solidFill>
                <a:srgbClr val="C00000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854" y="2067694"/>
            <a:ext cx="3783028" cy="24555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云形标注 3"/>
          <p:cNvSpPr/>
          <p:nvPr/>
        </p:nvSpPr>
        <p:spPr>
          <a:xfrm>
            <a:off x="3635896" y="1744528"/>
            <a:ext cx="2880320" cy="1475294"/>
          </a:xfrm>
          <a:prstGeom prst="cloudCallout">
            <a:avLst>
              <a:gd name="adj1" fmla="val 68979"/>
              <a:gd name="adj2" fmla="val 15201"/>
            </a:avLst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不破楼兰终不还！</a:t>
            </a:r>
            <a:endParaRPr lang="zh-CN" altLang="en-US" sz="3200" b="1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1514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539552" y="1395025"/>
            <a:ext cx="81369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  齐读诗</a:t>
            </a:r>
            <a:r>
              <a:rPr lang="zh-CN" altLang="en-US" sz="28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的后两句，</a:t>
            </a:r>
            <a:r>
              <a:rPr lang="zh-CN" altLang="en-US" sz="2800" b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前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一句要读得压抑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低沉，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后一句要读出戍边将士的气势和豪情。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09876" y="557267"/>
            <a:ext cx="2196435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kern="0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（</a:t>
            </a:r>
            <a:r>
              <a:rPr lang="zh-CN" altLang="en-US" sz="2400" b="1" ker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课后</a:t>
            </a:r>
            <a:r>
              <a:rPr lang="zh-CN" altLang="en-US" sz="2400" b="1" kern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第</a:t>
            </a:r>
            <a:r>
              <a:rPr lang="en-US" altLang="zh-CN" sz="2400" b="1" kern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1</a:t>
            </a:r>
            <a:r>
              <a:rPr lang="zh-CN" altLang="en-US" sz="2400" b="1" kern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题</a:t>
            </a:r>
            <a:r>
              <a:rPr lang="zh-CN" altLang="en-US" sz="2400" b="1" kern="0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）</a:t>
            </a:r>
            <a:endParaRPr lang="zh-CN" altLang="en-US" sz="1200" dirty="0">
              <a:solidFill>
                <a:srgbClr val="C0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55776" y="3047940"/>
            <a:ext cx="4305987" cy="1569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黄沙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百战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穿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金甲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，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不破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↗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楼兰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终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不还。</a:t>
            </a:r>
          </a:p>
        </p:txBody>
      </p:sp>
      <p:sp>
        <p:nvSpPr>
          <p:cNvPr id="5" name="矩形 4"/>
          <p:cNvSpPr/>
          <p:nvPr/>
        </p:nvSpPr>
        <p:spPr>
          <a:xfrm>
            <a:off x="5004048" y="421922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06497"/>
            <a:ext cx="850943" cy="697101"/>
          </a:xfrm>
          <a:prstGeom prst="rect">
            <a:avLst/>
          </a:prstGeom>
        </p:spPr>
      </p:pic>
      <p:sp>
        <p:nvSpPr>
          <p:cNvPr id="9" name="文本框 10">
            <a:extLst>
              <a:ext uri="{FF2B5EF4-FFF2-40B4-BE49-F238E27FC236}">
                <a16:creationId xmlns:a16="http://schemas.microsoft.com/office/drawing/2014/main" xmlns="" id="{EB1CD407-1289-E64D-B770-EE2BC86550F5}"/>
              </a:ext>
            </a:extLst>
          </p:cNvPr>
          <p:cNvSpPr txBox="1"/>
          <p:nvPr/>
        </p:nvSpPr>
        <p:spPr>
          <a:xfrm>
            <a:off x="1295465" y="650513"/>
            <a:ext cx="1692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朗读指导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9589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51520" y="1275606"/>
            <a:ext cx="5961888" cy="3559436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从军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行</a:t>
            </a:r>
            <a:endParaRPr lang="en-US" altLang="zh-CN" sz="3200" b="1" smtClean="0"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3200" b="1" smtClean="0"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唐</a:t>
            </a:r>
            <a:r>
              <a:rPr lang="en-US" altLang="zh-CN" sz="3200" b="1" smtClean="0">
                <a:latin typeface="楷体" pitchFamily="49" charset="-122"/>
                <a:ea typeface="楷体" pitchFamily="49" charset="-122"/>
              </a:rPr>
              <a:t>] 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王昌龄</a:t>
            </a:r>
            <a:endParaRPr lang="en-US" altLang="zh-CN" sz="3200" b="1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（  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）（    ）暗（    ），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（    ）遥望（      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）。</a:t>
            </a:r>
            <a:endParaRPr lang="en-US" altLang="zh-CN" sz="3200" b="1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黄沙百战（      ），</a:t>
            </a:r>
            <a:endParaRPr lang="en-US" altLang="zh-CN" sz="32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不破楼兰（      ）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11560" y="2436853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青海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245482" y="2453899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长云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274541" y="2427734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雪山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92497" y="3052304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孤城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137362" y="3067095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玉门关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0" name="文本框 3"/>
          <p:cNvSpPr txBox="1"/>
          <p:nvPr/>
        </p:nvSpPr>
        <p:spPr>
          <a:xfrm>
            <a:off x="677286" y="627534"/>
            <a:ext cx="7669360" cy="869469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r"/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边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看图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边填空，相信你一定能很快背诵这首</a:t>
            </a:r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诗！</a:t>
            </a:r>
            <a:r>
              <a:rPr lang="zh-CN" altLang="en-US" sz="2400" b="1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（课后第</a:t>
            </a:r>
            <a:r>
              <a:rPr lang="en-US" altLang="zh-CN" sz="2400" b="1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题）</a:t>
            </a:r>
            <a:endParaRPr lang="zh-CN" altLang="en-US" sz="2400" b="1" dirty="0">
              <a:solidFill>
                <a:srgbClr val="C0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328377" y="3651870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穿金甲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328377" y="4219223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终不还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453899"/>
            <a:ext cx="2663890" cy="1872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1140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21" grpId="0"/>
      <p:bldP spid="2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3528" y="1424229"/>
            <a:ext cx="8299137" cy="2169825"/>
          </a:xfrm>
          <a:prstGeom prst="rect">
            <a:avLst/>
          </a:prstGeom>
          <a:noFill/>
          <a:ln w="12700" cmpd="sng">
            <a:noFill/>
            <a:prstDash val="lgDashDot"/>
          </a:ln>
        </p:spPr>
        <p:txBody>
          <a:bodyPr wrap="square" lIns="68580" tIns="34290" rIns="68580" bIns="3429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《从军行》这首</a:t>
            </a:r>
            <a:r>
              <a:rPr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诗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通过对</a:t>
            </a:r>
            <a:r>
              <a:rPr lang="zh-CN" altLang="en-US" sz="32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r>
              <a:rPr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描绘，表现了戍边战士的</a:t>
            </a:r>
            <a:r>
              <a:rPr lang="zh-CN" altLang="en-US" sz="32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的气势和豪情。</a:t>
            </a:r>
            <a:endParaRPr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60032" y="2226082"/>
            <a:ext cx="1929553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不怕牺牲</a:t>
            </a:r>
            <a:endParaRPr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36096" y="1506002"/>
            <a:ext cx="2706978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边塞战事场景</a:t>
            </a:r>
            <a:endParaRPr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63035" y="353874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主题概括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20" y="406551"/>
            <a:ext cx="366860" cy="456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885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20700" y="1131590"/>
            <a:ext cx="3763268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一、将古诗补充完整。</a:t>
            </a:r>
            <a:endParaRPr lang="zh-CN" altLang="en-US" sz="2800" b="1" dirty="0">
              <a:solidFill>
                <a:prstClr val="black"/>
              </a:solidFill>
              <a:latin typeface="黑体" pitchFamily="49" charset="-122"/>
              <a:ea typeface="黑体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02334" y="1757591"/>
            <a:ext cx="4923388" cy="3286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青海长云（       ），</a:t>
            </a:r>
            <a:endParaRPr lang="en-US" altLang="zh-CN" sz="36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孤城遥望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（      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 ）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黄沙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百战（     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），</a:t>
            </a:r>
            <a:endParaRPr lang="en-US" altLang="zh-CN" sz="36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不破楼兰（      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 ）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4779424" y="1967405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暗雪山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6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586720" y="420937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79424" y="2777516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玉门关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79424" y="3587627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穿金甲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79424" y="4397737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终不还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454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77520" y="610691"/>
            <a:ext cx="8234680" cy="1384995"/>
          </a:xfrm>
          <a:prstGeom prst="rect">
            <a:avLst/>
          </a:prstGeom>
          <a:ln w="12700" cmpd="sng">
            <a:noFill/>
            <a:prstDash val="dashDot"/>
          </a:ln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二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、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“不破楼兰终不还”一句，抒发了戍边将士什么样的思想感情？前三句景物描写对这种情感的表达起什么作用？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23528" y="2139702"/>
            <a:ext cx="8568952" cy="2062103"/>
          </a:xfrm>
          <a:prstGeom prst="rect">
            <a:avLst/>
          </a:prstGeom>
          <a:noFill/>
          <a:ln w="9525" cmpd="sng">
            <a:solidFill>
              <a:srgbClr val="FF0000"/>
            </a:solidFill>
            <a:prstDash val="sysDash"/>
          </a:ln>
        </p:spPr>
        <p:txBody>
          <a:bodyPr wrap="square" rtlCol="0" anchor="t">
            <a:spAutoFit/>
          </a:bodyPr>
          <a:lstStyle/>
          <a:p>
            <a:pPr fontAlgn="auto"/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不破楼兰终不还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”抒发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了戍边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将士以身许国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的壮志豪情和崇高的爱国主义精神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前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三句所写的艰苦的环境、频繁残酷的战争和思乡之情对表现这种情怀起到了反衬作用。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6567170" y="4331558"/>
            <a:ext cx="2338070" cy="472440"/>
            <a:chOff x="9981" y="5834"/>
            <a:chExt cx="3682" cy="744"/>
          </a:xfrm>
        </p:grpSpPr>
        <p:sp>
          <p:nvSpPr>
            <p:cNvPr id="7" name="TextBox 11">
              <a:hlinkClick r:id="rId2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9981" y="5860"/>
              <a:ext cx="2202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latin typeface="Kaiti SC" panose="02010600040101010101" pitchFamily="2" charset="-122"/>
                  <a:ea typeface="Kaiti SC" panose="02010600040101010101" pitchFamily="2" charset="-122"/>
                </a:rPr>
                <a:t>字词听写</a:t>
              </a: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1" y="5938"/>
              <a:ext cx="553" cy="59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57708">
              <a:off x="12364" y="5834"/>
              <a:ext cx="528" cy="7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94282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62308" y="1347614"/>
            <a:ext cx="7715593" cy="2137508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2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上节课，我们了解了戍边将士的孤独以及誓死报国</a:t>
            </a:r>
            <a:r>
              <a:rPr lang="zh-CN" altLang="en-US" sz="32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的决心。这</a:t>
            </a:r>
            <a:r>
              <a:rPr lang="zh-CN" altLang="en-US" sz="32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节课，我们再来学习两首诗，看看诗中表达了怎样的感情。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77" y="546963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文本框 11"/>
          <p:cNvSpPr txBox="1"/>
          <p:nvPr/>
        </p:nvSpPr>
        <p:spPr>
          <a:xfrm>
            <a:off x="333190" y="536227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39552" y="1563638"/>
            <a:ext cx="8208912" cy="12818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200" b="1" kern="0" smtClean="0">
                <a:latin typeface="宋体" pitchFamily="2" charset="-122"/>
                <a:ea typeface="宋体" pitchFamily="2" charset="-122"/>
              </a:rPr>
              <a:t>    1.</a:t>
            </a:r>
            <a:r>
              <a:rPr lang="zh-CN" altLang="en-US" sz="3200" b="1" kern="0" smtClean="0">
                <a:latin typeface="宋体" pitchFamily="2" charset="-122"/>
                <a:ea typeface="宋体" pitchFamily="2" charset="-122"/>
              </a:rPr>
              <a:t>有感情地朗读课文，背诵课文，默写</a:t>
            </a:r>
            <a:r>
              <a:rPr lang="en-US" altLang="zh-CN" sz="3200" b="1" kern="0" smtClean="0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3200" b="1" kern="0" smtClean="0">
                <a:latin typeface="宋体" pitchFamily="2" charset="-122"/>
                <a:ea typeface="宋体" pitchFamily="2" charset="-122"/>
              </a:rPr>
              <a:t>秋夜将晓出篱门迎凉有感</a:t>
            </a:r>
            <a:r>
              <a:rPr lang="en-US" altLang="zh-CN" sz="3200" b="1" kern="0" smtClean="0"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3200" b="1" kern="0" smtClean="0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26128" y="555526"/>
            <a:ext cx="2481672" cy="561692"/>
            <a:chOff x="179512" y="411510"/>
            <a:chExt cx="2481672" cy="561692"/>
          </a:xfrm>
        </p:grpSpPr>
        <p:sp>
          <p:nvSpPr>
            <p:cNvPr id="12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学习目标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  <p:sp>
        <p:nvSpPr>
          <p:cNvPr id="14" name="矩形 13"/>
          <p:cNvSpPr/>
          <p:nvPr/>
        </p:nvSpPr>
        <p:spPr>
          <a:xfrm>
            <a:off x="539552" y="3377890"/>
            <a:ext cx="8208912" cy="63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3200" b="1" kern="0" smtClean="0">
                <a:latin typeface="宋体" pitchFamily="2" charset="-122"/>
                <a:ea typeface="宋体" pitchFamily="2" charset="-122"/>
              </a:rPr>
              <a:t>    2.</a:t>
            </a:r>
            <a:r>
              <a:rPr lang="zh-CN" altLang="en-US" sz="3200" b="1" kern="0" smtClean="0">
                <a:latin typeface="宋体" pitchFamily="2" charset="-122"/>
                <a:ea typeface="宋体" pitchFamily="2" charset="-122"/>
              </a:rPr>
              <a:t>能说出诗句的意思，体会诗人的情感。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0445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467544" y="483518"/>
            <a:ext cx="8136904" cy="147117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kumimoji="1" lang="zh-CN" altLang="en-US" sz="3200" spc="190" smtClean="0">
                <a:latin typeface="黑体" panose="02010609060101010101" charset="-122"/>
                <a:ea typeface="黑体" panose="02010609060101010101" charset="-122"/>
              </a:rPr>
              <a:t>    自</a:t>
            </a:r>
            <a:r>
              <a:rPr kumimoji="1" lang="zh-CN" altLang="en-US" sz="3200" spc="190">
                <a:latin typeface="黑体" panose="02010609060101010101" charset="-122"/>
                <a:ea typeface="黑体" panose="02010609060101010101" charset="-122"/>
              </a:rPr>
              <a:t>读三首古诗的题目，说一说：通过题目，你能猜猜这几首诗写的是什么吗？</a:t>
            </a:r>
            <a:endParaRPr kumimoji="1" lang="zh-CN" altLang="en-US" sz="3200" spc="19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91680" y="2122968"/>
            <a:ext cx="1728358" cy="707886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lvl="0"/>
            <a:r>
              <a:rPr lang="zh-CN" altLang="en-US" sz="4000" b="1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从军行</a:t>
            </a:r>
            <a:endParaRPr lang="zh-CN" altLang="en-US" sz="4000" b="1" dirty="0">
              <a:solidFill>
                <a:prstClr val="black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91680" y="2929520"/>
            <a:ext cx="5844870" cy="707886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lvl="0"/>
            <a:r>
              <a:rPr lang="zh-CN" altLang="en-US" sz="4000" b="1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秋</a:t>
            </a:r>
            <a:r>
              <a:rPr lang="zh-CN" altLang="en-US" sz="40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夜将晓出篱门迎</a:t>
            </a:r>
            <a:r>
              <a:rPr lang="zh-CN" altLang="en-US" sz="4000" b="1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凉有感</a:t>
            </a:r>
            <a:endParaRPr lang="zh-CN" altLang="en-US" sz="4000" b="1" dirty="0">
              <a:solidFill>
                <a:prstClr val="black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91680" y="3736072"/>
            <a:ext cx="4301177" cy="707886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lvl="0"/>
            <a:r>
              <a:rPr lang="zh-CN" altLang="en-US" sz="40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闻官军收河南河北</a:t>
            </a:r>
          </a:p>
        </p:txBody>
      </p:sp>
    </p:spTree>
    <p:extLst>
      <p:ext uri="{BB962C8B-B14F-4D97-AF65-F5344CB8AC3E}">
        <p14:creationId xmlns:p14="http://schemas.microsoft.com/office/powerpoint/2010/main" val="3912656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" t="4044" r="-230" b="11271"/>
          <a:stretch/>
        </p:blipFill>
        <p:spPr bwMode="auto">
          <a:xfrm>
            <a:off x="0" y="-20537"/>
            <a:ext cx="9180512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683568" y="1707654"/>
            <a:ext cx="8352928" cy="9002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algn="dist">
              <a:defRPr sz="8000" b="1">
                <a:ln w="0"/>
                <a:effectLst>
                  <a:glow rad="139700">
                    <a:schemeClr val="bg1">
                      <a:alpha val="91000"/>
                    </a:schemeClr>
                  </a:glow>
                </a:effectLst>
                <a:latin typeface="黑体" pitchFamily="49" charset="-122"/>
                <a:ea typeface="黑体" pitchFamily="49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l"/>
            <a:r>
              <a:rPr lang="zh-CN" altLang="en-US" sz="5400" dirty="0">
                <a:sym typeface="+mn-ea"/>
              </a:rPr>
              <a:t>秋夜将晓出篱门迎凉有感</a:t>
            </a:r>
          </a:p>
        </p:txBody>
      </p:sp>
    </p:spTree>
    <p:extLst>
      <p:ext uri="{BB962C8B-B14F-4D97-AF65-F5344CB8AC3E}">
        <p14:creationId xmlns:p14="http://schemas.microsoft.com/office/powerpoint/2010/main" val="1207823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4457" t="9468" r="4432" b="10868"/>
          <a:stretch>
            <a:fillRect/>
          </a:stretch>
        </p:blipFill>
        <p:spPr>
          <a:xfrm>
            <a:off x="4497626" y="-4539"/>
            <a:ext cx="4682886" cy="512296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989952" y="600148"/>
            <a:ext cx="3758512" cy="3919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defRPr>
            </a:lvl1pPr>
          </a:lstStyle>
          <a:p>
            <a:r>
              <a:rPr lang="zh-CN" altLang="en-US" sz="2500" smtClean="0"/>
              <a:t>秋夜将晓出篱门迎凉有感</a:t>
            </a:r>
            <a:endParaRPr lang="en-US" altLang="zh-CN" sz="2500" smtClean="0"/>
          </a:p>
          <a:p>
            <a:r>
              <a:rPr lang="en-US" altLang="zh-CN" sz="3200" smtClean="0">
                <a:latin typeface="宋体" pitchFamily="2" charset="-122"/>
                <a:ea typeface="宋体" pitchFamily="2" charset="-122"/>
              </a:rPr>
              <a:t>[</a:t>
            </a:r>
            <a:r>
              <a:rPr lang="zh-CN" altLang="en-US" sz="3200" smtClean="0">
                <a:latin typeface="宋体" pitchFamily="2" charset="-122"/>
                <a:ea typeface="宋体" pitchFamily="2" charset="-122"/>
              </a:rPr>
              <a:t>宋</a:t>
            </a:r>
            <a:r>
              <a:rPr lang="en-US" altLang="zh-CN" sz="3200" smtClean="0">
                <a:latin typeface="宋体" pitchFamily="2" charset="-122"/>
                <a:ea typeface="宋体" pitchFamily="2" charset="-122"/>
              </a:rPr>
              <a:t>]</a:t>
            </a:r>
            <a:r>
              <a:rPr lang="zh-CN" altLang="en-US" sz="3200" smtClean="0">
                <a:latin typeface="宋体" pitchFamily="2" charset="-122"/>
                <a:ea typeface="宋体" pitchFamily="2" charset="-122"/>
              </a:rPr>
              <a:t>陆游</a:t>
            </a:r>
            <a:endParaRPr lang="en-US" altLang="zh-CN" sz="320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3200" smtClean="0">
                <a:latin typeface="楷体" pitchFamily="49" charset="-122"/>
                <a:ea typeface="楷体" pitchFamily="49" charset="-122"/>
              </a:rPr>
              <a:t>三万</a:t>
            </a:r>
            <a:r>
              <a:rPr lang="zh-CN" altLang="en-US" sz="3200">
                <a:latin typeface="楷体" pitchFamily="49" charset="-122"/>
                <a:ea typeface="楷体" pitchFamily="49" charset="-122"/>
              </a:rPr>
              <a:t>里河东入海，</a:t>
            </a:r>
            <a:endParaRPr lang="en-US" altLang="zh-CN" sz="320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>
                <a:latin typeface="楷体" pitchFamily="49" charset="-122"/>
                <a:ea typeface="楷体" pitchFamily="49" charset="-122"/>
              </a:rPr>
              <a:t>五千仞岳上摩天</a:t>
            </a:r>
            <a:r>
              <a:rPr lang="zh-CN" altLang="en-US" sz="320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320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spc="450">
                <a:latin typeface="楷体" pitchFamily="49" charset="-122"/>
                <a:ea typeface="楷体" pitchFamily="49" charset="-122"/>
              </a:rPr>
              <a:t>遗民泪尽胡尘里，</a:t>
            </a:r>
            <a:endParaRPr lang="en-US" altLang="zh-CN" sz="3200" spc="45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spc="450">
                <a:latin typeface="楷体" pitchFamily="49" charset="-122"/>
                <a:ea typeface="楷体" pitchFamily="49" charset="-122"/>
              </a:rPr>
              <a:t>南望王师又一</a:t>
            </a:r>
            <a:r>
              <a:rPr lang="zh-CN" altLang="en-US" sz="3200" spc="450" smtClean="0">
                <a:latin typeface="楷体" pitchFamily="49" charset="-122"/>
                <a:ea typeface="楷体" pitchFamily="49" charset="-122"/>
              </a:rPr>
              <a:t>年</a:t>
            </a:r>
            <a:r>
              <a:rPr lang="zh-CN" altLang="en-US" sz="3200" spc="45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11" name="矩形 10"/>
          <p:cNvSpPr/>
          <p:nvPr/>
        </p:nvSpPr>
        <p:spPr>
          <a:xfrm>
            <a:off x="387862" y="1347614"/>
            <a:ext cx="3536066" cy="3046988"/>
          </a:xfrm>
          <a:prstGeom prst="rect">
            <a:avLst/>
          </a:prstGeom>
          <a:noFill/>
          <a:ln w="12700" cmpd="sng">
            <a:noFill/>
            <a:prstDash val="dash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kern="0" smtClean="0">
                <a:latin typeface="黑体" panose="02010609060101010101" pitchFamily="49" charset="-122"/>
                <a:ea typeface="黑体" panose="02010609060101010101" pitchFamily="49" charset="-122"/>
              </a:rPr>
              <a:t>    自由朗读</a:t>
            </a:r>
            <a:r>
              <a:rPr lang="en-US" altLang="zh-CN" sz="3200" b="1" kern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kern="0">
                <a:latin typeface="黑体" panose="02010609060101010101" pitchFamily="49" charset="-122"/>
                <a:ea typeface="黑体" panose="02010609060101010101" pitchFamily="49" charset="-122"/>
              </a:rPr>
              <a:t>秋夜将晓出篱门迎凉</a:t>
            </a:r>
            <a:r>
              <a:rPr lang="zh-CN" altLang="en-US" sz="3200" b="1" kern="0" smtClean="0">
                <a:latin typeface="黑体" panose="02010609060101010101" pitchFamily="49" charset="-122"/>
                <a:ea typeface="黑体" panose="02010609060101010101" pitchFamily="49" charset="-122"/>
              </a:rPr>
              <a:t>有感</a:t>
            </a:r>
            <a:r>
              <a:rPr lang="en-US" altLang="zh-CN" sz="3200" b="1" kern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kern="0" smtClean="0">
                <a:latin typeface="黑体" panose="02010609060101010101" pitchFamily="49" charset="-122"/>
                <a:ea typeface="黑体" panose="02010609060101010101" pitchFamily="49" charset="-122"/>
              </a:rPr>
              <a:t>，注意读出节奏。</a:t>
            </a:r>
            <a:endParaRPr lang="zh-CN" sz="3200" b="1" kern="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4"/>
          <p:cNvSpPr txBox="1"/>
          <p:nvPr/>
        </p:nvSpPr>
        <p:spPr>
          <a:xfrm>
            <a:off x="536936" y="43615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371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99792" y="1779662"/>
            <a:ext cx="5688632" cy="1754326"/>
          </a:xfrm>
          <a:prstGeom prst="rect">
            <a:avLst/>
          </a:prstGeom>
          <a:noFill/>
          <a:ln w="12700" cmpd="sng">
            <a:noFill/>
            <a:prstDash val="dashDot"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defRPr/>
            </a:pPr>
            <a:r>
              <a:rPr lang="zh-CN" altLang="en-US" sz="3600" b="1" kern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读前两句</a:t>
            </a:r>
            <a:r>
              <a:rPr lang="zh-CN" altLang="en-US" sz="3600" b="1" kern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诗，借助注释大致了解诗句的意思。</a:t>
            </a:r>
            <a:endParaRPr lang="zh-CN" altLang="en-US" sz="3600" b="1" kern="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358" y="1563638"/>
            <a:ext cx="1599418" cy="2305819"/>
          </a:xfrm>
          <a:prstGeom prst="rect">
            <a:avLst/>
          </a:prstGeom>
        </p:spPr>
      </p:pic>
      <p:sp>
        <p:nvSpPr>
          <p:cNvPr id="5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  <p:sp>
        <p:nvSpPr>
          <p:cNvPr id="7" name="文本框 5"/>
          <p:cNvSpPr txBox="1"/>
          <p:nvPr/>
        </p:nvSpPr>
        <p:spPr>
          <a:xfrm>
            <a:off x="6516216" y="3852888"/>
            <a:ext cx="2196435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kern="0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（</a:t>
            </a:r>
            <a:r>
              <a:rPr lang="zh-CN" altLang="en-US" sz="2400" b="1" ker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课后</a:t>
            </a:r>
            <a:r>
              <a:rPr lang="zh-CN" altLang="en-US" sz="2400" b="1" kern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第</a:t>
            </a:r>
            <a:r>
              <a:rPr lang="en-US" altLang="zh-CN" sz="2400" b="1" kern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2</a:t>
            </a:r>
            <a:r>
              <a:rPr lang="zh-CN" altLang="en-US" sz="2400" b="1" kern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题</a:t>
            </a:r>
            <a:r>
              <a:rPr lang="zh-CN" altLang="en-US" sz="2400" b="1" kern="0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）</a:t>
            </a:r>
            <a:endParaRPr lang="zh-CN" altLang="en-US" sz="1200" dirty="0">
              <a:solidFill>
                <a:srgbClr val="C0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2266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19033" y="1752367"/>
            <a:ext cx="4301177" cy="147155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三万里河东入海</a:t>
            </a:r>
            <a:r>
              <a:rPr lang="zh-CN" altLang="en-US" sz="4000" b="1" smtClean="0">
                <a:latin typeface="楷体" pitchFamily="49" charset="-122"/>
                <a:ea typeface="楷体" pitchFamily="49" charset="-122"/>
              </a:rPr>
              <a:t>，</a:t>
            </a:r>
            <a:endParaRPr lang="en-US" altLang="zh-CN" sz="4000" b="1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smtClean="0">
                <a:latin typeface="楷体" pitchFamily="49" charset="-122"/>
                <a:ea typeface="楷体" pitchFamily="49" charset="-122"/>
              </a:rPr>
              <a:t>五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千仞岳上摩天。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82348" y="558428"/>
            <a:ext cx="3141718" cy="1077218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指黄河。“三万里”形容很长。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976664" y="916732"/>
            <a:ext cx="2987824" cy="2396041"/>
          </a:xfrm>
          <a:prstGeom prst="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defTabSz="914400">
              <a:lnSpc>
                <a:spcPct val="140000"/>
              </a:lnSpc>
            </a:pPr>
            <a:r>
              <a:rPr lang="zh-CN" altLang="en-US" sz="3600" b="1" kern="0">
                <a:solidFill>
                  <a:sysClr val="windowText" lastClr="000000"/>
                </a:solidFill>
                <a:latin typeface="宋体"/>
                <a:ea typeface="宋体"/>
              </a:rPr>
              <a:t>    </a:t>
            </a:r>
            <a:r>
              <a:rPr lang="zh-CN" altLang="en-US" sz="3600" b="1" kern="0" smtClean="0">
                <a:solidFill>
                  <a:sysClr val="windowText" lastClr="000000"/>
                </a:solidFill>
                <a:latin typeface="宋体"/>
                <a:ea typeface="宋体"/>
              </a:rPr>
              <a:t>大意：</a:t>
            </a:r>
            <a:r>
              <a:rPr lang="zh-CN" altLang="en-US" sz="3600" b="1" kern="0">
                <a:solidFill>
                  <a:sysClr val="windowText" lastClr="000000"/>
                </a:solidFill>
                <a:latin typeface="宋体"/>
                <a:ea typeface="宋体"/>
              </a:rPr>
              <a:t>黄河奔流入海，华山</a:t>
            </a:r>
            <a:r>
              <a:rPr lang="zh-CN" altLang="en-US" sz="3600" b="1" kern="0" smtClean="0">
                <a:solidFill>
                  <a:sysClr val="windowText" lastClr="000000"/>
                </a:solidFill>
                <a:latin typeface="宋体"/>
                <a:ea typeface="宋体"/>
              </a:rPr>
              <a:t>高耸入云</a:t>
            </a:r>
            <a:r>
              <a:rPr lang="zh-CN" altLang="en-US" sz="3600" b="1" kern="0">
                <a:solidFill>
                  <a:sysClr val="windowText" lastClr="000000"/>
                </a:solidFill>
                <a:latin typeface="宋体"/>
                <a:ea typeface="宋体"/>
              </a:rPr>
              <a:t>。</a:t>
            </a:r>
          </a:p>
        </p:txBody>
      </p:sp>
      <p:sp>
        <p:nvSpPr>
          <p:cNvPr id="17" name="椭圆 16"/>
          <p:cNvSpPr/>
          <p:nvPr/>
        </p:nvSpPr>
        <p:spPr>
          <a:xfrm>
            <a:off x="2992018" y="2541246"/>
            <a:ext cx="1177711" cy="678576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455285" y="1752367"/>
            <a:ext cx="2248701" cy="747375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425314" y="2541246"/>
            <a:ext cx="2278672" cy="678577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2401" y="3223924"/>
            <a:ext cx="3221665" cy="1569660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指华山。“仞”，长度单位。“五千仞”形容很高。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32314" y="3217540"/>
            <a:ext cx="1935830" cy="1077218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碰到天，形容极高。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6335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7" grpId="0" animBg="1"/>
      <p:bldP spid="17" grpId="0" animBg="1"/>
      <p:bldP spid="24" grpId="0" animBg="1"/>
      <p:bldP spid="26" grpId="0" animBg="1"/>
      <p:bldP spid="11" grpId="0" animBg="1"/>
      <p:bldP spid="12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83" r="15586"/>
          <a:stretch/>
        </p:blipFill>
        <p:spPr bwMode="auto">
          <a:xfrm>
            <a:off x="395536" y="1059583"/>
            <a:ext cx="4008475" cy="38884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95"/>
          <a:stretch/>
        </p:blipFill>
        <p:spPr bwMode="auto">
          <a:xfrm>
            <a:off x="4819947" y="1059582"/>
            <a:ext cx="3914223" cy="38699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5"/>
          <p:cNvSpPr txBox="1"/>
          <p:nvPr/>
        </p:nvSpPr>
        <p:spPr>
          <a:xfrm>
            <a:off x="518770" y="268172"/>
            <a:ext cx="8215400" cy="73289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三万里河东入海</a:t>
            </a:r>
            <a:r>
              <a:rPr lang="zh-CN" altLang="en-US" sz="4000" b="1" smtClean="0">
                <a:latin typeface="楷体" pitchFamily="49" charset="-122"/>
                <a:ea typeface="楷体" pitchFamily="49" charset="-122"/>
              </a:rPr>
              <a:t>，五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千仞岳上摩天。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75656" y="4299942"/>
            <a:ext cx="5952270" cy="584775"/>
          </a:xfrm>
          <a:prstGeom prst="rect">
            <a:avLst/>
          </a:prstGeom>
          <a:solidFill>
            <a:schemeClr val="bg1">
              <a:alpha val="77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3200" b="1" ker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夸张的手法</a:t>
            </a:r>
            <a:r>
              <a:rPr lang="zh-CN" altLang="en-US" sz="3200" b="1" kern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表现北方</a:t>
            </a:r>
            <a:r>
              <a:rPr lang="zh-CN" altLang="en-US" sz="3200" b="1" ker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河山的壮丽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878165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607909" y="1275606"/>
            <a:ext cx="78488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  齐读</a:t>
            </a:r>
            <a:r>
              <a:rPr lang="zh-CN" altLang="en-US" sz="3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这首诗前</a:t>
            </a:r>
            <a:r>
              <a:rPr lang="zh-CN" altLang="en-US" sz="320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两句，要读得稳重有力，语速不要太快，读出中原山水的开阔、森严之感。</a:t>
            </a:r>
            <a:endParaRPr lang="zh-CN" altLang="en-US" sz="3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45768" y="2859782"/>
            <a:ext cx="4995277" cy="196496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 dirty="0" smtClean="0">
                <a:latin typeface="楷体" pitchFamily="49" charset="-122"/>
                <a:ea typeface="楷体" pitchFamily="49" charset="-122"/>
              </a:rPr>
              <a:t>三万里河</a:t>
            </a:r>
            <a:r>
              <a:rPr lang="en-US" altLang="zh-CN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4400" b="1" dirty="0" smtClean="0">
                <a:latin typeface="楷体" pitchFamily="49" charset="-122"/>
                <a:ea typeface="楷体" pitchFamily="49" charset="-122"/>
              </a:rPr>
              <a:t>东入海，</a:t>
            </a:r>
            <a:endParaRPr lang="en-US" altLang="zh-CN" sz="4400" b="1" dirty="0" smtClean="0"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400" b="1" dirty="0" smtClean="0">
                <a:latin typeface="楷体" pitchFamily="49" charset="-122"/>
                <a:ea typeface="楷体" pitchFamily="49" charset="-122"/>
              </a:rPr>
              <a:t>五千仞岳</a:t>
            </a:r>
            <a:r>
              <a:rPr lang="en-US" altLang="zh-CN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4400" b="1" dirty="0" smtClean="0">
                <a:latin typeface="楷体" pitchFamily="49" charset="-122"/>
                <a:ea typeface="楷体" pitchFamily="49" charset="-122"/>
              </a:rPr>
              <a:t>上摩天。</a:t>
            </a:r>
            <a:endParaRPr lang="zh-CN" altLang="en-US" sz="4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67744" y="3540043"/>
            <a:ext cx="20441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 ·  · ·</a:t>
            </a:r>
            <a:endParaRPr lang="zh-CN" altLang="en-US" sz="1100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67744" y="4515966"/>
            <a:ext cx="20441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 ·  · ·</a:t>
            </a:r>
            <a:endParaRPr lang="en-US" altLang="zh-CN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en-US" sz="1100" dirty="0">
              <a:solidFill>
                <a:srgbClr val="FF0000"/>
              </a:solidFill>
            </a:endParaRPr>
          </a:p>
        </p:txBody>
      </p:sp>
      <p:sp>
        <p:nvSpPr>
          <p:cNvPr id="10" name="文本框 5"/>
          <p:cNvSpPr txBox="1"/>
          <p:nvPr/>
        </p:nvSpPr>
        <p:spPr>
          <a:xfrm>
            <a:off x="2627784" y="629275"/>
            <a:ext cx="2196435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kern="0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（</a:t>
            </a:r>
            <a:r>
              <a:rPr lang="zh-CN" altLang="en-US" sz="2400" b="1" ker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课后</a:t>
            </a:r>
            <a:r>
              <a:rPr lang="zh-CN" altLang="en-US" sz="2400" b="1" kern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第</a:t>
            </a:r>
            <a:r>
              <a:rPr lang="en-US" altLang="zh-CN" sz="2400" b="1" kern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1</a:t>
            </a:r>
            <a:r>
              <a:rPr lang="zh-CN" altLang="en-US" sz="2400" b="1" kern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题</a:t>
            </a:r>
            <a:r>
              <a:rPr lang="zh-CN" altLang="en-US" sz="2400" b="1" kern="0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）</a:t>
            </a:r>
            <a:endParaRPr lang="zh-CN" altLang="en-US" sz="1200" dirty="0">
              <a:solidFill>
                <a:srgbClr val="C00000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46815"/>
            <a:ext cx="850943" cy="697101"/>
          </a:xfrm>
          <a:prstGeom prst="rect">
            <a:avLst/>
          </a:prstGeom>
        </p:spPr>
      </p:pic>
      <p:sp>
        <p:nvSpPr>
          <p:cNvPr id="12" name="文本框 10">
            <a:extLst>
              <a:ext uri="{FF2B5EF4-FFF2-40B4-BE49-F238E27FC236}">
                <a16:creationId xmlns:a16="http://schemas.microsoft.com/office/drawing/2014/main" xmlns="" id="{EB1CD407-1289-E64D-B770-EE2BC86550F5}"/>
              </a:ext>
            </a:extLst>
          </p:cNvPr>
          <p:cNvSpPr txBox="1"/>
          <p:nvPr/>
        </p:nvSpPr>
        <p:spPr>
          <a:xfrm>
            <a:off x="1295465" y="690831"/>
            <a:ext cx="1692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朗读指导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6451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54994" y="769987"/>
            <a:ext cx="5688632" cy="1754326"/>
          </a:xfrm>
          <a:prstGeom prst="rect">
            <a:avLst/>
          </a:prstGeom>
          <a:noFill/>
          <a:ln w="12700" cmpd="sng">
            <a:noFill/>
            <a:prstDash val="dashDot"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defRPr/>
            </a:pPr>
            <a:r>
              <a:rPr lang="zh-CN" altLang="en-US" sz="3600" b="1" kern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再读读后两</a:t>
            </a:r>
            <a:r>
              <a:rPr lang="zh-CN" altLang="en-US" sz="3600" b="1" kern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句</a:t>
            </a:r>
            <a:r>
              <a:rPr lang="zh-CN" altLang="en-US" sz="3600" b="1" kern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诗，借助注释大致了解诗句的意思。</a:t>
            </a:r>
            <a:endParaRPr lang="zh-CN" altLang="en-US" sz="3600" b="1" kern="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53963"/>
            <a:ext cx="1599418" cy="230581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3608" y="3010880"/>
            <a:ext cx="7735151" cy="1865126"/>
          </a:xfrm>
          <a:prstGeom prst="rect">
            <a:avLst/>
          </a:prstGeom>
          <a:noFill/>
          <a:ln w="12700" cmpd="sng">
            <a:noFill/>
            <a:prstDash val="dashDot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b="1" kern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    背景</a:t>
            </a:r>
            <a:r>
              <a:rPr lang="zh-CN" altLang="en-US" sz="3200" b="1" ker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提示：南宋时期，金兵占领了中原地区。诗人作此诗时，中原地区已沦陷于金人之手六十多年了</a:t>
            </a:r>
            <a:r>
              <a:rPr lang="zh-CN" altLang="en-US" sz="3200" b="1" kern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3200" b="1" kern="0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82324" y="4371950"/>
            <a:ext cx="2196435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kern="0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（</a:t>
            </a:r>
            <a:r>
              <a:rPr lang="zh-CN" altLang="en-US" sz="2400" b="1" ker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课后</a:t>
            </a:r>
            <a:r>
              <a:rPr lang="zh-CN" altLang="en-US" sz="2400" b="1" kern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第</a:t>
            </a:r>
            <a:r>
              <a:rPr lang="en-US" altLang="zh-CN" sz="2400" b="1" kern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2</a:t>
            </a:r>
            <a:r>
              <a:rPr lang="zh-CN" altLang="en-US" sz="2400" b="1" kern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题</a:t>
            </a:r>
            <a:r>
              <a:rPr lang="zh-CN" altLang="en-US" sz="2400" b="1" kern="0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）</a:t>
            </a:r>
            <a:endParaRPr lang="zh-CN" altLang="en-US" sz="1200" dirty="0">
              <a:solidFill>
                <a:srgbClr val="C0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9436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58298" y="1784997"/>
            <a:ext cx="4357718" cy="147155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 spc="450">
                <a:latin typeface="楷体" pitchFamily="49" charset="-122"/>
                <a:ea typeface="楷体" pitchFamily="49" charset="-122"/>
              </a:rPr>
              <a:t>遗民泪尽胡尘里，</a:t>
            </a:r>
            <a:endParaRPr lang="en-US" altLang="zh-CN" sz="4000" b="1" spc="45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spc="450">
                <a:latin typeface="楷体" pitchFamily="49" charset="-122"/>
                <a:ea typeface="楷体" pitchFamily="49" charset="-122"/>
              </a:rPr>
              <a:t>南望王师又一年。</a:t>
            </a:r>
            <a:endParaRPr lang="zh-CN" altLang="en-US" sz="4000" b="1" spc="45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23528" y="714840"/>
            <a:ext cx="3249670" cy="1077218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指在金统治地区的原宋朝百姓。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610888" y="722313"/>
            <a:ext cx="3985448" cy="1077218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指金统治地区的风沙，这里借指金政权。</a:t>
            </a:r>
            <a:endParaRPr lang="zh-CN" altLang="en-US" sz="3200" b="1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932040" y="1938976"/>
            <a:ext cx="3888432" cy="2432974"/>
          </a:xfrm>
          <a:prstGeom prst="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defTabSz="914400">
              <a:lnSpc>
                <a:spcPct val="120000"/>
              </a:lnSpc>
            </a:pPr>
            <a:r>
              <a:rPr lang="zh-CN" altLang="en-US" sz="3200" b="1" kern="0">
                <a:solidFill>
                  <a:sysClr val="windowText" lastClr="000000"/>
                </a:solidFill>
                <a:latin typeface="宋体"/>
                <a:ea typeface="宋体"/>
              </a:rPr>
              <a:t>    大意</a:t>
            </a:r>
            <a:r>
              <a:rPr lang="zh-CN" altLang="en-US" sz="3200" b="1" kern="0" smtClean="0">
                <a:solidFill>
                  <a:sysClr val="windowText" lastClr="000000"/>
                </a:solidFill>
                <a:latin typeface="宋体"/>
                <a:ea typeface="宋体"/>
              </a:rPr>
              <a:t>：遗民百姓的泪水已经流尽，年复一年地盼望南宋朝廷前来收复失地。</a:t>
            </a:r>
            <a:endParaRPr lang="zh-CN" altLang="en-US" sz="3200" b="1" kern="0">
              <a:solidFill>
                <a:sysClr val="windowText" lastClr="000000"/>
              </a:solidFill>
              <a:latin typeface="宋体"/>
              <a:ea typeface="宋体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09622" y="1859766"/>
            <a:ext cx="1210050" cy="707629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2627784" y="1866968"/>
            <a:ext cx="1296144" cy="661720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8298" y="3442433"/>
            <a:ext cx="3781654" cy="584775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指南宋朝廷的军队。</a:t>
            </a:r>
            <a:endParaRPr lang="zh-CN" altLang="en-US" sz="3200" b="1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475656" y="2577765"/>
            <a:ext cx="1296144" cy="661720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674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3" grpId="0" animBg="1"/>
      <p:bldP spid="15" grpId="0" animBg="1"/>
      <p:bldP spid="14" grpId="0" animBg="1"/>
      <p:bldP spid="22" grpId="0" animBg="1"/>
      <p:bldP spid="8" grpId="0" animBg="1"/>
      <p:bldP spid="9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411760" y="1419622"/>
            <a:ext cx="6048672" cy="1569660"/>
          </a:xfrm>
          <a:prstGeom prst="rect">
            <a:avLst/>
          </a:prstGeom>
          <a:noFill/>
          <a:ln w="12700" cmpd="sng">
            <a:noFill/>
            <a:prstDash val="dash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kern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  理解了诗意后，我们一起来体会诗人的情感吧！</a:t>
            </a:r>
            <a:endParaRPr lang="zh-CN" altLang="en-US" sz="3200" b="1" kern="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275606"/>
            <a:ext cx="1599418" cy="2305819"/>
          </a:xfrm>
          <a:prstGeom prst="rect">
            <a:avLst/>
          </a:prstGeom>
        </p:spPr>
      </p:pic>
      <p:sp>
        <p:nvSpPr>
          <p:cNvPr id="5" name="文本框 5"/>
          <p:cNvSpPr txBox="1"/>
          <p:nvPr/>
        </p:nvSpPr>
        <p:spPr>
          <a:xfrm>
            <a:off x="6516216" y="3852888"/>
            <a:ext cx="2196435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kern="0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（</a:t>
            </a:r>
            <a:r>
              <a:rPr lang="zh-CN" altLang="en-US" sz="2400" b="1" ker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课后</a:t>
            </a:r>
            <a:r>
              <a:rPr lang="zh-CN" altLang="en-US" sz="2400" b="1" kern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第</a:t>
            </a:r>
            <a:r>
              <a:rPr lang="en-US" altLang="zh-CN" sz="2400" b="1" kern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2</a:t>
            </a:r>
            <a:r>
              <a:rPr lang="zh-CN" altLang="en-US" sz="2400" b="1" kern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题</a:t>
            </a:r>
            <a:r>
              <a:rPr lang="zh-CN" altLang="en-US" sz="2400" b="1" kern="0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）</a:t>
            </a:r>
            <a:endParaRPr lang="zh-CN" altLang="en-US" sz="1200" dirty="0">
              <a:solidFill>
                <a:srgbClr val="C0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1378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67544" y="483518"/>
            <a:ext cx="8280920" cy="1077218"/>
          </a:xfrm>
          <a:prstGeom prst="rect">
            <a:avLst/>
          </a:prstGeom>
          <a:noFill/>
          <a:ln w="12700" cmpd="sng">
            <a:noFill/>
            <a:prstDash val="dashDot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kern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    诗中说的“遗民”的心情是怎样的？你是从哪里感受到的？</a:t>
            </a:r>
            <a:endParaRPr lang="zh-CN" altLang="en-US" sz="3200" b="1" kern="0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文本框 5"/>
          <p:cNvSpPr txBox="1"/>
          <p:nvPr/>
        </p:nvSpPr>
        <p:spPr>
          <a:xfrm>
            <a:off x="179512" y="1851670"/>
            <a:ext cx="4680520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 spc="450">
                <a:latin typeface="楷体" pitchFamily="49" charset="-122"/>
                <a:ea typeface="楷体" pitchFamily="49" charset="-122"/>
              </a:rPr>
              <a:t>遗民泪尽胡尘里</a:t>
            </a:r>
            <a:r>
              <a:rPr lang="zh-CN" altLang="en-US" sz="4000" b="1" spc="450" smtClean="0">
                <a:latin typeface="楷体" pitchFamily="49" charset="-122"/>
                <a:ea typeface="楷体" pitchFamily="49" charset="-122"/>
              </a:rPr>
              <a:t>，</a:t>
            </a:r>
            <a:endParaRPr lang="en-US" altLang="zh-CN" sz="4000" b="1" spc="45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spc="450" smtClean="0">
                <a:latin typeface="楷体" pitchFamily="49" charset="-122"/>
                <a:ea typeface="楷体" pitchFamily="49" charset="-122"/>
              </a:rPr>
              <a:t>南</a:t>
            </a:r>
            <a:r>
              <a:rPr lang="zh-CN" altLang="en-US" sz="4000" b="1" spc="450">
                <a:latin typeface="楷体" pitchFamily="49" charset="-122"/>
                <a:ea typeface="楷体" pitchFamily="49" charset="-122"/>
              </a:rPr>
              <a:t>望王师又一年。</a:t>
            </a:r>
            <a:endParaRPr lang="zh-CN" altLang="en-US" sz="4000" b="1" spc="45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9552" y="3507854"/>
            <a:ext cx="2664296" cy="584775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绝望的心情。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75656" y="2571750"/>
            <a:ext cx="972716" cy="0"/>
          </a:xfrm>
          <a:prstGeom prst="lin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555776" y="3291830"/>
            <a:ext cx="1656184" cy="0"/>
          </a:xfrm>
          <a:prstGeom prst="lin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2" name="矩形 11"/>
          <p:cNvSpPr/>
          <p:nvPr/>
        </p:nvSpPr>
        <p:spPr>
          <a:xfrm>
            <a:off x="4928210" y="3514644"/>
            <a:ext cx="3820254" cy="1077218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借遗民之口表达诗人的心情。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619514" y="1692834"/>
            <a:ext cx="3946140" cy="1569660"/>
          </a:xfrm>
          <a:prstGeom prst="rect">
            <a:avLst/>
          </a:prstGeom>
          <a:noFill/>
          <a:ln w="12700" cmpd="sng">
            <a:noFill/>
            <a:prstDash val="dashDot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kern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    这句诗表达是“遗民”的心情还是诗人的心情？</a:t>
            </a:r>
            <a:endParaRPr lang="zh-CN" altLang="en-US" sz="3200" b="1" kern="0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2158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67944" y="2119026"/>
            <a:ext cx="4446214" cy="2252924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    “从军行”是</a:t>
            </a:r>
            <a:r>
              <a:rPr lang="zh-CN" altLang="en-US" sz="3600" b="1" smtClean="0">
                <a:latin typeface="黑体" pitchFamily="49" charset="-122"/>
                <a:ea typeface="黑体" pitchFamily="49" charset="-122"/>
              </a:rPr>
              <a:t>乐府</a:t>
            </a:r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曲</a:t>
            </a:r>
            <a:r>
              <a:rPr lang="zh-CN" altLang="en-US" sz="3600" b="1" smtClean="0">
                <a:latin typeface="黑体" pitchFamily="49" charset="-122"/>
                <a:ea typeface="黑体" pitchFamily="49" charset="-122"/>
              </a:rPr>
              <a:t>名</a:t>
            </a:r>
            <a:r>
              <a:rPr lang="zh-CN" altLang="en-US" sz="36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，内容</a:t>
            </a:r>
            <a:r>
              <a:rPr lang="zh-CN" altLang="en-US" sz="3600" b="1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多写边塞情况和战士的</a:t>
            </a:r>
            <a:r>
              <a:rPr lang="zh-CN" altLang="en-US" sz="36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生活。</a:t>
            </a:r>
            <a:endParaRPr lang="zh-CN" altLang="en-US" sz="3600" b="1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8981" y="1010221"/>
            <a:ext cx="2028440" cy="769441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lvl="0"/>
            <a:r>
              <a:rPr lang="zh-CN" altLang="en-US" sz="4400" b="1" spc="38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从军行</a:t>
            </a:r>
            <a:endParaRPr lang="zh-CN" altLang="en-US" sz="4400" b="1" spc="380" dirty="0">
              <a:solidFill>
                <a:prstClr val="black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27784" y="691603"/>
            <a:ext cx="5886374" cy="1077218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itchFamily="2" charset="-122"/>
                <a:ea typeface="宋体" pitchFamily="2" charset="-122"/>
              </a:rPr>
              <a:t>标题中加“歌”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“引”</a:t>
            </a:r>
            <a:endParaRPr lang="en-US" altLang="zh-CN" sz="3200" b="1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“吟”“行”等都属于乐府诗。</a:t>
            </a:r>
            <a:endParaRPr lang="zh-CN" altLang="en-US" sz="3200" b="1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8981" y="440750"/>
            <a:ext cx="1226715" cy="584775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参军</a:t>
            </a:r>
            <a:r>
              <a:rPr lang="zh-CN" altLang="en-US" sz="3200" b="1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032645"/>
            <a:ext cx="3471908" cy="24193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611560" y="1097532"/>
            <a:ext cx="1226715" cy="682129"/>
          </a:xfrm>
          <a:prstGeom prst="rect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905125" y="1097533"/>
            <a:ext cx="613357" cy="682129"/>
          </a:xfrm>
          <a:prstGeom prst="rect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609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10" grpId="0" animBg="1"/>
      <p:bldP spid="12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" t="4044" r="-230" b="11271"/>
          <a:stretch/>
        </p:blipFill>
        <p:spPr bwMode="auto">
          <a:xfrm>
            <a:off x="0" y="-20537"/>
            <a:ext cx="9180512" cy="516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文本框 5"/>
          <p:cNvSpPr txBox="1"/>
          <p:nvPr/>
        </p:nvSpPr>
        <p:spPr>
          <a:xfrm>
            <a:off x="0" y="3795886"/>
            <a:ext cx="9180512" cy="1274195"/>
          </a:xfrm>
          <a:prstGeom prst="rect">
            <a:avLst/>
          </a:prstGeom>
          <a:solidFill>
            <a:schemeClr val="bg1">
              <a:alpha val="77000"/>
            </a:schemeClr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    此时中原已经沦陷了六十多年，诗人身在南方北望中原，会是怎样的心情？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5536" y="1843337"/>
            <a:ext cx="2276051" cy="734047"/>
          </a:xfrm>
          <a:prstGeom prst="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defTabSz="914400">
              <a:lnSpc>
                <a:spcPct val="120000"/>
              </a:lnSpc>
            </a:pPr>
            <a:r>
              <a:rPr lang="zh-CN" altLang="en-US" sz="3600" b="1" kern="0" smtClean="0">
                <a:solidFill>
                  <a:sysClr val="windowText" lastClr="000000"/>
                </a:solidFill>
                <a:latin typeface="宋体"/>
                <a:ea typeface="宋体"/>
              </a:rPr>
              <a:t>满腔悲愤</a:t>
            </a:r>
            <a:endParaRPr lang="zh-CN" altLang="en-US" sz="3600" b="1" kern="0">
              <a:solidFill>
                <a:sysClr val="windowText" lastClr="000000"/>
              </a:solidFill>
              <a:latin typeface="宋体"/>
              <a:ea typeface="宋体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2773807"/>
            <a:ext cx="2276051" cy="734047"/>
          </a:xfrm>
          <a:prstGeom prst="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defTabSz="914400">
              <a:lnSpc>
                <a:spcPct val="120000"/>
              </a:lnSpc>
            </a:pPr>
            <a:r>
              <a:rPr lang="zh-CN" altLang="en-US" sz="3600" b="1" kern="0" smtClean="0">
                <a:solidFill>
                  <a:sysClr val="windowText" lastClr="000000"/>
                </a:solidFill>
                <a:latin typeface="宋体"/>
                <a:ea typeface="宋体"/>
              </a:rPr>
              <a:t>热切期盼</a:t>
            </a:r>
            <a:endParaRPr lang="zh-CN" altLang="en-US" sz="3600" b="1" kern="0">
              <a:solidFill>
                <a:sysClr val="windowText" lastClr="000000"/>
              </a:solidFill>
              <a:latin typeface="宋体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127240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263775" y="3003798"/>
            <a:ext cx="4559261" cy="179472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遗民泪尽</a:t>
            </a:r>
            <a:r>
              <a:rPr lang="en-US" altLang="zh-CN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胡尘里，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南望王师</a:t>
            </a:r>
            <a:r>
              <a:rPr lang="en-US" altLang="zh-CN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又一年。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51920" y="3546011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72000" y="4371950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9" name="文本框 10"/>
          <p:cNvSpPr txBox="1"/>
          <p:nvPr/>
        </p:nvSpPr>
        <p:spPr>
          <a:xfrm>
            <a:off x="323528" y="1275606"/>
            <a:ext cx="84249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  用沉痛的语气读</a:t>
            </a:r>
            <a:r>
              <a:rPr lang="zh-CN" altLang="en-US" sz="3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这</a:t>
            </a:r>
            <a:r>
              <a:rPr lang="zh-CN" altLang="en-US" sz="320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首诗的后两句，“尽”和“又”稍稍加重语气，充分表达出诗中深沉的感情。 </a:t>
            </a:r>
            <a:endParaRPr lang="zh-CN" altLang="en-US" sz="3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文本框 5"/>
          <p:cNvSpPr txBox="1"/>
          <p:nvPr/>
        </p:nvSpPr>
        <p:spPr>
          <a:xfrm>
            <a:off x="2627784" y="629275"/>
            <a:ext cx="2196435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kern="0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（</a:t>
            </a:r>
            <a:r>
              <a:rPr lang="zh-CN" altLang="en-US" sz="2400" b="1" ker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课后</a:t>
            </a:r>
            <a:r>
              <a:rPr lang="zh-CN" altLang="en-US" sz="2400" b="1" kern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第</a:t>
            </a:r>
            <a:r>
              <a:rPr lang="en-US" altLang="zh-CN" sz="2400" b="1" kern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1</a:t>
            </a:r>
            <a:r>
              <a:rPr lang="zh-CN" altLang="en-US" sz="2400" b="1" kern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题</a:t>
            </a:r>
            <a:r>
              <a:rPr lang="zh-CN" altLang="en-US" sz="2400" b="1" kern="0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）</a:t>
            </a:r>
            <a:endParaRPr lang="zh-CN" altLang="en-US" sz="1200" dirty="0">
              <a:solidFill>
                <a:srgbClr val="C00000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46815"/>
            <a:ext cx="850943" cy="697101"/>
          </a:xfrm>
          <a:prstGeom prst="rect">
            <a:avLst/>
          </a:prstGeom>
        </p:spPr>
      </p:pic>
      <p:sp>
        <p:nvSpPr>
          <p:cNvPr id="12" name="文本框 10">
            <a:extLst>
              <a:ext uri="{FF2B5EF4-FFF2-40B4-BE49-F238E27FC236}">
                <a16:creationId xmlns:a16="http://schemas.microsoft.com/office/drawing/2014/main" xmlns="" id="{EB1CD407-1289-E64D-B770-EE2BC86550F5}"/>
              </a:ext>
            </a:extLst>
          </p:cNvPr>
          <p:cNvSpPr txBox="1"/>
          <p:nvPr/>
        </p:nvSpPr>
        <p:spPr>
          <a:xfrm>
            <a:off x="1295465" y="690831"/>
            <a:ext cx="1692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朗读指导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7489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5537" y="1497003"/>
            <a:ext cx="4698722" cy="334245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3200">
                <a:latin typeface="黑体" pitchFamily="49" charset="-122"/>
                <a:ea typeface="黑体" pitchFamily="49" charset="-122"/>
              </a:rPr>
              <a:t>秋夜将晓出篱门迎凉有感</a:t>
            </a:r>
            <a:endParaRPr lang="en-US" altLang="zh-CN" sz="3200">
              <a:latin typeface="黑体" pitchFamily="49" charset="-122"/>
              <a:ea typeface="黑体" pitchFamily="49" charset="-122"/>
            </a:endParaRPr>
          </a:p>
          <a:p>
            <a:pPr algn="ctr">
              <a:lnSpc>
                <a:spcPct val="110000"/>
              </a:lnSpc>
            </a:pP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[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宋</a:t>
            </a: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]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陆游</a:t>
            </a:r>
            <a:endParaRPr lang="en-US" altLang="zh-CN" sz="3200" b="1" smtClean="0">
              <a:latin typeface="宋体" pitchFamily="2" charset="-122"/>
              <a:ea typeface="宋体" pitchFamily="2" charset="-122"/>
            </a:endParaRPr>
          </a:p>
          <a:p>
            <a:pPr algn="ctr">
              <a:lnSpc>
                <a:spcPct val="110000"/>
              </a:lnSpc>
            </a:pP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三万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里河（       ），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  <a:p>
            <a:pPr lvl="0" algn="ctr">
              <a:lnSpc>
                <a:spcPct val="11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五千仞岳（       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）。</a:t>
            </a:r>
            <a:endParaRPr lang="en-US" altLang="zh-CN" sz="3200" b="1" smtClean="0">
              <a:latin typeface="楷体" pitchFamily="49" charset="-122"/>
              <a:ea typeface="楷体" pitchFamily="49" charset="-122"/>
            </a:endParaRPr>
          </a:p>
          <a:p>
            <a:pPr lvl="0" algn="ctr">
              <a:lnSpc>
                <a:spcPct val="110000"/>
              </a:lnSpc>
            </a:pPr>
            <a:r>
              <a:rPr lang="zh-CN" altLang="en-US" sz="3200" b="1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遗民</a:t>
            </a:r>
            <a:r>
              <a:rPr lang="zh-CN" altLang="en-US" sz="3200" b="1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（           ），</a:t>
            </a:r>
          </a:p>
          <a:p>
            <a:pPr lvl="0" algn="ctr">
              <a:lnSpc>
                <a:spcPct val="110000"/>
              </a:lnSpc>
            </a:pPr>
            <a:r>
              <a:rPr lang="zh-CN" altLang="en-US" sz="3200" b="1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南望（           ）</a:t>
            </a:r>
            <a:r>
              <a:rPr lang="zh-CN" altLang="en-US" sz="3200" b="1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19158" y="2550369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东入海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19158" y="3054425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上摩天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814793" y="3643159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泪尽胡尘里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814793" y="4223805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王师又一年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3"/>
          <p:cNvSpPr txBox="1"/>
          <p:nvPr/>
        </p:nvSpPr>
        <p:spPr>
          <a:xfrm>
            <a:off x="677286" y="627534"/>
            <a:ext cx="7669360" cy="869469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r"/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边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看图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边填空，相信你一定能很快背诵这首</a:t>
            </a:r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诗！</a:t>
            </a:r>
            <a:r>
              <a:rPr lang="zh-CN" altLang="en-US" sz="2400" b="1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（课后第</a:t>
            </a:r>
            <a:r>
              <a:rPr lang="en-US" altLang="zh-CN" sz="2400" b="1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b="1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题）</a:t>
            </a:r>
            <a:endParaRPr lang="zh-CN" altLang="en-US" sz="2400" b="1" dirty="0">
              <a:solidFill>
                <a:srgbClr val="C00000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" t="4044" r="-230" b="11271"/>
          <a:stretch/>
        </p:blipFill>
        <p:spPr bwMode="auto">
          <a:xfrm>
            <a:off x="5004047" y="2447726"/>
            <a:ext cx="3811445" cy="22122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1804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16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1187624" y="2097038"/>
            <a:ext cx="6120680" cy="2490936"/>
          </a:xfrm>
          <a:prstGeom prst="round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36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写</a:t>
            </a:r>
            <a:r>
              <a:rPr lang="zh-CN" altLang="en-US" sz="36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上题目、作者</a:t>
            </a:r>
            <a:r>
              <a:rPr lang="zh-CN" altLang="en-US" sz="36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和朝代。</a:t>
            </a:r>
            <a:endParaRPr lang="en-US" altLang="zh-CN" sz="3600" b="1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36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把字</a:t>
            </a:r>
            <a:r>
              <a:rPr lang="zh-CN" altLang="en-US" sz="36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写</a:t>
            </a:r>
            <a:r>
              <a:rPr lang="zh-CN" altLang="en-US" sz="36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正确。</a:t>
            </a:r>
            <a:endParaRPr lang="en-US" altLang="zh-CN" sz="3600" b="1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en-US" sz="36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注意</a:t>
            </a:r>
            <a:r>
              <a:rPr lang="zh-CN" altLang="en-US" sz="36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标点符号</a:t>
            </a:r>
            <a:r>
              <a:rPr lang="zh-CN" altLang="en-US" sz="36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36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" name="文本框 3"/>
          <p:cNvSpPr txBox="1"/>
          <p:nvPr/>
        </p:nvSpPr>
        <p:spPr>
          <a:xfrm>
            <a:off x="1043608" y="699542"/>
            <a:ext cx="7920880" cy="117724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完成背诵后，你能试着默写这首诗</a:t>
            </a:r>
            <a:r>
              <a:rPr lang="zh-CN" altLang="en-US" sz="3200" smtClean="0">
                <a:latin typeface="黑体" pitchFamily="49" charset="-122"/>
                <a:ea typeface="黑体" pitchFamily="49" charset="-122"/>
              </a:rPr>
              <a:t>吗？</a:t>
            </a:r>
            <a:endParaRPr lang="en-US" altLang="zh-CN" sz="3200" smtClean="0">
              <a:latin typeface="黑体" pitchFamily="49" charset="-122"/>
              <a:ea typeface="黑体" pitchFamily="49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2800" b="1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zh-CN" altLang="en-US" sz="2800" b="1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课后第</a:t>
            </a:r>
            <a:r>
              <a:rPr lang="en-US" altLang="zh-CN" sz="2800" b="1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800" b="1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题</a:t>
            </a:r>
            <a:r>
              <a:rPr lang="zh-CN" altLang="en-US" sz="2800" b="1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）</a:t>
            </a:r>
            <a:endParaRPr lang="zh-CN" altLang="en-US" sz="2800" b="1">
              <a:solidFill>
                <a:srgbClr val="C0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9054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4"/>
          <p:cNvSpPr txBox="1"/>
          <p:nvPr/>
        </p:nvSpPr>
        <p:spPr>
          <a:xfrm>
            <a:off x="663035" y="339502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主题概括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20" y="392179"/>
            <a:ext cx="366860" cy="45633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73012" y="1347614"/>
            <a:ext cx="7587420" cy="3046988"/>
          </a:xfrm>
          <a:prstGeom prst="rect">
            <a:avLst/>
          </a:prstGeom>
          <a:noFill/>
          <a:ln>
            <a:noFill/>
            <a:prstDash val="lgDashDot"/>
          </a:ln>
        </p:spPr>
        <p:txBody>
          <a:bodyPr wrap="square" rtlCol="0" anchor="t">
            <a:spAutoFit/>
          </a:bodyPr>
          <a:lstStyle/>
          <a:p>
            <a:pPr indent="457200" algn="l" fontAlgn="auto">
              <a:lnSpc>
                <a:spcPct val="150000"/>
              </a:lnSpc>
            </a:pP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《秋夜将晓出篱门迎凉有感》写了诗人在秋日</a:t>
            </a:r>
            <a:r>
              <a:rPr lang="zh-CN" altLang="en-US" sz="3200" b="1" u="sng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时分走出篱门，想到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北方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中原地区尚为金人所统治，心中无限感慨，体现了诗人的</a:t>
            </a:r>
            <a:r>
              <a:rPr lang="zh-CN" altLang="en-US" sz="3200" b="1" u="sng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之情。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68241" y="2135059"/>
            <a:ext cx="1008609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黎明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19872" y="3583930"/>
            <a:ext cx="1008609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爱国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5811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/>
        </p:nvSpPr>
        <p:spPr>
          <a:xfrm>
            <a:off x="323528" y="983362"/>
            <a:ext cx="8496944" cy="13003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8000" b="1">
                <a:ln w="0"/>
                <a:solidFill>
                  <a:schemeClr val="dk1"/>
                </a:solidFill>
                <a:effectLst>
                  <a:glow rad="139700">
                    <a:schemeClr val="bg1">
                      <a:alpha val="91000"/>
                    </a:schemeClr>
                  </a:glow>
                </a:effectLst>
                <a:latin typeface="黑体" pitchFamily="49" charset="-122"/>
                <a:ea typeface="黑体" pitchFamily="49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dirty="0">
                <a:sym typeface="+mn-ea"/>
              </a:rPr>
              <a:t>闻官军收河南河北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3949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4457" t="9468" r="4432" b="10868"/>
          <a:stretch>
            <a:fillRect/>
          </a:stretch>
        </p:blipFill>
        <p:spPr>
          <a:xfrm>
            <a:off x="2843808" y="843557"/>
            <a:ext cx="6336704" cy="427486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07504" y="1131590"/>
            <a:ext cx="2865874" cy="3046988"/>
          </a:xfrm>
          <a:prstGeom prst="rect">
            <a:avLst/>
          </a:prstGeom>
          <a:noFill/>
          <a:ln w="12700" cmpd="sng">
            <a:noFill/>
            <a:prstDash val="dash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kern="0" smtClean="0">
                <a:latin typeface="黑体" panose="02010609060101010101" pitchFamily="49" charset="-122"/>
                <a:ea typeface="黑体" panose="02010609060101010101" pitchFamily="49" charset="-122"/>
              </a:rPr>
              <a:t>    自由朗读</a:t>
            </a:r>
            <a:r>
              <a:rPr lang="en-US" altLang="zh-CN" sz="3200" b="1" kern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kern="0">
                <a:latin typeface="黑体" panose="02010609060101010101" pitchFamily="49" charset="-122"/>
                <a:ea typeface="黑体" panose="02010609060101010101" pitchFamily="49" charset="-122"/>
              </a:rPr>
              <a:t>闻</a:t>
            </a:r>
            <a:r>
              <a:rPr lang="zh-CN" altLang="en-US" sz="3200" b="1" kern="0" smtClean="0">
                <a:latin typeface="黑体" panose="02010609060101010101" pitchFamily="49" charset="-122"/>
                <a:ea typeface="黑体" panose="02010609060101010101" pitchFamily="49" charset="-122"/>
              </a:rPr>
              <a:t>官军收河南河北</a:t>
            </a:r>
            <a:r>
              <a:rPr lang="en-US" altLang="zh-CN" sz="3200" b="1" kern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kern="0" smtClean="0">
                <a:latin typeface="黑体" panose="02010609060101010101" pitchFamily="49" charset="-122"/>
                <a:ea typeface="黑体" panose="02010609060101010101" pitchFamily="49" charset="-122"/>
              </a:rPr>
              <a:t>，注意读出节奏。</a:t>
            </a:r>
            <a:endParaRPr lang="zh-CN" sz="3200" b="1" kern="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4"/>
          <p:cNvSpPr txBox="1"/>
          <p:nvPr/>
        </p:nvSpPr>
        <p:spPr>
          <a:xfrm>
            <a:off x="536936" y="43615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  <p:sp>
        <p:nvSpPr>
          <p:cNvPr id="7" name="文本框 99"/>
          <p:cNvSpPr txBox="1"/>
          <p:nvPr/>
        </p:nvSpPr>
        <p:spPr>
          <a:xfrm>
            <a:off x="3203848" y="1275606"/>
            <a:ext cx="5760640" cy="350865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>
              <a:lnSpc>
                <a:spcPct val="150000"/>
              </a:lnSpc>
            </a:pPr>
            <a:r>
              <a:rPr lang="zh-CN" altLang="en-US" sz="25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楷体" panose="02010609060101010101" charset="-122"/>
              </a:rPr>
              <a:t>闻</a:t>
            </a:r>
            <a:r>
              <a:rPr lang="zh-CN" altLang="en-US" sz="2500" b="1" dirty="0" smtClean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楷体" panose="02010609060101010101" charset="-122"/>
              </a:rPr>
              <a:t>官军</a:t>
            </a:r>
            <a:r>
              <a:rPr lang="en-US" altLang="zh-CN" sz="25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500" b="1" dirty="0" smtClean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楷体" panose="02010609060101010101" charset="-122"/>
              </a:rPr>
              <a:t>收</a:t>
            </a:r>
            <a:r>
              <a:rPr lang="en-US" altLang="zh-CN" sz="25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500" b="1" dirty="0" smtClean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楷体" panose="02010609060101010101" charset="-122"/>
              </a:rPr>
              <a:t>河南</a:t>
            </a:r>
            <a:r>
              <a:rPr lang="zh-CN" altLang="en-US" sz="25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楷体" panose="02010609060101010101" charset="-122"/>
              </a:rPr>
              <a:t>河北</a:t>
            </a:r>
          </a:p>
          <a:p>
            <a:pPr algn="ctr">
              <a:lnSpc>
                <a:spcPct val="150000"/>
              </a:lnSpc>
            </a:pPr>
            <a:r>
              <a:rPr lang="en-US" altLang="zh-CN" sz="2500" b="1" dirty="0" smtClean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楷体" panose="02010609060101010101" charset="-122"/>
              </a:rPr>
              <a:t>[</a:t>
            </a:r>
            <a:r>
              <a:rPr lang="zh-CN" sz="2500" b="1" dirty="0" smtClean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楷体" panose="02010609060101010101" charset="-122"/>
              </a:rPr>
              <a:t>唐</a:t>
            </a:r>
            <a:r>
              <a:rPr lang="en-US" sz="2500" b="1" dirty="0" smtClean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楷体" panose="02010609060101010101" charset="-122"/>
              </a:rPr>
              <a:t>]</a:t>
            </a:r>
            <a:r>
              <a:rPr lang="zh-CN" sz="2500" b="1" dirty="0" smtClean="0">
                <a:solidFill>
                  <a:schemeClr val="bg1"/>
                </a:solidFill>
                <a:latin typeface="宋体" pitchFamily="2" charset="-122"/>
                <a:ea typeface="宋体" pitchFamily="2" charset="-122"/>
                <a:cs typeface="楷体" panose="02010609060101010101" charset="-122"/>
              </a:rPr>
              <a:t>杜甫</a:t>
            </a:r>
            <a:endParaRPr lang="zh-CN" sz="2500" b="1" dirty="0">
              <a:solidFill>
                <a:schemeClr val="bg1"/>
              </a:solidFill>
              <a:latin typeface="宋体" pitchFamily="2" charset="-122"/>
              <a:ea typeface="宋体" pitchFamily="2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5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剑外忽传</a:t>
            </a:r>
            <a:r>
              <a:rPr lang="en-US" altLang="zh-CN" sz="25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5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收蓟北，初闻涕泪</a:t>
            </a:r>
            <a:r>
              <a:rPr lang="en-US" altLang="zh-CN" sz="25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5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满衣裳。  </a:t>
            </a:r>
          </a:p>
          <a:p>
            <a:pPr>
              <a:lnSpc>
                <a:spcPct val="150000"/>
              </a:lnSpc>
            </a:pPr>
            <a:r>
              <a:rPr lang="zh-CN" altLang="en-US" sz="25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却看妻子</a:t>
            </a:r>
            <a:r>
              <a:rPr lang="en-US" altLang="zh-CN" sz="25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5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愁</a:t>
            </a:r>
            <a:r>
              <a:rPr lang="en-US" altLang="zh-CN" sz="25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5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何在，漫卷诗书</a:t>
            </a:r>
            <a:r>
              <a:rPr lang="en-US" altLang="zh-CN" sz="25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5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喜</a:t>
            </a:r>
            <a:r>
              <a:rPr lang="en-US" altLang="zh-CN" sz="25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5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欲狂。  </a:t>
            </a:r>
          </a:p>
          <a:p>
            <a:pPr>
              <a:lnSpc>
                <a:spcPct val="150000"/>
              </a:lnSpc>
            </a:pPr>
            <a:r>
              <a:rPr lang="zh-CN" altLang="en-US" sz="25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白日放歌</a:t>
            </a:r>
            <a:r>
              <a:rPr lang="en-US" altLang="zh-CN" sz="25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5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须</a:t>
            </a:r>
            <a:r>
              <a:rPr lang="en-US" altLang="zh-CN" sz="25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5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纵酒，青春作伴</a:t>
            </a:r>
            <a:r>
              <a:rPr lang="en-US" altLang="zh-CN" sz="25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5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好</a:t>
            </a:r>
            <a:r>
              <a:rPr lang="en-US" altLang="zh-CN" sz="25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5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还乡。  </a:t>
            </a:r>
          </a:p>
          <a:p>
            <a:pPr>
              <a:lnSpc>
                <a:spcPct val="150000"/>
              </a:lnSpc>
            </a:pPr>
            <a:r>
              <a:rPr lang="zh-CN" altLang="en-US" sz="25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即从巴峡</a:t>
            </a:r>
            <a:r>
              <a:rPr lang="en-US" altLang="zh-CN" sz="25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5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穿</a:t>
            </a:r>
            <a:r>
              <a:rPr lang="en-US" altLang="zh-CN" sz="25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5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巫峡，便下襄阳</a:t>
            </a:r>
            <a:r>
              <a:rPr lang="en-US" altLang="zh-CN" sz="25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5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向</a:t>
            </a:r>
            <a:r>
              <a:rPr lang="en-US" altLang="zh-CN" sz="25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25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洛阳</a:t>
            </a:r>
            <a:r>
              <a:rPr lang="zh-CN" sz="2500" b="1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5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1627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23728" y="1346051"/>
            <a:ext cx="6480720" cy="2308324"/>
          </a:xfrm>
          <a:prstGeom prst="rect">
            <a:avLst/>
          </a:prstGeom>
          <a:noFill/>
          <a:ln w="12700" cmpd="sng">
            <a:noFill/>
            <a:prstDash val="dashDot"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defRPr/>
            </a:pPr>
            <a:r>
              <a:rPr lang="zh-CN" altLang="en-US" sz="3200" b="1" kern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读整首诗，借助</a:t>
            </a:r>
            <a:r>
              <a:rPr lang="zh-CN" altLang="en-US" sz="3200" b="1" kern="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注释</a:t>
            </a:r>
            <a:r>
              <a:rPr lang="zh-CN" altLang="en-US" sz="3200" b="1" kern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3200" b="1" kern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试着理解诗句</a:t>
            </a:r>
            <a:r>
              <a:rPr lang="zh-CN" altLang="en-US" sz="3200" b="1" kern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的意思，说说这首诗大概写了一件</a:t>
            </a:r>
            <a:r>
              <a:rPr lang="zh-CN" altLang="en-US" sz="3200" b="1" kern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什么事。</a:t>
            </a:r>
            <a:endParaRPr lang="zh-CN" altLang="en-US" sz="3200" b="1" kern="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310" y="1490067"/>
            <a:ext cx="1599418" cy="2305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094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79512" y="1752367"/>
            <a:ext cx="4559261" cy="15696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剑外忽</a:t>
            </a:r>
            <a:r>
              <a:rPr lang="zh-CN" altLang="en-US" sz="4000" b="1" smtClean="0">
                <a:latin typeface="楷体" pitchFamily="49" charset="-122"/>
                <a:ea typeface="楷体" pitchFamily="49" charset="-122"/>
              </a:rPr>
              <a:t>传收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蓟北</a:t>
            </a:r>
            <a:r>
              <a:rPr lang="zh-CN" altLang="en-US" sz="4000" b="1" smtClean="0">
                <a:latin typeface="楷体" pitchFamily="49" charset="-122"/>
                <a:ea typeface="楷体" pitchFamily="49" charset="-122"/>
              </a:rPr>
              <a:t>，</a:t>
            </a:r>
            <a:endParaRPr lang="en-US" altLang="zh-CN" sz="4000" b="1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smtClean="0">
                <a:latin typeface="楷体" pitchFamily="49" charset="-122"/>
                <a:ea typeface="楷体" pitchFamily="49" charset="-122"/>
              </a:rPr>
              <a:t>初闻涕泪满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衣裳。 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51520" y="1122879"/>
            <a:ext cx="3141718" cy="584775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作者所在的蜀地。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25652" y="3579862"/>
            <a:ext cx="8178796" cy="1398844"/>
          </a:xfrm>
          <a:prstGeom prst="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defTabSz="914400">
              <a:lnSpc>
                <a:spcPct val="120000"/>
              </a:lnSpc>
            </a:pPr>
            <a:r>
              <a:rPr lang="zh-CN" altLang="en-US" sz="3600" b="1" kern="0">
                <a:solidFill>
                  <a:sysClr val="windowText" lastClr="000000"/>
                </a:solidFill>
                <a:latin typeface="宋体"/>
                <a:ea typeface="宋体"/>
              </a:rPr>
              <a:t>    </a:t>
            </a:r>
            <a:r>
              <a:rPr lang="zh-CN" altLang="en-US" sz="3600" b="1" kern="0" smtClean="0">
                <a:solidFill>
                  <a:sysClr val="windowText" lastClr="000000"/>
                </a:solidFill>
                <a:latin typeface="宋体"/>
                <a:ea typeface="宋体"/>
              </a:rPr>
              <a:t>大意：身在蜀地时，忽然听闻蓟北被收复的消息，不禁泪洒衣衫。</a:t>
            </a:r>
            <a:endParaRPr lang="zh-CN" altLang="en-US" sz="3600" b="1" kern="0">
              <a:solidFill>
                <a:sysClr val="windowText" lastClr="000000"/>
              </a:solidFill>
              <a:latin typeface="宋体"/>
              <a:ea typeface="宋体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215765" y="1752367"/>
            <a:ext cx="1124350" cy="747375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2771800" y="1797280"/>
            <a:ext cx="1139336" cy="678577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80873" y="630436"/>
            <a:ext cx="4663535" cy="1077218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泛指唐朝蓟州北部地区，当时是叛军盘踞的地方。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55976" y="1804316"/>
            <a:ext cx="4715793" cy="1569660"/>
          </a:xfrm>
          <a:prstGeom prst="rect">
            <a:avLst/>
          </a:prstGeom>
          <a:solidFill>
            <a:srgbClr val="00B050">
              <a:alpha val="6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背景：朝廷的军队收复了洛阳等地，长达数年的“安史之乱”即将结束。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4858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7" grpId="0" animBg="1"/>
      <p:bldP spid="24" grpId="0" animBg="1"/>
      <p:bldP spid="26" grpId="0" animBg="1"/>
      <p:bldP spid="11" grpId="0" animBg="1"/>
      <p:bldP spid="10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67544" y="1545054"/>
            <a:ext cx="4559261" cy="15696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却看</a:t>
            </a:r>
            <a:r>
              <a:rPr lang="zh-CN" altLang="en-US" sz="4000" b="1" smtClean="0">
                <a:latin typeface="楷体" pitchFamily="49" charset="-122"/>
                <a:ea typeface="楷体" pitchFamily="49" charset="-122"/>
              </a:rPr>
              <a:t>妻子愁何在，</a:t>
            </a:r>
            <a:endParaRPr lang="en-US" altLang="zh-CN" sz="4000" b="1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smtClean="0">
                <a:latin typeface="楷体" pitchFamily="49" charset="-122"/>
                <a:ea typeface="楷体" pitchFamily="49" charset="-122"/>
              </a:rPr>
              <a:t>漫卷诗书喜欲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狂。 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39552" y="915566"/>
            <a:ext cx="1570859" cy="584775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回头看。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39552" y="3405154"/>
            <a:ext cx="8178796" cy="1398844"/>
          </a:xfrm>
          <a:prstGeom prst="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defTabSz="914400">
              <a:lnSpc>
                <a:spcPct val="120000"/>
              </a:lnSpc>
            </a:pPr>
            <a:r>
              <a:rPr lang="zh-CN" altLang="en-US" sz="3600" b="1" kern="0">
                <a:solidFill>
                  <a:sysClr val="windowText" lastClr="000000"/>
                </a:solidFill>
                <a:latin typeface="宋体"/>
                <a:ea typeface="宋体"/>
              </a:rPr>
              <a:t>    </a:t>
            </a:r>
            <a:r>
              <a:rPr lang="zh-CN" altLang="en-US" sz="3600" b="1" kern="0" smtClean="0">
                <a:solidFill>
                  <a:sysClr val="windowText" lastClr="000000"/>
                </a:solidFill>
                <a:latin typeface="宋体"/>
                <a:ea typeface="宋体"/>
              </a:rPr>
              <a:t>大意：回头看到妻儿也一扫愁容，随手卷起书本，内心欣喜若狂。</a:t>
            </a:r>
            <a:endParaRPr lang="zh-CN" altLang="en-US" sz="3600" b="1" kern="0">
              <a:solidFill>
                <a:sysClr val="windowText" lastClr="000000"/>
              </a:solidFill>
              <a:latin typeface="宋体"/>
              <a:ea typeface="宋体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503797" y="1545054"/>
            <a:ext cx="1124350" cy="747375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1560456" y="1589967"/>
            <a:ext cx="1139336" cy="678577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67744" y="915566"/>
            <a:ext cx="2503295" cy="584775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妻子和孩子。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675" y="661253"/>
            <a:ext cx="2508733" cy="24986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5716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7" grpId="0" animBg="1"/>
      <p:bldP spid="24" grpId="0" animBg="1"/>
      <p:bldP spid="26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36096" y="483518"/>
            <a:ext cx="2232247" cy="1077218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出门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感到一阵凉风。</a:t>
            </a:r>
          </a:p>
        </p:txBody>
      </p:sp>
      <p:sp>
        <p:nvSpPr>
          <p:cNvPr id="4" name="矩形 3"/>
          <p:cNvSpPr/>
          <p:nvPr/>
        </p:nvSpPr>
        <p:spPr>
          <a:xfrm>
            <a:off x="467544" y="1586285"/>
            <a:ext cx="7311938" cy="769441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4400" b="1" spc="64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秋</a:t>
            </a:r>
            <a:r>
              <a:rPr lang="zh-CN" altLang="en-US" sz="4400" b="1" spc="64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夜将晓出篱门迎</a:t>
            </a:r>
            <a:r>
              <a:rPr lang="zh-CN" altLang="en-US" sz="4400" b="1" spc="64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凉有感</a:t>
            </a:r>
            <a:endParaRPr lang="zh-CN" altLang="en-US" sz="4400" b="1" spc="640" dirty="0">
              <a:solidFill>
                <a:prstClr val="black"/>
              </a:solidFill>
              <a:latin typeface="楷体" pitchFamily="49" charset="-122"/>
              <a:ea typeface="楷体" pitchFamily="49" charset="-122"/>
              <a:cs typeface="楷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35696" y="483518"/>
            <a:ext cx="1198371" cy="1077218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itchFamily="2" charset="-122"/>
                <a:ea typeface="宋体" pitchFamily="2" charset="-122"/>
              </a:rPr>
              <a:t>快要天亮。</a:t>
            </a:r>
            <a:endParaRPr lang="en-US" altLang="zh-CN" sz="32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03848" y="483518"/>
            <a:ext cx="2113818" cy="1077218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竹子</a:t>
            </a:r>
            <a:r>
              <a:rPr lang="zh-CN" altLang="en-US" sz="3200" b="1">
                <a:latin typeface="宋体" pitchFamily="2" charset="-122"/>
                <a:ea typeface="宋体" pitchFamily="2" charset="-122"/>
              </a:rPr>
              <a:t>或树枝编的门。</a:t>
            </a:r>
            <a:endParaRPr lang="en-US" altLang="zh-CN" sz="32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33117" y="1657178"/>
            <a:ext cx="1226715" cy="682129"/>
          </a:xfrm>
          <a:prstGeom prst="rect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79912" y="1635646"/>
            <a:ext cx="1154707" cy="682129"/>
          </a:xfrm>
          <a:prstGeom prst="rect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73477" y="1635646"/>
            <a:ext cx="1226715" cy="682129"/>
          </a:xfrm>
          <a:prstGeom prst="rect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508474"/>
            <a:ext cx="3003332" cy="21515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3814538" y="2859782"/>
            <a:ext cx="4501878" cy="1532727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    诗人在秋天黎明时出门迎凉的感想。</a:t>
            </a:r>
            <a:endParaRPr lang="zh-CN" altLang="en-US" sz="3600" b="1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5192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04739" y="858074"/>
            <a:ext cx="8675773" cy="15696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白日</a:t>
            </a:r>
            <a:r>
              <a:rPr lang="zh-CN" altLang="en-US" sz="4000" b="1" smtClean="0">
                <a:latin typeface="楷体" pitchFamily="49" charset="-122"/>
                <a:ea typeface="楷体" pitchFamily="49" charset="-122"/>
              </a:rPr>
              <a:t>放歌须纵酒，青春作伴好还乡。</a:t>
            </a:r>
            <a:endParaRPr lang="en-US" altLang="zh-CN" sz="4000" b="1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smtClean="0">
                <a:latin typeface="楷体" pitchFamily="49" charset="-122"/>
                <a:ea typeface="楷体" pitchFamily="49" charset="-122"/>
              </a:rPr>
              <a:t>即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从巴</a:t>
            </a:r>
            <a:r>
              <a:rPr lang="zh-CN" altLang="en-US" sz="4000" b="1" smtClean="0">
                <a:latin typeface="楷体" pitchFamily="49" charset="-122"/>
                <a:ea typeface="楷体" pitchFamily="49" charset="-122"/>
              </a:rPr>
              <a:t>峡穿巫峡</a:t>
            </a:r>
            <a:r>
              <a:rPr lang="zh-CN" altLang="en-US" sz="4000" b="1">
                <a:latin typeface="楷体" pitchFamily="49" charset="-122"/>
                <a:ea typeface="楷体" pitchFamily="49" charset="-122"/>
              </a:rPr>
              <a:t>，便下</a:t>
            </a:r>
            <a:r>
              <a:rPr lang="zh-CN" altLang="en-US" sz="4000" b="1" smtClean="0">
                <a:latin typeface="楷体" pitchFamily="49" charset="-122"/>
                <a:ea typeface="楷体" pitchFamily="49" charset="-122"/>
              </a:rPr>
              <a:t>襄阳向洛阳。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427984" y="258783"/>
            <a:ext cx="1800200" cy="584775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指春天。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25652" y="2571750"/>
            <a:ext cx="8178796" cy="2063642"/>
          </a:xfrm>
          <a:prstGeom prst="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defTabSz="914400">
              <a:lnSpc>
                <a:spcPct val="120000"/>
              </a:lnSpc>
            </a:pPr>
            <a:r>
              <a:rPr lang="zh-CN" altLang="en-US" sz="3600" b="1" kern="0">
                <a:solidFill>
                  <a:sysClr val="windowText" lastClr="000000"/>
                </a:solidFill>
                <a:latin typeface="宋体"/>
                <a:ea typeface="宋体"/>
              </a:rPr>
              <a:t>    </a:t>
            </a:r>
            <a:r>
              <a:rPr lang="zh-CN" altLang="en-US" sz="3600" b="1" kern="0" smtClean="0">
                <a:solidFill>
                  <a:sysClr val="windowText" lastClr="000000"/>
                </a:solidFill>
                <a:latin typeface="宋体"/>
                <a:ea typeface="宋体"/>
              </a:rPr>
              <a:t>大意：在白天便高歌痛饮，想着正好趁春天启程返乡，可以从巴峡穿过巫峡，再顺流而下到襄阳，去往洛阳方向。</a:t>
            </a:r>
            <a:endParaRPr lang="zh-CN" altLang="en-US" sz="3600" b="1" kern="0">
              <a:solidFill>
                <a:sysClr val="windowText" lastClr="000000"/>
              </a:solidFill>
              <a:latin typeface="宋体"/>
              <a:ea typeface="宋体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599232" y="902787"/>
            <a:ext cx="1124350" cy="747375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34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7" grpId="0" animBg="1"/>
      <p:bldP spid="24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67544" y="426026"/>
            <a:ext cx="8280920" cy="1569660"/>
          </a:xfrm>
          <a:prstGeom prst="rect">
            <a:avLst/>
          </a:prstGeom>
          <a:noFill/>
          <a:ln w="12700" cmpd="sng">
            <a:noFill/>
            <a:prstDash val="dash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kern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    理解了诗意后，一起来说说这</a:t>
            </a:r>
            <a:r>
              <a:rPr lang="zh-CN" altLang="en-US" sz="3200" b="1" kern="0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首诗大概写了一件</a:t>
            </a:r>
            <a:r>
              <a:rPr lang="zh-CN" altLang="en-US" sz="3200" b="1" kern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什么事吧！</a:t>
            </a:r>
            <a:endParaRPr lang="zh-CN" altLang="en-US" sz="3200" b="1" kern="0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2427734"/>
            <a:ext cx="8280920" cy="1794722"/>
          </a:xfrm>
          <a:prstGeom prst="rect">
            <a:avLst/>
          </a:prstGeom>
          <a:noFill/>
          <a:ln w="12700" cmpd="sng">
            <a:solidFill>
              <a:srgbClr val="FF000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4000" b="1" kern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    诗人听说蓟北被收复后，心情十分激动，想回到家乡去。</a:t>
            </a:r>
            <a:endParaRPr lang="zh-CN" altLang="en-US" sz="4000" b="1" kern="0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629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411760" y="1482006"/>
            <a:ext cx="6480720" cy="1624484"/>
          </a:xfrm>
          <a:prstGeom prst="rect">
            <a:avLst/>
          </a:prstGeom>
          <a:noFill/>
          <a:ln w="12700" cmpd="sng">
            <a:noFill/>
            <a:prstDash val="dash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600" b="1" ker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3600" b="1" kern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 读</a:t>
            </a:r>
            <a:r>
              <a:rPr lang="zh-CN" altLang="en-US" sz="3600" b="1" kern="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了这首诗，你的脑海中浮现出了哪些画面？</a:t>
            </a:r>
            <a:endParaRPr lang="zh-CN" altLang="en-US" sz="3600" b="1" kern="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285346"/>
            <a:ext cx="1599418" cy="2305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90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8" b="20433"/>
          <a:stretch/>
        </p:blipFill>
        <p:spPr bwMode="auto">
          <a:xfrm>
            <a:off x="-16350" y="0"/>
            <a:ext cx="9160350" cy="516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/>
        </p:nvSpPr>
        <p:spPr>
          <a:xfrm>
            <a:off x="12986" y="693908"/>
            <a:ext cx="2808312" cy="581698"/>
          </a:xfrm>
          <a:prstGeom prst="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defTabSz="914400">
              <a:lnSpc>
                <a:spcPct val="120000"/>
              </a:lnSpc>
            </a:pPr>
            <a:r>
              <a:rPr lang="zh-CN" altLang="en-US" sz="3200" b="1" kern="0" dirty="0">
                <a:solidFill>
                  <a:sysClr val="windowText" lastClr="000000"/>
                </a:solidFill>
                <a:latin typeface="宋体"/>
                <a:ea typeface="宋体"/>
              </a:rPr>
              <a:t>诗人泪流满面</a:t>
            </a:r>
          </a:p>
        </p:txBody>
      </p:sp>
      <p:sp>
        <p:nvSpPr>
          <p:cNvPr id="12" name="矩形 11"/>
          <p:cNvSpPr/>
          <p:nvPr/>
        </p:nvSpPr>
        <p:spPr>
          <a:xfrm>
            <a:off x="12986" y="2234365"/>
            <a:ext cx="3446183" cy="581698"/>
          </a:xfrm>
          <a:prstGeom prst="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defTabSz="914400">
              <a:lnSpc>
                <a:spcPct val="120000"/>
              </a:lnSpc>
            </a:pPr>
            <a:r>
              <a:rPr lang="zh-CN" altLang="en-US" sz="3200" b="1" kern="0" dirty="0">
                <a:solidFill>
                  <a:sysClr val="windowText" lastClr="000000"/>
                </a:solidFill>
                <a:latin typeface="宋体"/>
                <a:ea typeface="宋体"/>
              </a:rPr>
              <a:t>卷起书本欣喜若狂</a:t>
            </a:r>
          </a:p>
        </p:txBody>
      </p:sp>
      <p:sp>
        <p:nvSpPr>
          <p:cNvPr id="13" name="矩形 12"/>
          <p:cNvSpPr/>
          <p:nvPr/>
        </p:nvSpPr>
        <p:spPr>
          <a:xfrm>
            <a:off x="7060667" y="693908"/>
            <a:ext cx="2047837" cy="660181"/>
          </a:xfrm>
          <a:prstGeom prst="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defTabSz="914400">
              <a:lnSpc>
                <a:spcPct val="120000"/>
              </a:lnSpc>
            </a:pPr>
            <a:r>
              <a:rPr lang="zh-CN" altLang="en-US" sz="3200" b="1" kern="0" dirty="0">
                <a:solidFill>
                  <a:sysClr val="windowText" lastClr="000000"/>
                </a:solidFill>
                <a:latin typeface="宋体"/>
                <a:ea typeface="宋体"/>
              </a:rPr>
              <a:t>放歌纵酒</a:t>
            </a:r>
          </a:p>
        </p:txBody>
      </p:sp>
      <p:sp>
        <p:nvSpPr>
          <p:cNvPr id="14" name="矩形 13"/>
          <p:cNvSpPr/>
          <p:nvPr/>
        </p:nvSpPr>
        <p:spPr>
          <a:xfrm>
            <a:off x="7109271" y="2234365"/>
            <a:ext cx="1999233" cy="660181"/>
          </a:xfrm>
          <a:prstGeom prst="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defTabSz="914400">
              <a:lnSpc>
                <a:spcPct val="120000"/>
              </a:lnSpc>
            </a:pPr>
            <a:r>
              <a:rPr lang="zh-CN" altLang="en-US" sz="3200" b="1" kern="0" dirty="0">
                <a:solidFill>
                  <a:sysClr val="windowText" lastClr="000000"/>
                </a:solidFill>
                <a:latin typeface="宋体"/>
                <a:ea typeface="宋体"/>
              </a:rPr>
              <a:t>欣喜返乡</a:t>
            </a:r>
          </a:p>
        </p:txBody>
      </p:sp>
    </p:spTree>
    <p:extLst>
      <p:ext uri="{BB962C8B-B14F-4D97-AF65-F5344CB8AC3E}">
        <p14:creationId xmlns:p14="http://schemas.microsoft.com/office/powerpoint/2010/main" val="554913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7544" y="1094071"/>
            <a:ext cx="8136904" cy="36379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latin typeface="楷体" charset="-122"/>
                <a:ea typeface="楷体" charset="-122"/>
              </a:rPr>
              <a:t>    </a:t>
            </a:r>
            <a:r>
              <a:rPr lang="zh-CN" altLang="zh-CN" sz="3200" b="1" dirty="0" smtClean="0">
                <a:latin typeface="楷体" charset="-122"/>
                <a:ea typeface="楷体" charset="-122"/>
              </a:rPr>
              <a:t>“安史之乱”</a:t>
            </a:r>
            <a:r>
              <a:rPr lang="zh-CN" altLang="zh-CN" sz="3200" b="1" dirty="0">
                <a:latin typeface="楷体" charset="-122"/>
                <a:ea typeface="楷体" charset="-122"/>
              </a:rPr>
              <a:t>让原本繁华安定的国家岌岌可危，也把诗人杜甫卷入了生活的最底层，开始了长达八年的逃难生活。八年之后，诗人在四川剑外听到了官军收复失地的胜利</a:t>
            </a:r>
            <a:r>
              <a:rPr lang="zh-CN" altLang="zh-CN" sz="3200" b="1" dirty="0" smtClean="0">
                <a:latin typeface="楷体" charset="-122"/>
                <a:ea typeface="楷体" charset="-122"/>
              </a:rPr>
              <a:t>喜讯</a:t>
            </a:r>
            <a:r>
              <a:rPr lang="zh-CN" altLang="en-US" sz="3200" b="1" dirty="0">
                <a:latin typeface="楷体" charset="-122"/>
                <a:ea typeface="楷体" charset="-122"/>
              </a:rPr>
              <a:t>，长达数年的“安史之乱”即将结束，不禁欣喜若狂，于是写下了这首诗。</a:t>
            </a:r>
            <a:endParaRPr lang="zh-CN" altLang="zh-CN" sz="3200" b="1" dirty="0">
              <a:latin typeface="楷体" charset="-122"/>
              <a:ea typeface="楷体" charset="-122"/>
            </a:endParaRPr>
          </a:p>
        </p:txBody>
      </p:sp>
      <p:sp>
        <p:nvSpPr>
          <p:cNvPr id="8" name="文本框 1"/>
          <p:cNvSpPr txBox="1"/>
          <p:nvPr/>
        </p:nvSpPr>
        <p:spPr>
          <a:xfrm>
            <a:off x="3413735" y="411510"/>
            <a:ext cx="22445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smtClean="0">
                <a:ln w="0"/>
                <a:latin typeface="黑体" panose="02010609060101010101" pitchFamily="49" charset="-122"/>
                <a:ea typeface="黑体" panose="02010609060101010101" pitchFamily="49" charset="-122"/>
              </a:rPr>
              <a:t>你知道吗？</a:t>
            </a:r>
            <a:endParaRPr lang="zh-CN" altLang="en-US" sz="3200" b="1" dirty="0">
              <a:ln w="0"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6966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411760" y="1059582"/>
            <a:ext cx="6480720" cy="2308324"/>
          </a:xfrm>
          <a:prstGeom prst="rect">
            <a:avLst/>
          </a:prstGeom>
          <a:noFill/>
          <a:ln w="12700" cmpd="sng">
            <a:noFill/>
            <a:prstDash val="dash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  诗人写诗时心情</a:t>
            </a:r>
            <a:r>
              <a:rPr lang="zh-CN" altLang="en-US" sz="3200" b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十分激动，请你从诗中找出最能表达作者心情的词语吧！</a:t>
            </a:r>
            <a:endParaRPr lang="zh-CN" altLang="en-US" sz="3200" b="1" kern="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094982"/>
            <a:ext cx="1599418" cy="230581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355976" y="3400801"/>
            <a:ext cx="2592288" cy="881780"/>
          </a:xfrm>
          <a:prstGeom prst="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defTabSz="914400">
              <a:lnSpc>
                <a:spcPct val="120000"/>
              </a:lnSpc>
            </a:pPr>
            <a:r>
              <a:rPr lang="zh-CN" altLang="en-US" sz="4400" b="1" kern="0" smtClean="0">
                <a:solidFill>
                  <a:sysClr val="windowText" lastClr="000000"/>
                </a:solidFill>
                <a:latin typeface="宋体"/>
                <a:ea typeface="宋体"/>
              </a:rPr>
              <a:t>喜欲狂</a:t>
            </a:r>
            <a:endParaRPr lang="zh-CN" altLang="en-US" sz="4400" b="1" kern="0" dirty="0">
              <a:solidFill>
                <a:sysClr val="windowText" lastClr="000000"/>
              </a:solidFill>
              <a:latin typeface="宋体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676775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99"/>
          <p:cNvSpPr txBox="1"/>
          <p:nvPr/>
        </p:nvSpPr>
        <p:spPr>
          <a:xfrm>
            <a:off x="755576" y="1896846"/>
            <a:ext cx="4104456" cy="24554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剑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外忽传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收蓟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北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endParaRPr lang="en-US" altLang="zh-CN" sz="3600" b="1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初闻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涕泪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满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衣裳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  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却看妻子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愁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何在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endParaRPr lang="en-US" altLang="zh-CN" sz="3600" b="1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漫卷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诗书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喜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欲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狂。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83568" y="762024"/>
            <a:ext cx="7920880" cy="63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3200" b="1" smtClean="0">
                <a:latin typeface="宋体" pitchFamily="2" charset="-122"/>
                <a:ea typeface="宋体" pitchFamily="2" charset="-122"/>
                <a:cs typeface="楷体" panose="02010609060101010101" charset="-122"/>
              </a:rPr>
              <a:t>你从</a:t>
            </a:r>
            <a:r>
              <a:rPr lang="zh-CN" altLang="en-US" sz="3200" b="1">
                <a:latin typeface="宋体" pitchFamily="2" charset="-122"/>
                <a:ea typeface="宋体" pitchFamily="2" charset="-122"/>
                <a:cs typeface="楷体" panose="02010609060101010101" charset="-122"/>
              </a:rPr>
              <a:t>哪些地方感受到诗人的“喜欲狂”？</a:t>
            </a:r>
            <a:endParaRPr lang="zh-CN" altLang="en-US" sz="3200" b="1" dirty="0">
              <a:latin typeface="宋体" pitchFamily="2" charset="-122"/>
              <a:ea typeface="宋体" pitchFamily="2" charset="-122"/>
              <a:cs typeface="楷体" panose="02010609060101010101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763688" y="3147814"/>
            <a:ext cx="2736304" cy="0"/>
          </a:xfrm>
          <a:prstGeom prst="lin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899592" y="4299942"/>
            <a:ext cx="1800200" cy="0"/>
          </a:xfrm>
          <a:prstGeom prst="lin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7703" y="1664802"/>
            <a:ext cx="3284166" cy="2966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5"/>
          <p:cNvSpPr txBox="1"/>
          <p:nvPr/>
        </p:nvSpPr>
        <p:spPr>
          <a:xfrm>
            <a:off x="2627784" y="629275"/>
            <a:ext cx="2196435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kern="0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（</a:t>
            </a:r>
            <a:r>
              <a:rPr lang="zh-CN" altLang="en-US" sz="2400" b="1" ker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课后</a:t>
            </a:r>
            <a:r>
              <a:rPr lang="zh-CN" altLang="en-US" sz="2400" b="1" kern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第</a:t>
            </a:r>
            <a:r>
              <a:rPr lang="en-US" altLang="zh-CN" sz="2400" b="1" kern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1</a:t>
            </a:r>
            <a:r>
              <a:rPr lang="zh-CN" altLang="en-US" sz="2400" b="1" kern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题</a:t>
            </a:r>
            <a:r>
              <a:rPr lang="zh-CN" altLang="en-US" sz="2400" b="1" kern="0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）</a:t>
            </a:r>
            <a:endParaRPr lang="zh-CN" altLang="en-US" sz="1200" dirty="0">
              <a:solidFill>
                <a:srgbClr val="C00000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46815"/>
            <a:ext cx="850943" cy="697101"/>
          </a:xfrm>
          <a:prstGeom prst="rect">
            <a:avLst/>
          </a:prstGeom>
        </p:spPr>
      </p:pic>
      <p:sp>
        <p:nvSpPr>
          <p:cNvPr id="12" name="文本框 10">
            <a:extLst>
              <a:ext uri="{FF2B5EF4-FFF2-40B4-BE49-F238E27FC236}">
                <a16:creationId xmlns:a16="http://schemas.microsoft.com/office/drawing/2014/main" xmlns="" id="{EB1CD407-1289-E64D-B770-EE2BC86550F5}"/>
              </a:ext>
            </a:extLst>
          </p:cNvPr>
          <p:cNvSpPr txBox="1"/>
          <p:nvPr/>
        </p:nvSpPr>
        <p:spPr>
          <a:xfrm>
            <a:off x="1295465" y="690831"/>
            <a:ext cx="1692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朗读指导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0"/>
          <p:cNvSpPr txBox="1"/>
          <p:nvPr/>
        </p:nvSpPr>
        <p:spPr>
          <a:xfrm>
            <a:off x="395536" y="1540390"/>
            <a:ext cx="78488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  自由朗读诗</a:t>
            </a:r>
            <a:r>
              <a:rPr lang="zh-CN" altLang="en-US" sz="28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的前四句，</a:t>
            </a:r>
            <a:r>
              <a:rPr lang="zh-CN" altLang="en-US" sz="28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读出诗人初闻喜讯的惊喜。</a:t>
            </a:r>
          </a:p>
        </p:txBody>
      </p:sp>
      <p:sp>
        <p:nvSpPr>
          <p:cNvPr id="14" name="矩形 13"/>
          <p:cNvSpPr/>
          <p:nvPr/>
        </p:nvSpPr>
        <p:spPr>
          <a:xfrm>
            <a:off x="772691" y="2925467"/>
            <a:ext cx="7339023" cy="1569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剑外忽传</a:t>
            </a:r>
            <a:r>
              <a:rPr lang="en-US" altLang="zh-CN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收蓟北，初闻涕泪</a:t>
            </a:r>
            <a:r>
              <a:rPr lang="en-US" altLang="zh-CN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满衣裳。  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却看妻子</a:t>
            </a:r>
            <a:r>
              <a:rPr lang="en-US" altLang="zh-CN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愁</a:t>
            </a:r>
            <a:r>
              <a:rPr lang="en-US" altLang="zh-CN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何在，漫卷诗书</a:t>
            </a:r>
            <a:r>
              <a:rPr lang="en-US" altLang="zh-CN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喜</a:t>
            </a:r>
            <a:r>
              <a:rPr lang="en-US" altLang="zh-CN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欲狂。</a:t>
            </a:r>
          </a:p>
        </p:txBody>
      </p:sp>
      <p:sp>
        <p:nvSpPr>
          <p:cNvPr id="15" name="矩形 14"/>
          <p:cNvSpPr/>
          <p:nvPr/>
        </p:nvSpPr>
        <p:spPr>
          <a:xfrm>
            <a:off x="1571356" y="338104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323884" y="4075207"/>
            <a:ext cx="16273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 ··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4980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99"/>
          <p:cNvSpPr txBox="1"/>
          <p:nvPr/>
        </p:nvSpPr>
        <p:spPr>
          <a:xfrm>
            <a:off x="683568" y="1429148"/>
            <a:ext cx="4104456" cy="28709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白日放歌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须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纵酒，青春作伴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好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还乡。  </a:t>
            </a:r>
          </a:p>
          <a:p>
            <a:pPr>
              <a:lnSpc>
                <a:spcPct val="13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即从巴峡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穿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巫峡，便下襄阳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向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洛阳。</a:t>
            </a:r>
          </a:p>
        </p:txBody>
      </p:sp>
      <p:sp>
        <p:nvSpPr>
          <p:cNvPr id="16" name="矩形 15"/>
          <p:cNvSpPr/>
          <p:nvPr/>
        </p:nvSpPr>
        <p:spPr>
          <a:xfrm>
            <a:off x="683568" y="483518"/>
            <a:ext cx="7920880" cy="63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3200" b="1" smtClean="0">
                <a:latin typeface="宋体" pitchFamily="2" charset="-122"/>
                <a:ea typeface="宋体" pitchFamily="2" charset="-122"/>
                <a:cs typeface="楷体" panose="02010609060101010101" charset="-122"/>
              </a:rPr>
              <a:t>你</a:t>
            </a:r>
            <a:r>
              <a:rPr lang="zh-CN" altLang="en-US" sz="3200" b="1">
                <a:latin typeface="宋体" pitchFamily="2" charset="-122"/>
                <a:ea typeface="宋体" pitchFamily="2" charset="-122"/>
                <a:cs typeface="楷体" panose="02010609060101010101" charset="-122"/>
              </a:rPr>
              <a:t>还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  <a:cs typeface="楷体" panose="02010609060101010101" charset="-122"/>
              </a:rPr>
              <a:t>从</a:t>
            </a:r>
            <a:r>
              <a:rPr lang="zh-CN" altLang="en-US" sz="3200" b="1">
                <a:latin typeface="宋体" pitchFamily="2" charset="-122"/>
                <a:ea typeface="宋体" pitchFamily="2" charset="-122"/>
                <a:cs typeface="楷体" panose="02010609060101010101" charset="-122"/>
              </a:rPr>
              <a:t>哪些地方感受到诗人的“喜欲狂”？</a:t>
            </a:r>
            <a:endParaRPr lang="zh-CN" altLang="en-US" sz="3200" b="1" dirty="0">
              <a:latin typeface="宋体" pitchFamily="2" charset="-122"/>
              <a:ea typeface="宋体" pitchFamily="2" charset="-122"/>
              <a:cs typeface="楷体" panose="02010609060101010101" charset="-122"/>
            </a:endParaRPr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7703" y="1386296"/>
            <a:ext cx="3284166" cy="2966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直接连接符 8"/>
          <p:cNvCxnSpPr/>
          <p:nvPr/>
        </p:nvCxnSpPr>
        <p:spPr>
          <a:xfrm>
            <a:off x="1742895" y="2136287"/>
            <a:ext cx="956897" cy="0"/>
          </a:xfrm>
          <a:prstGeom prst="lin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835696" y="2864637"/>
            <a:ext cx="864096" cy="0"/>
          </a:xfrm>
          <a:prstGeom prst="lin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563888" y="2136287"/>
            <a:ext cx="956897" cy="0"/>
          </a:xfrm>
          <a:prstGeom prst="lin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563888" y="2864637"/>
            <a:ext cx="864096" cy="0"/>
          </a:xfrm>
          <a:prstGeom prst="lin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83568" y="3579862"/>
            <a:ext cx="1059327" cy="0"/>
          </a:xfrm>
          <a:prstGeom prst="lin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699792" y="3579862"/>
            <a:ext cx="529663" cy="0"/>
          </a:xfrm>
          <a:prstGeom prst="lin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83568" y="4299942"/>
            <a:ext cx="1059327" cy="0"/>
          </a:xfrm>
          <a:prstGeom prst="lin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818201" y="4299942"/>
            <a:ext cx="529663" cy="0"/>
          </a:xfrm>
          <a:prstGeom prst="lin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3973564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99"/>
          <p:cNvSpPr txBox="1"/>
          <p:nvPr/>
        </p:nvSpPr>
        <p:spPr>
          <a:xfrm>
            <a:off x="395536" y="1419622"/>
            <a:ext cx="4104456" cy="328647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白日放歌</a:t>
            </a:r>
            <a:r>
              <a:rPr lang="en-US" altLang="zh-CN" sz="36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须</a:t>
            </a:r>
            <a:r>
              <a:rPr lang="en-US" altLang="zh-CN" sz="36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纵酒，青春作伴</a:t>
            </a:r>
            <a:r>
              <a:rPr lang="en-US" altLang="zh-CN" sz="36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好</a:t>
            </a:r>
            <a:r>
              <a:rPr lang="en-US" altLang="zh-CN" sz="36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还乡。  </a:t>
            </a:r>
          </a:p>
          <a:p>
            <a:pPr>
              <a:lnSpc>
                <a:spcPct val="150000"/>
              </a:lnSpc>
            </a:pP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即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从巴峡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穿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巫峡，便下襄阳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向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洛阳。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539552" y="3061795"/>
            <a:ext cx="3600400" cy="4670"/>
          </a:xfrm>
          <a:prstGeom prst="lin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矩形 12"/>
          <p:cNvSpPr/>
          <p:nvPr/>
        </p:nvSpPr>
        <p:spPr>
          <a:xfrm>
            <a:off x="4860032" y="1388489"/>
            <a:ext cx="3960440" cy="1077218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诗人春天启程，此时还没有启程返乡。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860032" y="2900657"/>
            <a:ext cx="3928857" cy="2063642"/>
          </a:xfrm>
          <a:prstGeom prst="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defTabSz="914400">
              <a:lnSpc>
                <a:spcPct val="120000"/>
              </a:lnSpc>
            </a:pPr>
            <a:r>
              <a:rPr lang="zh-CN" altLang="en-US" sz="3600" b="1" kern="0" smtClean="0">
                <a:solidFill>
                  <a:sysClr val="windowText" lastClr="000000"/>
                </a:solidFill>
                <a:latin typeface="宋体"/>
                <a:ea typeface="宋体"/>
              </a:rPr>
              <a:t>诗人写的是想象中返回故乡的路线和情景。</a:t>
            </a:r>
            <a:endParaRPr lang="zh-CN" altLang="en-US" sz="3600" b="1" kern="0" dirty="0">
              <a:solidFill>
                <a:sysClr val="windowText" lastClr="000000"/>
              </a:solidFill>
              <a:latin typeface="宋体"/>
              <a:ea typeface="宋体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95536" y="604617"/>
            <a:ext cx="7920880" cy="5678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3200" b="1" smtClean="0">
                <a:latin typeface="宋体" pitchFamily="2" charset="-122"/>
                <a:ea typeface="宋体" pitchFamily="2" charset="-122"/>
                <a:cs typeface="楷体" panose="02010609060101010101" charset="-122"/>
              </a:rPr>
              <a:t>诗人已经在回家的路上了吗？</a:t>
            </a:r>
            <a:endParaRPr lang="zh-CN" altLang="en-US" sz="3200" b="1" dirty="0">
              <a:latin typeface="宋体" pitchFamily="2" charset="-122"/>
              <a:ea typeface="宋体" pitchFamily="2" charset="-122"/>
              <a:cs typeface="楷体" panose="0201060906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2164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228200" y="339502"/>
            <a:ext cx="5368136" cy="769441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4400" b="1" spc="640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闻官军收河南河北</a:t>
            </a:r>
          </a:p>
        </p:txBody>
      </p:sp>
      <p:sp>
        <p:nvSpPr>
          <p:cNvPr id="6" name="矩形 5"/>
          <p:cNvSpPr/>
          <p:nvPr/>
        </p:nvSpPr>
        <p:spPr>
          <a:xfrm>
            <a:off x="683568" y="1277012"/>
            <a:ext cx="4752529" cy="2252924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    听到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官军收复河南河北这个消息以后发生的事。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277012"/>
            <a:ext cx="2736304" cy="22326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755576" y="3579862"/>
            <a:ext cx="7716663" cy="1372683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smtClean="0">
                <a:latin typeface="黑体" pitchFamily="49" charset="-122"/>
                <a:ea typeface="黑体" pitchFamily="49" charset="-122"/>
              </a:rPr>
              <a:t>    借助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题目预测诗的内容，这是学习古诗的方法之一。</a:t>
            </a:r>
          </a:p>
        </p:txBody>
      </p:sp>
    </p:spTree>
    <p:extLst>
      <p:ext uri="{BB962C8B-B14F-4D97-AF65-F5344CB8AC3E}">
        <p14:creationId xmlns:p14="http://schemas.microsoft.com/office/powerpoint/2010/main" val="2471405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3528" y="610691"/>
            <a:ext cx="8399777" cy="1384995"/>
          </a:xfrm>
          <a:prstGeom prst="rect">
            <a:avLst/>
          </a:prstGeom>
          <a:noFill/>
          <a:ln w="12700" cmpd="sng">
            <a:noFill/>
            <a:prstDash val="dashDot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kern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    从“巴峡”到“巫峡”再到“襄阳”最后到“洛阳”实际距离并不近，读</a:t>
            </a:r>
            <a:r>
              <a:rPr lang="zh-CN" altLang="en-US" sz="2800" b="1" ker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诗</a:t>
            </a:r>
            <a:r>
              <a:rPr lang="zh-CN" altLang="en-US" sz="2800" b="1" kern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时为什么觉得这些地方仿佛离</a:t>
            </a:r>
            <a:r>
              <a:rPr lang="zh-CN" altLang="en-US" sz="2800" b="1" kern="0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得</a:t>
            </a:r>
            <a:r>
              <a:rPr lang="zh-CN" altLang="en-US" sz="2800" b="1" ker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很</a:t>
            </a:r>
            <a:r>
              <a:rPr lang="zh-CN" altLang="en-US" sz="2800" b="1" kern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近呢？从中</a:t>
            </a:r>
            <a:r>
              <a:rPr lang="zh-CN" altLang="en-US" sz="2800" b="1" kern="0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你体会到诗人怎样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的心情？</a:t>
            </a:r>
            <a:endParaRPr lang="zh-CN" altLang="en-US" sz="2800" b="1" kern="0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08120" y="3435846"/>
            <a:ext cx="4924320" cy="1398844"/>
          </a:xfrm>
          <a:prstGeom prst="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defTabSz="914400">
              <a:lnSpc>
                <a:spcPct val="120000"/>
              </a:lnSpc>
            </a:pPr>
            <a:r>
              <a:rPr lang="zh-CN" altLang="en-US" sz="3600" b="1" kern="0" smtClean="0">
                <a:solidFill>
                  <a:sysClr val="windowText" lastClr="000000"/>
                </a:solidFill>
                <a:latin typeface="宋体"/>
                <a:ea typeface="宋体"/>
              </a:rPr>
              <a:t>诗人</a:t>
            </a:r>
            <a:r>
              <a:rPr lang="zh-CN" altLang="en-US" sz="3600" b="1" kern="0" dirty="0">
                <a:solidFill>
                  <a:sysClr val="windowText" lastClr="000000"/>
                </a:solidFill>
                <a:latin typeface="宋体"/>
                <a:ea typeface="宋体"/>
              </a:rPr>
              <a:t>忽闻捷报、急于返乡的喜悦之情。</a:t>
            </a:r>
          </a:p>
        </p:txBody>
      </p:sp>
      <p:sp>
        <p:nvSpPr>
          <p:cNvPr id="6" name="文本框 99"/>
          <p:cNvSpPr txBox="1"/>
          <p:nvPr/>
        </p:nvSpPr>
        <p:spPr>
          <a:xfrm>
            <a:off x="539552" y="2407292"/>
            <a:ext cx="8280920" cy="8125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即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从巴峡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穿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巫峡，便下襄阳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向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洛阳。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539552" y="3075806"/>
            <a:ext cx="1059327" cy="0"/>
          </a:xfrm>
          <a:prstGeom prst="lin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2674185" y="3075806"/>
            <a:ext cx="529663" cy="0"/>
          </a:xfrm>
          <a:prstGeom prst="lin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675184" y="3075806"/>
            <a:ext cx="1059327" cy="0"/>
          </a:xfrm>
          <a:prstGeom prst="lin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6809817" y="3075806"/>
            <a:ext cx="529663" cy="0"/>
          </a:xfrm>
          <a:prstGeom prst="lin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" name="矩形 1"/>
          <p:cNvSpPr/>
          <p:nvPr/>
        </p:nvSpPr>
        <p:spPr>
          <a:xfrm>
            <a:off x="534229" y="3867894"/>
            <a:ext cx="2244525" cy="584775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itchFamily="2" charset="-122"/>
                <a:ea typeface="宋体" pitchFamily="2" charset="-122"/>
              </a:rPr>
              <a:t>轻快、迅捷</a:t>
            </a:r>
          </a:p>
        </p:txBody>
      </p:sp>
    </p:spTree>
    <p:extLst>
      <p:ext uri="{BB962C8B-B14F-4D97-AF65-F5344CB8AC3E}">
        <p14:creationId xmlns:p14="http://schemas.microsoft.com/office/powerpoint/2010/main" val="1183623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"/>
          <p:cNvSpPr txBox="1"/>
          <p:nvPr/>
        </p:nvSpPr>
        <p:spPr>
          <a:xfrm>
            <a:off x="659876" y="1347614"/>
            <a:ext cx="78488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  自由朗读诗的后四句，前两句读得酣畅淋漓一些，最后两句则要读出其中的轻快、迅疾，表达出诗人迫切的心情。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5900" y="2869942"/>
            <a:ext cx="7416824" cy="15696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白日放歌</a:t>
            </a:r>
            <a:r>
              <a:rPr lang="en-US" altLang="zh-CN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须</a:t>
            </a:r>
            <a:r>
              <a:rPr lang="en-US" altLang="zh-CN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纵酒，青春作伴</a:t>
            </a:r>
            <a:r>
              <a:rPr lang="en-US" altLang="zh-CN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好</a:t>
            </a:r>
            <a:r>
              <a:rPr lang="en-US" altLang="zh-CN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还乡。  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即从巴峡</a:t>
            </a:r>
            <a:r>
              <a:rPr lang="en-US" altLang="zh-CN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穿</a:t>
            </a:r>
            <a:r>
              <a:rPr lang="en-US" altLang="zh-CN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巫峡，便下襄阳</a:t>
            </a:r>
            <a:r>
              <a:rPr lang="en-US" altLang="zh-CN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向</a:t>
            </a:r>
            <a:r>
              <a:rPr lang="en-US" altLang="zh-CN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洛阳。</a:t>
            </a:r>
          </a:p>
        </p:txBody>
      </p:sp>
      <p:sp>
        <p:nvSpPr>
          <p:cNvPr id="5" name="矩形 4"/>
          <p:cNvSpPr/>
          <p:nvPr/>
        </p:nvSpPr>
        <p:spPr>
          <a:xfrm>
            <a:off x="2771303" y="3357421"/>
            <a:ext cx="16273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 ··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84312" y="401191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72200" y="3347895"/>
            <a:ext cx="16273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 ··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5"/>
          <p:cNvSpPr txBox="1"/>
          <p:nvPr/>
        </p:nvSpPr>
        <p:spPr>
          <a:xfrm>
            <a:off x="2627784" y="629275"/>
            <a:ext cx="2196435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kern="0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（</a:t>
            </a:r>
            <a:r>
              <a:rPr lang="zh-CN" altLang="en-US" sz="2400" b="1" ker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课后</a:t>
            </a:r>
            <a:r>
              <a:rPr lang="zh-CN" altLang="en-US" sz="2400" b="1" kern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第</a:t>
            </a:r>
            <a:r>
              <a:rPr lang="en-US" altLang="zh-CN" sz="2400" b="1" kern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1</a:t>
            </a:r>
            <a:r>
              <a:rPr lang="zh-CN" altLang="en-US" sz="2400" b="1" kern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题</a:t>
            </a:r>
            <a:r>
              <a:rPr lang="zh-CN" altLang="en-US" sz="2400" b="1" kern="0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）</a:t>
            </a:r>
            <a:endParaRPr lang="zh-CN" altLang="en-US" sz="1200" dirty="0">
              <a:solidFill>
                <a:srgbClr val="C00000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46815"/>
            <a:ext cx="850943" cy="697101"/>
          </a:xfrm>
          <a:prstGeom prst="rect">
            <a:avLst/>
          </a:prstGeom>
        </p:spPr>
      </p:pic>
      <p:sp>
        <p:nvSpPr>
          <p:cNvPr id="12" name="文本框 10">
            <a:extLst>
              <a:ext uri="{FF2B5EF4-FFF2-40B4-BE49-F238E27FC236}">
                <a16:creationId xmlns:a16="http://schemas.microsoft.com/office/drawing/2014/main" xmlns="" id="{EB1CD407-1289-E64D-B770-EE2BC86550F5}"/>
              </a:ext>
            </a:extLst>
          </p:cNvPr>
          <p:cNvSpPr txBox="1"/>
          <p:nvPr/>
        </p:nvSpPr>
        <p:spPr>
          <a:xfrm>
            <a:off x="1295465" y="690831"/>
            <a:ext cx="1692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朗读指导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0159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/>
        </p:nvSpPr>
        <p:spPr>
          <a:xfrm>
            <a:off x="3177670" y="339502"/>
            <a:ext cx="2032268" cy="523220"/>
          </a:xfrm>
          <a:prstGeom prst="rect">
            <a:avLst/>
          </a:prstGeom>
          <a:noFill/>
          <a:ln w="12700" cmpd="sng">
            <a:noFill/>
            <a:prstDash val="dashDot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 kern="0">
                <a:solidFill>
                  <a:prstClr val="black"/>
                </a:solidFill>
                <a:latin typeface="宋体" pitchFamily="2" charset="-122"/>
                <a:ea typeface="宋体" pitchFamily="2" charset="-122"/>
              </a:defRPr>
            </a:lvl1pPr>
          </a:lstStyle>
          <a:p>
            <a:r>
              <a:rPr lang="zh-CN" altLang="en-US">
                <a:latin typeface="黑体" pitchFamily="49" charset="-122"/>
                <a:ea typeface="黑体" pitchFamily="49" charset="-122"/>
                <a:sym typeface="+mn-ea"/>
              </a:rPr>
              <a:t>看图背诗。</a:t>
            </a:r>
            <a:endParaRPr lang="zh-CN" altLang="en-US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文本框 5"/>
          <p:cNvSpPr txBox="1"/>
          <p:nvPr/>
        </p:nvSpPr>
        <p:spPr>
          <a:xfrm>
            <a:off x="4967853" y="277946"/>
            <a:ext cx="2196435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kern="0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（</a:t>
            </a:r>
            <a:r>
              <a:rPr lang="zh-CN" altLang="en-US" sz="2400" b="1" ker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课后</a:t>
            </a:r>
            <a:r>
              <a:rPr lang="zh-CN" altLang="en-US" sz="2400" b="1" kern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第</a:t>
            </a:r>
            <a:r>
              <a:rPr lang="en-US" altLang="zh-CN" sz="2400" b="1" kern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1</a:t>
            </a:r>
            <a:r>
              <a:rPr lang="zh-CN" altLang="en-US" sz="2400" b="1" kern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题</a:t>
            </a:r>
            <a:r>
              <a:rPr lang="zh-CN" altLang="en-US" sz="2400" b="1" kern="0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  <a:sym typeface="+mn-ea"/>
              </a:rPr>
              <a:t>）</a:t>
            </a:r>
            <a:endParaRPr lang="zh-CN" altLang="en-US" sz="1200" dirty="0">
              <a:solidFill>
                <a:srgbClr val="C00000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499"/>
          <a:stretch/>
        </p:blipFill>
        <p:spPr bwMode="auto">
          <a:xfrm>
            <a:off x="1073892" y="1275606"/>
            <a:ext cx="3131840" cy="2585550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8" name="文本框 2"/>
          <p:cNvSpPr txBox="1"/>
          <p:nvPr/>
        </p:nvSpPr>
        <p:spPr>
          <a:xfrm>
            <a:off x="899592" y="3973671"/>
            <a:ext cx="3480440" cy="1077218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剑外忽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传收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蓟北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闻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涕泪满衣裳。</a:t>
            </a:r>
            <a:endParaRPr lang="zh-CN" altLang="en-US" sz="3200" dirty="0"/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162" b="8193"/>
          <a:stretch/>
        </p:blipFill>
        <p:spPr bwMode="auto">
          <a:xfrm>
            <a:off x="5483990" y="1275606"/>
            <a:ext cx="2636674" cy="2585550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0" name="文本框 2"/>
          <p:cNvSpPr txBox="1"/>
          <p:nvPr/>
        </p:nvSpPr>
        <p:spPr>
          <a:xfrm>
            <a:off x="5144222" y="3999949"/>
            <a:ext cx="3316210" cy="1077218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却看妻子愁何在，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漫卷诗书喜欲狂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483299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3.pstatp.com/large/pgc-image/15271161478436eff103b6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9649" b="5626"/>
          <a:stretch/>
        </p:blipFill>
        <p:spPr bwMode="auto">
          <a:xfrm>
            <a:off x="1020482" y="627534"/>
            <a:ext cx="2963601" cy="3114302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762062" y="3921899"/>
            <a:ext cx="3480440" cy="1077218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>
            <a:defPPr>
              <a:defRPr lang="zh-CN"/>
            </a:defPPr>
            <a:lvl1pPr>
              <a:defRPr sz="32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>
                <a:sym typeface="+mn-ea"/>
              </a:rPr>
              <a:t>白日放歌须纵酒，</a:t>
            </a:r>
            <a:endParaRPr lang="en-US" altLang="zh-CN" dirty="0">
              <a:sym typeface="+mn-ea"/>
            </a:endParaRPr>
          </a:p>
          <a:p>
            <a:r>
              <a:rPr lang="zh-CN" altLang="en-US" dirty="0">
                <a:sym typeface="+mn-ea"/>
              </a:rPr>
              <a:t>青春作伴好还乡。</a:t>
            </a:r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4260" y="627534"/>
            <a:ext cx="3200016" cy="3068215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文本框 2"/>
          <p:cNvSpPr txBox="1"/>
          <p:nvPr/>
        </p:nvSpPr>
        <p:spPr>
          <a:xfrm>
            <a:off x="5120204" y="3911628"/>
            <a:ext cx="3340228" cy="1077218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defRPr sz="32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>
                <a:sym typeface="+mn-ea"/>
              </a:rPr>
              <a:t>即从巴峡穿巫峡，</a:t>
            </a:r>
            <a:endParaRPr lang="en-US" altLang="zh-CN" dirty="0">
              <a:sym typeface="+mn-ea"/>
            </a:endParaRPr>
          </a:p>
          <a:p>
            <a:r>
              <a:rPr lang="zh-CN" altLang="en-US" dirty="0">
                <a:sym typeface="+mn-ea"/>
              </a:rPr>
              <a:t>便下襄阳向洛阳。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34690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539552" y="1324962"/>
            <a:ext cx="8208912" cy="3046988"/>
          </a:xfrm>
          <a:prstGeom prst="rect">
            <a:avLst/>
          </a:prstGeom>
          <a:noFill/>
          <a:ln>
            <a:noFill/>
            <a:prstDash val="lgDashDot"/>
          </a:ln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《闻官军收河南河北》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主要叙写了诗人听到官军收复失地的消息后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十分</a:t>
            </a:r>
            <a:r>
              <a:rPr lang="zh-CN" altLang="en-US" sz="3200" b="1" u="sng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收拾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行装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立即</a:t>
            </a:r>
            <a:r>
              <a:rPr lang="zh-CN" altLang="en-US" sz="3200" b="1" u="sng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。表现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了诗人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真挚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</a:t>
            </a:r>
            <a:endParaRPr lang="en-US" altLang="zh-CN" sz="3200" b="1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u="sng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情怀。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63035" y="339502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主题概括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20" y="392179"/>
            <a:ext cx="366860" cy="45633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131343" y="2848467"/>
            <a:ext cx="1008609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还乡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47767" y="2130991"/>
            <a:ext cx="1008609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>
                <a:sym typeface="+mn-ea"/>
              </a:rPr>
              <a:t>喜悦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27584" y="3579862"/>
            <a:ext cx="1008609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爱国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23840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323528" y="1305816"/>
            <a:ext cx="8143932" cy="3786214"/>
          </a:xfrm>
          <a:prstGeom prst="rect">
            <a:avLst/>
          </a:prstGeom>
          <a:no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9"/>
          <p:cNvSpPr txBox="1">
            <a:spLocks noChangeArrowheads="1"/>
          </p:cNvSpPr>
          <p:nvPr/>
        </p:nvSpPr>
        <p:spPr bwMode="auto">
          <a:xfrm>
            <a:off x="1932136" y="1297047"/>
            <a:ext cx="3959860" cy="1076325"/>
          </a:xfrm>
          <a:prstGeom prst="rect">
            <a:avLst/>
          </a:prstGeom>
          <a:noFill/>
          <a:ln w="12700" cmpd="sng">
            <a:noFill/>
            <a:prstDash val="dashDot"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青海、长云、雪山、玉门关</a:t>
            </a:r>
          </a:p>
        </p:txBody>
      </p:sp>
      <p:sp>
        <p:nvSpPr>
          <p:cNvPr id="18" name="文本框 10"/>
          <p:cNvSpPr txBox="1">
            <a:spLocks noChangeArrowheads="1"/>
          </p:cNvSpPr>
          <p:nvPr/>
        </p:nvSpPr>
        <p:spPr bwMode="auto">
          <a:xfrm>
            <a:off x="6480006" y="3634710"/>
            <a:ext cx="1858645" cy="715581"/>
          </a:xfrm>
          <a:prstGeom prst="rect">
            <a:avLst/>
          </a:prstGeom>
          <a:noFill/>
          <a:ln w="12700" cmpd="sng">
            <a:noFill/>
            <a:prstDash val="lgDash"/>
            <a:miter lim="800000"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爱国情怀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"/>
          <p:cNvSpPr txBox="1">
            <a:spLocks noChangeArrowheads="1"/>
          </p:cNvSpPr>
          <p:nvPr/>
        </p:nvSpPr>
        <p:spPr bwMode="auto">
          <a:xfrm>
            <a:off x="323681" y="2403852"/>
            <a:ext cx="130048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b="1" noProof="1">
                <a:latin typeface="楷体" panose="02010609060101010101" pitchFamily="49" charset="-122"/>
                <a:ea typeface="楷体" panose="02010609060101010101" pitchFamily="49" charset="-122"/>
              </a:rPr>
              <a:t>古诗三首</a:t>
            </a:r>
          </a:p>
        </p:txBody>
      </p:sp>
      <p:sp>
        <p:nvSpPr>
          <p:cNvPr id="26" name="文本框 19"/>
          <p:cNvSpPr txBox="1">
            <a:spLocks noChangeArrowheads="1"/>
          </p:cNvSpPr>
          <p:nvPr/>
        </p:nvSpPr>
        <p:spPr bwMode="auto">
          <a:xfrm>
            <a:off x="1932136" y="3585180"/>
            <a:ext cx="3960495" cy="1077218"/>
          </a:xfrm>
          <a:prstGeom prst="rect">
            <a:avLst/>
          </a:prstGeom>
          <a:noFill/>
          <a:ln w="12700" cmpd="sng">
            <a:noFill/>
            <a:prstDash val="dashDot"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涕泪、喜欲狂、放歌、纵酒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1482268" y="1662985"/>
            <a:ext cx="360040" cy="2804676"/>
          </a:xfrm>
          <a:prstGeom prst="lef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4"/>
          <p:cNvSpPr txBox="1"/>
          <p:nvPr/>
        </p:nvSpPr>
        <p:spPr>
          <a:xfrm>
            <a:off x="696436" y="353874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结构梳理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091" y="421442"/>
            <a:ext cx="366860" cy="456338"/>
          </a:xfrm>
          <a:prstGeom prst="rect">
            <a:avLst/>
          </a:prstGeom>
        </p:spPr>
      </p:pic>
      <p:sp>
        <p:nvSpPr>
          <p:cNvPr id="4" name="文本框 10"/>
          <p:cNvSpPr txBox="1">
            <a:spLocks noChangeArrowheads="1"/>
          </p:cNvSpPr>
          <p:nvPr/>
        </p:nvSpPr>
        <p:spPr bwMode="auto">
          <a:xfrm>
            <a:off x="6424761" y="1305937"/>
            <a:ext cx="1858645" cy="829945"/>
          </a:xfrm>
          <a:prstGeom prst="rect">
            <a:avLst/>
          </a:prstGeom>
          <a:noFill/>
          <a:ln w="12700" cmpd="sng">
            <a:noFill/>
            <a:prstDash val="lgDash"/>
            <a:miter lim="800000"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誓死报国</a:t>
            </a:r>
          </a:p>
        </p:txBody>
      </p:sp>
      <p:sp>
        <p:nvSpPr>
          <p:cNvPr id="5" name="文本框 19"/>
          <p:cNvSpPr txBox="1">
            <a:spLocks noChangeArrowheads="1"/>
          </p:cNvSpPr>
          <p:nvPr/>
        </p:nvSpPr>
        <p:spPr bwMode="auto">
          <a:xfrm>
            <a:off x="1932136" y="2677542"/>
            <a:ext cx="3959860" cy="583565"/>
          </a:xfrm>
          <a:prstGeom prst="rect">
            <a:avLst/>
          </a:prstGeom>
          <a:noFill/>
          <a:ln w="12700" cmpd="sng">
            <a:noFill/>
            <a:prstDash val="dashDot"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黄河、华山、遗民</a:t>
            </a:r>
          </a:p>
        </p:txBody>
      </p:sp>
      <p:sp>
        <p:nvSpPr>
          <p:cNvPr id="6" name="文本框 10"/>
          <p:cNvSpPr txBox="1">
            <a:spLocks noChangeArrowheads="1"/>
          </p:cNvSpPr>
          <p:nvPr/>
        </p:nvSpPr>
        <p:spPr bwMode="auto">
          <a:xfrm>
            <a:off x="6480006" y="2499742"/>
            <a:ext cx="1858645" cy="829945"/>
          </a:xfrm>
          <a:prstGeom prst="rect">
            <a:avLst/>
          </a:prstGeom>
          <a:noFill/>
          <a:ln w="12700" cmpd="sng">
            <a:noFill/>
            <a:prstDash val="lgDash"/>
            <a:miter lim="800000"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忧国忧民</a:t>
            </a:r>
          </a:p>
        </p:txBody>
      </p:sp>
      <p:sp>
        <p:nvSpPr>
          <p:cNvPr id="7" name="右箭头 6"/>
          <p:cNvSpPr/>
          <p:nvPr/>
        </p:nvSpPr>
        <p:spPr>
          <a:xfrm>
            <a:off x="5977086" y="1707892"/>
            <a:ext cx="363220" cy="287655"/>
          </a:xfrm>
          <a:prstGeom prst="rightArrow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>
            <a:off x="6052016" y="3905855"/>
            <a:ext cx="372745" cy="287655"/>
          </a:xfrm>
          <a:prstGeom prst="rightArrow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>
            <a:off x="5977721" y="2770887"/>
            <a:ext cx="405130" cy="287655"/>
          </a:xfrm>
          <a:prstGeom prst="rightArrow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内容占位符 11"/>
          <p:cNvPicPr>
            <a:picLocks noGrp="1" noChangeAspect="1"/>
          </p:cNvPicPr>
          <p:nvPr/>
        </p:nvPicPr>
        <p:blipFill rotWithShape="1">
          <a:blip r:embed="rId2" cstate="print"/>
          <a:srcRect b="3417"/>
          <a:stretch/>
        </p:blipFill>
        <p:spPr>
          <a:xfrm>
            <a:off x="785371" y="964277"/>
            <a:ext cx="3570605" cy="4055745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696436" y="339502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拓展延伸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92179"/>
            <a:ext cx="366860" cy="45633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12701" y="964277"/>
            <a:ext cx="3248025" cy="39703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出塞</a:t>
            </a:r>
          </a:p>
          <a:p>
            <a:pPr algn="ctr">
              <a:lnSpc>
                <a:spcPct val="150000"/>
              </a:lnSpc>
            </a:pP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[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唐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]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王昌龄</a:t>
            </a:r>
            <a:endParaRPr lang="en-US" altLang="zh-CN" sz="2400" b="1" dirty="0" smtClean="0">
              <a:latin typeface="宋体" pitchFamily="2" charset="-122"/>
              <a:ea typeface="宋体" pitchFamily="2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秦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时明月汉时关，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万里长征人未还。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但使龙城飞将在，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不教胡马度阴山。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1515985"/>
            <a:ext cx="4153884" cy="29523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内容占位符 11"/>
          <p:cNvPicPr>
            <a:picLocks noGrp="1" noChangeAspect="1"/>
          </p:cNvPicPr>
          <p:nvPr/>
        </p:nvPicPr>
        <p:blipFill rotWithShape="1">
          <a:blip r:embed="rId2" cstate="print"/>
          <a:srcRect b="3024"/>
          <a:stretch/>
        </p:blipFill>
        <p:spPr>
          <a:xfrm>
            <a:off x="683568" y="652239"/>
            <a:ext cx="3593465" cy="429577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96350" y="791716"/>
            <a:ext cx="3543300" cy="3970318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示儿</a:t>
            </a:r>
          </a:p>
          <a:p>
            <a:pPr algn="ctr">
              <a:lnSpc>
                <a:spcPct val="150000"/>
              </a:lnSpc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[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</a:rPr>
              <a:t>宋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]</a:t>
            </a:r>
            <a:r>
              <a:rPr lang="zh-CN" altLang="en-US" sz="2400" b="1" dirty="0">
                <a:latin typeface="宋体" pitchFamily="2" charset="-122"/>
                <a:ea typeface="宋体" pitchFamily="2" charset="-122"/>
              </a:rPr>
              <a:t>陆游</a:t>
            </a: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死去元知万事空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，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但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悲不见九州同。</a:t>
            </a: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王师北定中原日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，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家祭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无忘告乃翁。</a:t>
            </a: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697885"/>
            <a:ext cx="2664296" cy="40744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20700" y="1266825"/>
            <a:ext cx="838073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一、下列字形</a:t>
            </a:r>
            <a:r>
              <a:rPr lang="zh-CN" altLang="en-US" sz="28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完全正确的一组是</a:t>
            </a:r>
            <a:r>
              <a:rPr lang="zh-CN" altLang="en-US" sz="2800" b="1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（ </a:t>
            </a:r>
            <a:r>
              <a:rPr lang="zh-CN" altLang="en-US" sz="2800" b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  </a:t>
            </a:r>
            <a:r>
              <a:rPr lang="zh-CN" altLang="en-US" sz="28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）。</a:t>
            </a:r>
          </a:p>
        </p:txBody>
      </p:sp>
      <p:sp>
        <p:nvSpPr>
          <p:cNvPr id="4" name="矩形 3"/>
          <p:cNvSpPr/>
          <p:nvPr/>
        </p:nvSpPr>
        <p:spPr>
          <a:xfrm>
            <a:off x="1160780" y="2068195"/>
            <a:ext cx="734822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</a:t>
            </a:r>
            <a:r>
              <a:rPr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篱门</a:t>
            </a:r>
            <a:r>
              <a:rPr sz="36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　</a:t>
            </a:r>
            <a:r>
              <a:rPr lang="en-US" sz="36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36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磨</a:t>
            </a:r>
            <a:r>
              <a:rPr lang="zh-CN" altLang="en-US" sz="36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天   剑外 </a:t>
            </a:r>
            <a:r>
              <a:rPr sz="36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sz="36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36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雪山</a:t>
            </a:r>
            <a:r>
              <a:rPr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</a:t>
            </a:r>
          </a:p>
          <a:p>
            <a:pPr>
              <a:lnSpc>
                <a:spcPct val="150000"/>
              </a:lnSpc>
            </a:pPr>
            <a:r>
              <a:rPr 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</a:t>
            </a:r>
            <a:r>
              <a:rPr 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遗民   </a:t>
            </a:r>
            <a:r>
              <a:rPr lang="zh-CN" altLang="en-US" sz="36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纵酒   五千刃</a:t>
            </a:r>
            <a:r>
              <a:rPr sz="36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sz="36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黄沙</a:t>
            </a:r>
            <a:endParaRPr lang="en-US" altLang="zh-CN" sz="36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36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</a:t>
            </a:r>
            <a:r>
              <a:rPr sz="36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36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岳阳   涕泪   摩天    巫峡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12160" y="1236021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6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586720" y="420937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3279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1520" y="1408584"/>
            <a:ext cx="8820472" cy="3539430"/>
          </a:xfrm>
          <a:prstGeom prst="rect">
            <a:avLst/>
          </a:prstGeom>
          <a:noFill/>
          <a:ln w="12700" cmpd="sng">
            <a:noFill/>
            <a:prstDash val="lgDashDot"/>
          </a:ln>
        </p:spPr>
        <p:txBody>
          <a:bodyPr wrap="square" rtlCol="0" anchor="t">
            <a:spAutoFit/>
          </a:bodyPr>
          <a:lstStyle/>
          <a:p>
            <a:pPr indent="457200" fontAlgn="auto"/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A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．这首诗集中表现出了诗人忽闻捷报后一瞬间的感情，突出地写了一“喜”字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 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57200" fontAlgn="auto"/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．一个“满”字，表露了诗人高兴的眼泪如泉涌的状貌，逼真地展示了一个饱经沧桑，在战乱中苦苦挣扎的人此时此地喜不自禁的感情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57200" fontAlgn="auto"/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</a:t>
            </a:r>
            <a:r>
              <a:rPr lang="zh-CN" altLang="en-US" sz="28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．一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个“下”字说明“巫峡”到“襄阳”是逆流而上，一个“向”字表明从“洛阳”到“襄阳”已改换了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陆路。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6483" y="411510"/>
            <a:ext cx="8280920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  <a:sym typeface="+mn-ea"/>
              </a:rPr>
              <a:t>    二</a:t>
            </a:r>
            <a:r>
              <a:rPr lang="zh-CN" altLang="en-US" sz="28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  <a:sym typeface="+mn-ea"/>
              </a:rPr>
              <a:t>、对</a:t>
            </a:r>
            <a:r>
              <a:rPr lang="en-US" altLang="zh-CN" sz="28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  <a:sym typeface="+mn-ea"/>
              </a:rPr>
              <a:t>《</a:t>
            </a:r>
            <a:r>
              <a:rPr lang="zh-CN" altLang="en-US" sz="28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  <a:sym typeface="+mn-ea"/>
              </a:rPr>
              <a:t>闻官军收河南河北</a:t>
            </a:r>
            <a:r>
              <a:rPr lang="en-US" altLang="zh-CN" sz="28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  <a:sym typeface="+mn-ea"/>
              </a:rPr>
              <a:t>》</a:t>
            </a:r>
            <a:r>
              <a:rPr lang="zh-CN" altLang="en-US" sz="2800" b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  <a:sym typeface="+mn-ea"/>
              </a:rPr>
              <a:t>赏析不</a:t>
            </a:r>
            <a:r>
              <a:rPr lang="zh-CN" altLang="en-US" sz="2800" b="1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  <a:sym typeface="+mn-ea"/>
              </a:rPr>
              <a:t>正确</a:t>
            </a:r>
            <a:r>
              <a:rPr lang="zh-CN" altLang="en-US" sz="2800" b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  <a:sym typeface="+mn-ea"/>
              </a:rPr>
              <a:t>的</a:t>
            </a:r>
            <a:r>
              <a:rPr lang="zh-CN" altLang="en-US" sz="28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  <a:sym typeface="+mn-ea"/>
              </a:rPr>
              <a:t>一项是</a:t>
            </a:r>
            <a:r>
              <a:rPr lang="zh-CN" altLang="en-US" sz="2800" b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  <a:sym typeface="+mn-ea"/>
              </a:rPr>
              <a:t>（   ）。</a:t>
            </a:r>
            <a:endParaRPr lang="zh-CN" altLang="en-US" sz="2800" b="1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03648" y="757322"/>
            <a:ext cx="13125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73992" y="1169535"/>
            <a:ext cx="8274472" cy="3293209"/>
          </a:xfrm>
          <a:prstGeom prst="rect">
            <a:avLst/>
          </a:prstGeom>
          <a:noFill/>
          <a:ln>
            <a:solidFill>
              <a:srgbClr val="0000FF"/>
            </a:solidFill>
            <a:prstDash val="dashDot"/>
          </a:ln>
        </p:spPr>
        <p:txBody>
          <a:bodyPr wrap="square" rtlCol="0" anchor="t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3200" b="1" smtClean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    在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唐代，有一批诗人</a:t>
            </a:r>
            <a:r>
              <a:rPr lang="en-US" altLang="zh-CN" sz="3200" b="1" dirty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如高适、岑参</a:t>
            </a:r>
            <a:r>
              <a:rPr lang="zh-CN" altLang="en-US" sz="3200" b="1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、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王昌龄等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，十分擅长描写边塞征战生活，后人称他们为“边塞诗人”，形成了所谓的“边塞诗派”，边塞诗是唐代这个诗歌大国的一束奇葩。</a:t>
            </a:r>
          </a:p>
        </p:txBody>
      </p:sp>
      <p:sp>
        <p:nvSpPr>
          <p:cNvPr id="2" name="矩形 1"/>
          <p:cNvSpPr/>
          <p:nvPr/>
        </p:nvSpPr>
        <p:spPr>
          <a:xfrm>
            <a:off x="3823993" y="523204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边塞诗</a:t>
            </a:r>
            <a:endParaRPr lang="zh-CN" altLang="en-US" sz="180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571" y="-8096"/>
            <a:ext cx="9165431" cy="53161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85835" y="1419803"/>
            <a:ext cx="7764780" cy="1106805"/>
          </a:xfrm>
          <a:prstGeom prst="rect">
            <a:avLst/>
          </a:prstGeom>
          <a:noFill/>
          <a:effectLst/>
        </p:spPr>
        <p:txBody>
          <a:bodyPr wrap="none" lIns="91431" tIns="45716" rIns="91431" bIns="45716" rtlCol="0">
            <a:spAutoFit/>
          </a:bodyPr>
          <a:lstStyle/>
          <a:p>
            <a:pPr algn="ctr"/>
            <a:r>
              <a:rPr kumimoji="1" lang="zh-CN" altLang="en-US" sz="6600" b="1" dirty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七彩课堂  伴你成长</a:t>
            </a:r>
          </a:p>
        </p:txBody>
      </p:sp>
      <p:grpSp>
        <p:nvGrpSpPr>
          <p:cNvPr id="3" name="组合 32"/>
          <p:cNvGrpSpPr/>
          <p:nvPr/>
        </p:nvGrpSpPr>
        <p:grpSpPr>
          <a:xfrm>
            <a:off x="6967881" y="402"/>
            <a:ext cx="1927071" cy="771472"/>
            <a:chOff x="6968256" y="-1"/>
            <a:chExt cx="1927372" cy="771592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468"/>
            <a:stretch>
              <a:fillRect/>
            </a:stretch>
          </p:blipFill>
          <p:spPr>
            <a:xfrm>
              <a:off x="6968256" y="-1"/>
              <a:ext cx="961585" cy="771551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9408" y="124932"/>
              <a:ext cx="1346220" cy="553738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7187217" y="509940"/>
              <a:ext cx="1161076" cy="2616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kumimoji="1" lang="en-US" altLang="zh-CN" sz="1100" dirty="0">
                  <a:solidFill>
                    <a:prstClr val="white">
                      <a:lumMod val="75000"/>
                    </a:prstClr>
                  </a:solidFill>
                </a:rPr>
                <a:t>QICAIKETANG</a:t>
              </a:r>
              <a:endParaRPr kumimoji="1" lang="zh-CN" altLang="en-US" sz="1100" dirty="0">
                <a:solidFill>
                  <a:prstClr val="white">
                    <a:lumMod val="75000"/>
                  </a:prst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87824" y="626418"/>
            <a:ext cx="6156176" cy="3884140"/>
          </a:xfrm>
          <a:prstGeom prst="rect">
            <a:avLst/>
          </a:prstGeom>
          <a:ln w="12700" cmpd="sng">
            <a:noFill/>
            <a:prstDash val="lgDash"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王昌龄 </a:t>
            </a:r>
            <a:r>
              <a:rPr lang="zh-CN" altLang="en-US" sz="32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b="1" u="sng" dirty="0">
                <a:uFill>
                  <a:solidFill>
                    <a:srgbClr val="FF0000"/>
                  </a:solidFill>
                </a:uFill>
                <a:latin typeface="宋体" pitchFamily="2" charset="-122"/>
                <a:ea typeface="宋体" pitchFamily="2" charset="-122"/>
              </a:rPr>
              <a:t>盛唐边塞诗人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，字少伯，江宁</a:t>
            </a:r>
            <a:r>
              <a:rPr lang="zh-CN" altLang="en-US" sz="3200" b="1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人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。其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七绝与李白齐名，被世人誉为</a:t>
            </a:r>
            <a:r>
              <a:rPr lang="zh-CN" altLang="en-US" sz="3200" b="1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“</a:t>
            </a:r>
            <a:r>
              <a:rPr lang="zh-CN" altLang="en-US" sz="3200" b="1" u="sng">
                <a:uFill>
                  <a:solidFill>
                    <a:srgbClr val="FF0000"/>
                  </a:solidFill>
                </a:uFill>
                <a:latin typeface="宋体" pitchFamily="2" charset="-122"/>
                <a:ea typeface="宋体" pitchFamily="2" charset="-122"/>
              </a:rPr>
              <a:t>七绝圣手</a:t>
            </a:r>
            <a:r>
              <a:rPr lang="zh-CN" altLang="en-US" sz="3200" b="1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”。他的边塞诗气势雄浑，格调高昂，充满了积极向上的精神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。</a:t>
            </a:r>
            <a:endParaRPr lang="en-US" altLang="zh-CN" sz="3200" b="1" smtClean="0">
              <a:latin typeface="宋体" pitchFamily="2" charset="-122"/>
              <a:ea typeface="宋体" pitchFamily="2" charset="-122"/>
              <a:cs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smtClean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    现存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诗一百八十余首，明人辑有</a:t>
            </a:r>
            <a:r>
              <a:rPr lang="en-US" altLang="zh-CN" sz="3200" b="1" dirty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王昌龄集</a:t>
            </a:r>
            <a:r>
              <a:rPr lang="en-US" altLang="zh-CN" sz="3200" b="1" smtClean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》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。</a:t>
            </a:r>
            <a:endParaRPr lang="zh-CN" altLang="en-US" sz="3200" b="1" dirty="0">
              <a:latin typeface="宋体" pitchFamily="2" charset="-122"/>
              <a:ea typeface="宋体" pitchFamily="2" charset="-122"/>
              <a:cs typeface="楷体" panose="02010609060101010101" pitchFamily="49" charset="-122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76" y="978521"/>
            <a:ext cx="2694977" cy="31799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4654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3321</Words>
  <Application>Microsoft Office PowerPoint</Application>
  <PresentationFormat>全屏显示(16:9)</PresentationFormat>
  <Paragraphs>387</Paragraphs>
  <Slides>80</Slides>
  <Notes>6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80</vt:i4>
      </vt:variant>
    </vt:vector>
  </HeadingPairs>
  <TitlesOfParts>
    <vt:vector size="81" baseType="lpstr">
      <vt:lpstr>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127</cp:revision>
  <dcterms:created xsi:type="dcterms:W3CDTF">2017-03-17T02:28:00Z</dcterms:created>
  <dcterms:modified xsi:type="dcterms:W3CDTF">2020-11-09T03:41:11Z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2052-10.8.2.6948</vt:lpwstr>
  </property>
</Properties>
</file>