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523" r:id="rId2"/>
    <p:sldId id="1012" r:id="rId3"/>
    <p:sldId id="1003" r:id="rId4"/>
    <p:sldId id="1036" r:id="rId5"/>
    <p:sldId id="1013" r:id="rId6"/>
    <p:sldId id="1015" r:id="rId7"/>
    <p:sldId id="1021" r:id="rId8"/>
    <p:sldId id="1022" r:id="rId9"/>
    <p:sldId id="1023" r:id="rId10"/>
    <p:sldId id="1024" r:id="rId11"/>
    <p:sldId id="1018" r:id="rId12"/>
    <p:sldId id="1025" r:id="rId13"/>
    <p:sldId id="1026" r:id="rId14"/>
    <p:sldId id="1019" r:id="rId15"/>
    <p:sldId id="1030" r:id="rId16"/>
    <p:sldId id="1031" r:id="rId17"/>
    <p:sldId id="1032" r:id="rId18"/>
    <p:sldId id="1033" r:id="rId19"/>
    <p:sldId id="1038" r:id="rId20"/>
    <p:sldId id="1035" r:id="rId21"/>
    <p:sldId id="1039" r:id="rId22"/>
    <p:sldId id="1040" r:id="rId23"/>
    <p:sldId id="1041" r:id="rId24"/>
  </p:sldIdLst>
  <p:sldSz cx="9144000" cy="5143500" type="screen16x9"/>
  <p:notesSz cx="6858000" cy="9144000"/>
  <p:embeddedFontLst>
    <p:embeddedFont>
      <p:font typeface="华文楷体" pitchFamily="2" charset="-122"/>
      <p:regular r:id="rId27"/>
    </p:embeddedFont>
    <p:embeddedFont>
      <p:font typeface="Wingdings 2" pitchFamily="18" charset="2"/>
      <p:regular r:id="rId28"/>
    </p:embeddedFont>
    <p:embeddedFont>
      <p:font typeface="楷体" pitchFamily="49" charset="-122"/>
      <p:regular r:id="rId29"/>
    </p:embeddedFont>
    <p:embeddedFont>
      <p:font typeface="隶书" pitchFamily="49" charset="-122"/>
      <p:regular r:id="rId30"/>
    </p:embeddedFont>
    <p:embeddedFont>
      <p:font typeface="Franklin Gothic Medium" pitchFamily="34" charset="0"/>
      <p:regular r:id="rId31"/>
      <p:italic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Franklin Gothic Book" pitchFamily="34" charset="0"/>
      <p:regular r:id="rId37"/>
      <p:italic r:id="rId38"/>
    </p:embeddedFont>
    <p:embeddedFont>
      <p:font typeface="黑体" pitchFamily="49" charset="-122"/>
      <p:regular r:id="rId39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1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531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12/10/2019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571604" y="1357304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2357436"/>
            <a:ext cx="32623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477" y="2027544"/>
            <a:ext cx="8643998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遗民”年年岁岁盼望着南宋能够出师北伐，可是岁岁年年此愿落空。当然，他们还是不断地盼望下去。人民的爱国热忱真如压在地下的跳荡火苗，历久愈炽；而南宋统治集团则正醉生梦死于西子湖畔，把大好河山、国恨家仇丢在脑后，可谓心死久矣，又是多么可悲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032635" y="951865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4000" b="1" dirty="0">
                <a:solidFill>
                  <a:srgbClr val="FF00FF"/>
                </a:solidFill>
                <a:ea typeface="宋体" panose="02010600030101010101" pitchFamily="2" charset="-122"/>
              </a:rPr>
              <a:t>南</a:t>
            </a:r>
            <a:r>
              <a:rPr lang="zh-CN" sz="40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望</a:t>
            </a:r>
            <a:r>
              <a:rPr lang="zh-CN" altLang="en-US" sz="40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王</a:t>
            </a:r>
            <a:r>
              <a:rPr lang="zh-CN" sz="4000" b="1" dirty="0" smtClean="0">
                <a:solidFill>
                  <a:srgbClr val="FF00FF"/>
                </a:solidFill>
                <a:ea typeface="宋体" panose="02010600030101010101" pitchFamily="2" charset="-122"/>
              </a:rPr>
              <a:t>师</a:t>
            </a:r>
            <a:r>
              <a:rPr lang="zh-CN" sz="4000" b="1" dirty="0">
                <a:solidFill>
                  <a:srgbClr val="FF00FF"/>
                </a:solidFill>
                <a:ea typeface="宋体" panose="02010600030101010101" pitchFamily="2" charset="-122"/>
              </a:rPr>
              <a:t>又一年</a:t>
            </a:r>
            <a:endParaRPr lang="zh-CN" altLang="en-US" sz="40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428742"/>
            <a:ext cx="8786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题临安邸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林升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山外青山楼外楼，西湖歌舞几时休？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暖风熏得游人醉，直把杭州作汴州。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感情朗读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428742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秋夜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将晓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出篱门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迎凉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有感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三万里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河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东入海，五千仞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岳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上摩天。</a:t>
            </a:r>
          </a:p>
          <a:p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遗民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泪尽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胡尘里，南望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王师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又一年。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571618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示儿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死去元知万事空，但悲不见九州同。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王师北定中原日，家祭无忘告乃翁。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285866"/>
            <a:ext cx="8715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秋夜将晓出篱门迎凉有感</a:t>
            </a:r>
          </a:p>
          <a:p>
            <a:pPr algn="ctr"/>
            <a:r>
              <a:rPr lang="zh-CN" altLang="en-US" sz="3600" dirty="0" smtClean="0"/>
              <a:t>宋代：陆游</a:t>
            </a:r>
          </a:p>
          <a:p>
            <a:r>
              <a:rPr lang="zh-CN" altLang="en-US" sz="3600" dirty="0" smtClean="0"/>
              <a:t>三万里河  五千仞岳    山河壮丽</a:t>
            </a:r>
          </a:p>
          <a:p>
            <a:r>
              <a:rPr lang="zh-CN" altLang="en-US" sz="3600" dirty="0" smtClean="0"/>
              <a:t>遗民泪尽  南望王师    山河破碎    忧国忧民。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57238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一、关于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从军行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，下列说法错误的一项是（</a:t>
            </a:r>
            <a:r>
              <a:rPr lang="en-US" altLang="zh-CN" sz="3600" dirty="0" smtClean="0"/>
              <a:t>     </a:t>
            </a:r>
            <a:r>
              <a:rPr lang="zh-CN" altLang="en-US" sz="3600" dirty="0" smtClean="0"/>
              <a:t>）</a:t>
            </a:r>
          </a:p>
          <a:p>
            <a:r>
              <a:rPr lang="en-US" altLang="zh-CN" sz="3600" dirty="0" smtClean="0"/>
              <a:t>A</a:t>
            </a:r>
            <a:r>
              <a:rPr lang="zh-CN" altLang="en-US" sz="3600" dirty="0" smtClean="0"/>
              <a:t>．前两句描写壮阔悲凉的环境，直接抒发了戍边将士的豪情壮志。</a:t>
            </a:r>
          </a:p>
          <a:p>
            <a:r>
              <a:rPr lang="en-US" altLang="zh-CN" sz="3600" dirty="0" smtClean="0"/>
              <a:t>B</a:t>
            </a:r>
            <a:r>
              <a:rPr lang="zh-CN" altLang="en-US" sz="3600" dirty="0" smtClean="0"/>
              <a:t>．“孤城遥望玉门关”中的玉门关，是一座军事要塞。</a:t>
            </a:r>
          </a:p>
          <a:p>
            <a:r>
              <a:rPr lang="en-US" altLang="zh-CN" sz="3600" dirty="0" smtClean="0"/>
              <a:t>C</a:t>
            </a:r>
            <a:r>
              <a:rPr lang="zh-CN" altLang="en-US" sz="3600" dirty="0" smtClean="0"/>
              <a:t>．本诗的结尾没有体现出悲伤的情调。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71604" y="1428742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A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857238"/>
            <a:ext cx="8715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二、根据古诗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送元二使安西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完成练习。</a:t>
            </a:r>
          </a:p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把词语和意思用线连起来。</a:t>
            </a:r>
          </a:p>
          <a:p>
            <a:r>
              <a:rPr lang="zh-CN" altLang="en-US" sz="3600" dirty="0" smtClean="0"/>
              <a:t>使               潮润、沾湿 </a:t>
            </a:r>
          </a:p>
          <a:p>
            <a:r>
              <a:rPr lang="zh-CN" altLang="en-US" sz="3600" dirty="0" smtClean="0"/>
              <a:t>浥               先饮完。</a:t>
            </a:r>
          </a:p>
          <a:p>
            <a:r>
              <a:rPr lang="zh-CN" altLang="en-US" sz="3600" dirty="0" smtClean="0"/>
              <a:t>更尽          到某地；出使。</a:t>
            </a:r>
          </a:p>
          <a:p>
            <a:r>
              <a:rPr lang="zh-CN" altLang="en-US" sz="3600" dirty="0" smtClean="0"/>
              <a:t>柳色          即指初春嫩柳的颜色。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00034" y="2357436"/>
            <a:ext cx="1714512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0034" y="2285998"/>
            <a:ext cx="1785950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928662" y="2857502"/>
            <a:ext cx="1357322" cy="571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00100" y="3929072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1142990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诗的前两句点明了送别的时令是：       ，地点是：       ，景物是：       和                 ，这样为送别创造了一个愁郁的环境气氛。 诗中作者用一个“      ”字委婉地表达依依离情。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7215206" y="1142990"/>
            <a:ext cx="121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春天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1714494"/>
            <a:ext cx="121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渭城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1714494"/>
            <a:ext cx="121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朝雨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1643056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青青柳色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2643188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柳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28676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三、根据意思写诗句。</a:t>
            </a:r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）满怀希望地望着江南，盼望南宋军队收复失地，如此又一年。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000378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遗民泪尽胡尘里，南望王师又一年。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28676"/>
            <a:ext cx="87154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）三万里长的大河向东流入大海，五千仞高华山高耸接青天。北宋的遗民对着这样的河山也只能伤心欲绝。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2857502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三万里河东入海，五千仞岳上摩天。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71472" y="1214428"/>
            <a:ext cx="8072494" cy="35004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28662" y="1357304"/>
            <a:ext cx="72152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唐宋，是我们中华历史上文化最为繁荣的两个时代，无数的诗人就像夏夜的繁星，各自闪耀着夺目的光芒，今天，让我们走进南宋，一起走进诗人陆游的心灵，去感受他的情怀。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0114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四、请发挥想象，从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古诗三首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中任选一首改写成一篇短文（自由发挥）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06" y="2357436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送元二使安西</a:t>
            </a:r>
            <a:endParaRPr lang="en-US" altLang="zh-CN" sz="3600" dirty="0" smtClean="0"/>
          </a:p>
          <a:p>
            <a:r>
              <a:rPr lang="zh-CN" altLang="en-US" sz="3600" dirty="0" smtClean="0"/>
              <a:t>       在渭城的一个清晨，下着蒙蒙的细雨，湿润了路上的灰尘。元二被封为官吏，要到遥远的阳关去当差，好久都不能回来。元二就要走了，王维非常的舍不得，跟元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000114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喝了一杯又一杯的酒，总想让元二留下，可是元二没有时间了，急匆匆的上了马车。就在这时，王维说；“朋友，请再喝尽这杯美酒吧，等你西行出了阳关以后，就再也没有一个交情深厚的老友了。”“好的”。他们喝完了这杯酒。元二上了马，王维非常的悲哀，想到那么多年的交情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071552"/>
            <a:ext cx="87154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这样破灭了，但他并没哭，而是把眼泪给止住，努力地想着写给元二最后的一首送别诗。</a:t>
            </a:r>
          </a:p>
          <a:p>
            <a:r>
              <a:rPr lang="zh-CN" altLang="en-US" sz="3600" dirty="0" smtClean="0"/>
              <a:t>    元二也非常伤心，没有阻止自己伤心的情感，眼泪情不自禁地流了出来，正当元二走的时候，王维深情地吟道：“渭城朝雨浥轻尘，客舍青青柳色新。劝君更尽一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1071552"/>
            <a:ext cx="87154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杯酒，西出阳关无故人。”</a:t>
            </a:r>
          </a:p>
          <a:p>
            <a:r>
              <a:rPr lang="zh-CN" altLang="en-US" sz="3600" dirty="0" smtClean="0"/>
              <a:t>       马车已经走远了，但是元二还是先开车窗，依依不舍地看着王维，虽然人不在一起，但是“天涯若比邻”他们的友谊还是连在一起的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陆游（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1125—1210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），南宋诗人、词人。字务观，号放翁。越州山阴（今浙江绍兴）人。少时受家庭爱国思想熏陶。中年入蜀，投身军旅。晚年退居家乡。一生笔耕不辍，今存九千多首，内容极为丰富。著有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剑南诗稿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渭南文集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南唐书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老学庵笔记</a:t>
            </a:r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南宋时期，金兵占领了中原地区。诗人作此诗时，中原地区已沦陷于金人之手六十多年了。此时爱国诗人陆游被罢黜归故乡，在山阴乡下向往着中原地区的大好河山，也惦念着中原地区的人民，盼望宋朝能够尽快收复中原，实现统一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285866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初读诗歌，读准字音，指导书写。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285998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理解词语：结合注释和自己的学习经验，互相交流对古诗中词语的理解。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理解诗意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669" y="796597"/>
            <a:ext cx="72152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三万里河东入海，五千仞岳上摩天。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7184" y="1441447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三万里长的黄河奔腾向东流入大海，五千仞高的华山耸入云霄上摩青天。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490345" y="2794635"/>
            <a:ext cx="75825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遗民泪尽胡尘里，南望王师又一年。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28969" y="3593462"/>
            <a:ext cx="72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中原人民在胡人压迫下眼泪已流尽，他们盼望王师北伐盼了一年又一年。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品读欣赏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1214428"/>
            <a:ext cx="3929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三万里河东入海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428874"/>
            <a:ext cx="5418137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品读欣赏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785800"/>
            <a:ext cx="757242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五千仞岳上摩天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71618"/>
            <a:ext cx="55007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华山古称“西岳”，雅称“太华山”，为中国著名的五岳之一，中华文明的发祥地，“中华”和“华夏”之“华”，就源于华山。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928808"/>
            <a:ext cx="316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571618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从“遗民”“泪尽”“胡尘”看出了百姓饱受战乱之苦，北方沦陷区老百姓在异族统治下受尽折磨，眼泪都哭干了。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1240</Words>
  <Application>Microsoft Office PowerPoint</Application>
  <PresentationFormat>全屏显示(16:9)</PresentationFormat>
  <Paragraphs>90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华文楷体</vt:lpstr>
      <vt:lpstr>Wingdings 2</vt:lpstr>
      <vt:lpstr>楷体</vt:lpstr>
      <vt:lpstr>隶书</vt:lpstr>
      <vt:lpstr>Franklin Gothic Medium</vt:lpstr>
      <vt:lpstr>Calibri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2019-12-10T10:26:39Z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