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66" r:id="rId2"/>
    <p:sldId id="369" r:id="rId3"/>
    <p:sldId id="278" r:id="rId4"/>
    <p:sldId id="368" r:id="rId5"/>
    <p:sldId id="358" r:id="rId6"/>
    <p:sldId id="267" r:id="rId7"/>
    <p:sldId id="354" r:id="rId8"/>
    <p:sldId id="309" r:id="rId9"/>
    <p:sldId id="370" r:id="rId10"/>
    <p:sldId id="371" r:id="rId11"/>
    <p:sldId id="256" r:id="rId12"/>
    <p:sldId id="364" r:id="rId13"/>
  </p:sldIdLst>
  <p:sldSz cx="9144000" cy="5143500" type="screen16x9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黑体" pitchFamily="49" charset="-122"/>
      <p:regular r:id="rId18"/>
    </p:embeddedFont>
    <p:embeddedFont>
      <p:font typeface="STZhongsong" pitchFamily="2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Cambria Math" pitchFamily="18" charset="0"/>
      <p:regular r:id="rId22"/>
    </p:embeddedFont>
    <p:embeddedFont>
      <p:font typeface="华文隶书" pitchFamily="2" charset="-122"/>
      <p:regular r:id="rId23"/>
    </p:embeddedFont>
    <p:embeddedFont>
      <p:font typeface="楷体" pitchFamily="49" charset="-122"/>
      <p:regular r:id="rId24"/>
    </p:embeddedFont>
    <p:embeddedFont>
      <p:font typeface="隶书" pitchFamily="49" charset="-122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A1FC"/>
    <a:srgbClr val="FF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-1572" y="-786"/>
      </p:cViewPr>
      <p:guideLst>
        <p:guide orient="horz" pos="1641"/>
        <p:guide pos="2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47BF-0768-47F9-BE41-1341932FDF12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D494F-DDD8-445F-AAA5-8D74732E01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3F17C-D579-4384-925D-97B5EE154DE6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3AFD7-CC2B-4D2B-8F4E-DC1F2BDB6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C3A90-6D2B-4F76-B863-CFE2ED37F40B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19CF-5F81-4D0A-A140-EA334B3D68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5080-FB16-4D63-ABA2-3B155FEFED95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CF56E-423D-4466-8C63-8CAD9A3C57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BB80E-259D-4B2D-A0B4-52842BAFC5C1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A7774-5364-49AE-A943-E220108D28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DD057-A8C2-4A2F-9498-D84F2089EA38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CA96-4F78-4BD7-9E59-B6A043C872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3787A-CDD3-4C92-B76B-453C35339932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19D54-E62C-48A5-887D-E4DDE4A5F1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F9437-AA01-4A09-B90D-BAA32CC76030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C88EF-AD00-4C38-BA0B-8C66980D10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F3C70-0240-44AA-A363-96FF2B45D0EE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B3BB8-4694-40B1-BD59-B4A572938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Picture 2" descr="E:\工作\图片\古风浅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/>
          <a:stretch>
            <a:fillRect/>
          </a:stretch>
        </p:blipFill>
        <p:spPr bwMode="auto">
          <a:xfrm rot="5400000">
            <a:off x="2000250" y="-2000248"/>
            <a:ext cx="514350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 userDrawn="1"/>
        </p:nvGrpSpPr>
        <p:grpSpPr>
          <a:xfrm>
            <a:off x="144375" y="179550"/>
            <a:ext cx="8819624" cy="4784400"/>
            <a:chOff x="144375" y="179550"/>
            <a:chExt cx="8819624" cy="4784400"/>
          </a:xfrm>
        </p:grpSpPr>
        <p:sp>
          <p:nvSpPr>
            <p:cNvPr id="7" name="矩形 6"/>
            <p:cNvSpPr/>
            <p:nvPr/>
          </p:nvSpPr>
          <p:spPr>
            <a:xfrm>
              <a:off x="179999" y="179550"/>
              <a:ext cx="8784000" cy="4784400"/>
            </a:xfrm>
            <a:prstGeom prst="rect">
              <a:avLst/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4375" y="179550"/>
              <a:ext cx="817527" cy="817527"/>
              <a:chOff x="144375" y="179550"/>
              <a:chExt cx="817527" cy="817527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直角三角形 13"/>
          <p:cNvSpPr/>
          <p:nvPr userDrawn="1"/>
        </p:nvSpPr>
        <p:spPr>
          <a:xfrm flipH="1">
            <a:off x="8028384" y="4083918"/>
            <a:ext cx="720000" cy="720000"/>
          </a:xfrm>
          <a:prstGeom prst="rtTriangle">
            <a:avLst/>
          </a:prstGeom>
          <a:solidFill>
            <a:srgbClr val="14A1FC"/>
          </a:solidFill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939F1-82E8-4B5D-8282-B8DF21A3C4CA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0FE-DACD-4D3D-A989-951D139CE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2" descr="E:\工作\图片\古风浅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/>
          <a:stretch>
            <a:fillRect/>
          </a:stretch>
        </p:blipFill>
        <p:spPr bwMode="auto">
          <a:xfrm rot="5400000">
            <a:off x="2000250" y="-2000248"/>
            <a:ext cx="514350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144375" y="179550"/>
            <a:ext cx="8819624" cy="4784400"/>
            <a:chOff x="144375" y="179550"/>
            <a:chExt cx="8819624" cy="4784400"/>
          </a:xfrm>
        </p:grpSpPr>
        <p:sp>
          <p:nvSpPr>
            <p:cNvPr id="10" name="矩形 9"/>
            <p:cNvSpPr/>
            <p:nvPr/>
          </p:nvSpPr>
          <p:spPr>
            <a:xfrm>
              <a:off x="179999" y="179550"/>
              <a:ext cx="8784000" cy="4784400"/>
            </a:xfrm>
            <a:prstGeom prst="rect">
              <a:avLst/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44375" y="179550"/>
              <a:ext cx="817527" cy="817527"/>
              <a:chOff x="144375" y="179550"/>
              <a:chExt cx="817527" cy="81752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直角三角形 16"/>
          <p:cNvSpPr/>
          <p:nvPr userDrawn="1"/>
        </p:nvSpPr>
        <p:spPr>
          <a:xfrm flipH="1">
            <a:off x="8028384" y="4083918"/>
            <a:ext cx="720000" cy="720000"/>
          </a:xfrm>
          <a:prstGeom prst="rtTriangle">
            <a:avLst/>
          </a:prstGeom>
          <a:solidFill>
            <a:srgbClr val="14A1FC"/>
          </a:solidFill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96E08-7D7E-4DFD-B840-F56685872E9A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9C204-C016-4487-8BF5-22F041561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2" descr="E:\工作\图片\古风浅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/>
          <a:stretch>
            <a:fillRect/>
          </a:stretch>
        </p:blipFill>
        <p:spPr bwMode="auto">
          <a:xfrm rot="5400000">
            <a:off x="2000250" y="-2000248"/>
            <a:ext cx="514350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144375" y="179550"/>
            <a:ext cx="8877131" cy="4784400"/>
            <a:chOff x="144375" y="179550"/>
            <a:chExt cx="8877131" cy="4784400"/>
          </a:xfrm>
        </p:grpSpPr>
        <p:sp>
          <p:nvSpPr>
            <p:cNvPr id="10" name="矩形 9"/>
            <p:cNvSpPr/>
            <p:nvPr/>
          </p:nvSpPr>
          <p:spPr>
            <a:xfrm>
              <a:off x="179999" y="179550"/>
              <a:ext cx="8784000" cy="4784400"/>
            </a:xfrm>
            <a:prstGeom prst="rect">
              <a:avLst/>
            </a:prstGeom>
            <a:noFill/>
            <a:ln>
              <a:solidFill>
                <a:srgbClr val="527C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44375" y="179550"/>
              <a:ext cx="817527" cy="817527"/>
              <a:chOff x="144375" y="179550"/>
              <a:chExt cx="817527" cy="817527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527C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527C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 flipH="1" flipV="1">
              <a:off x="8203979" y="4146422"/>
              <a:ext cx="817527" cy="817527"/>
              <a:chOff x="144375" y="179550"/>
              <a:chExt cx="817527" cy="81752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527C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527C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FFA261-684F-4495-AC7E-3545C6A4FAD0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9F0C99-09E6-4E24-985A-564890817F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508104" y="520198"/>
            <a:ext cx="720080" cy="720080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68144" y="1130220"/>
            <a:ext cx="246045" cy="246045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48264" y="4058417"/>
            <a:ext cx="720080" cy="720080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78285" y="4338420"/>
            <a:ext cx="321562" cy="321562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253583" y="496097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汤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3583" y="1088510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姆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5074" y="1714494"/>
            <a:ext cx="7890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53583" y="2273337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索</a:t>
            </a:r>
            <a:endParaRPr kumimoji="1"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3583" y="2865751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亚</a:t>
            </a:r>
            <a:endParaRPr kumimoji="1"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23"/>
          <p:cNvGrpSpPr/>
          <p:nvPr/>
        </p:nvGrpSpPr>
        <p:grpSpPr>
          <a:xfrm>
            <a:off x="7112158" y="2298515"/>
            <a:ext cx="433174" cy="433174"/>
            <a:chOff x="7318039" y="2298515"/>
            <a:chExt cx="433174" cy="433174"/>
          </a:xfrm>
        </p:grpSpPr>
        <p:sp>
          <p:nvSpPr>
            <p:cNvPr id="18" name="椭圆 17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326075" y="2330436"/>
              <a:ext cx="417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26"/>
          <p:cNvGrpSpPr/>
          <p:nvPr/>
        </p:nvGrpSpPr>
        <p:grpSpPr>
          <a:xfrm>
            <a:off x="7112158" y="2934893"/>
            <a:ext cx="433174" cy="433174"/>
            <a:chOff x="7318039" y="2298515"/>
            <a:chExt cx="433174" cy="433174"/>
          </a:xfrm>
        </p:grpSpPr>
        <p:sp>
          <p:nvSpPr>
            <p:cNvPr id="28" name="椭圆 27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26075" y="23304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险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29"/>
          <p:cNvGrpSpPr/>
          <p:nvPr/>
        </p:nvGrpSpPr>
        <p:grpSpPr>
          <a:xfrm>
            <a:off x="7112158" y="3571270"/>
            <a:ext cx="433174" cy="433174"/>
            <a:chOff x="7318039" y="2298515"/>
            <a:chExt cx="433174" cy="433174"/>
          </a:xfrm>
        </p:grpSpPr>
        <p:sp>
          <p:nvSpPr>
            <p:cNvPr id="31" name="椭圆 30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326075" y="23304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694380" y="3071816"/>
            <a:ext cx="553998" cy="1393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（节选）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4" y="142858"/>
            <a:ext cx="915984" cy="36004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2357422" y="785800"/>
            <a:ext cx="2000264" cy="571504"/>
            <a:chOff x="857224" y="1977002"/>
            <a:chExt cx="1658405" cy="444462"/>
          </a:xfrm>
        </p:grpSpPr>
        <p:sp>
          <p:nvSpPr>
            <p:cNvPr id="17" name="圆角矩形 16"/>
            <p:cNvSpPr/>
            <p:nvPr/>
          </p:nvSpPr>
          <p:spPr>
            <a:xfrm>
              <a:off x="857224" y="1977002"/>
              <a:ext cx="1658405" cy="444462"/>
            </a:xfrm>
            <a:prstGeom prst="roundRect">
              <a:avLst/>
            </a:prstGeom>
            <a:solidFill>
              <a:srgbClr val="14A1FC"/>
            </a:solidFill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1538" y="2048440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857224" y="642924"/>
            <a:ext cx="1357322" cy="785819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框架 7"/>
          <p:cNvSpPr/>
          <p:nvPr/>
        </p:nvSpPr>
        <p:spPr>
          <a:xfrm>
            <a:off x="428596" y="428610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928662" y="785800"/>
            <a:ext cx="142876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/>
              <a:t>项目七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500298" y="785800"/>
            <a:ext cx="1785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/>
              <a:t>推读原著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428596" y="1857370"/>
            <a:ext cx="40719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节选是一个窗口，走入原著，寻找更有趣的故事，课下就去读一读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汤姆</a:t>
            </a:r>
            <a:r>
              <a:rPr lang="en-US" altLang="zh-CN" sz="2000" dirty="0" smtClean="0"/>
              <a:t>·</a:t>
            </a:r>
            <a:r>
              <a:rPr lang="zh-CN" altLang="en-US" sz="2000" dirty="0" smtClean="0"/>
              <a:t>索亚历险记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这本书吧！</a:t>
            </a:r>
            <a:endParaRPr lang="zh-CN" alt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714362"/>
            <a:ext cx="257176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4" y="142858"/>
            <a:ext cx="915984" cy="3600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E:\工作\图片\古风浅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/>
          <a:stretch>
            <a:fillRect/>
          </a:stretch>
        </p:blipFill>
        <p:spPr bwMode="auto">
          <a:xfrm rot="5400000">
            <a:off x="2000250" y="-2000248"/>
            <a:ext cx="514350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714377" y="2128684"/>
            <a:ext cx="7674008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阅读原著小说，在阅读中对自己感兴趣的地方勾勾画画；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如果我是汤姆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我谈“冒险精神”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为题，二选一写一篇读书心得，准备参加班级读书会。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4375" y="179550"/>
            <a:ext cx="8819624" cy="4784400"/>
            <a:chOff x="144375" y="179550"/>
            <a:chExt cx="8819624" cy="4784400"/>
          </a:xfrm>
        </p:grpSpPr>
        <p:sp>
          <p:nvSpPr>
            <p:cNvPr id="16" name="矩形 15"/>
            <p:cNvSpPr/>
            <p:nvPr/>
          </p:nvSpPr>
          <p:spPr>
            <a:xfrm>
              <a:off x="179999" y="179550"/>
              <a:ext cx="8784000" cy="4784400"/>
            </a:xfrm>
            <a:prstGeom prst="rect">
              <a:avLst/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44375" y="179550"/>
              <a:ext cx="817527" cy="817527"/>
              <a:chOff x="144375" y="179550"/>
              <a:chExt cx="817527" cy="817527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框架 7"/>
          <p:cNvSpPr/>
          <p:nvPr/>
        </p:nvSpPr>
        <p:spPr>
          <a:xfrm>
            <a:off x="825363" y="733957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2795836" y="1009337"/>
            <a:ext cx="163891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zh-CN" altLang="en-US" sz="2700" spc="225" dirty="0" smtClean="0">
                <a:latin typeface="华文中宋" panose="02010600040101010101" pitchFamily="2" charset="-122"/>
                <a:ea typeface="华文中宋" panose="02010600040101010101" pitchFamily="2" charset="-122"/>
                <a:cs typeface="STZhongsong" panose="02010600040101010101" charset="-122"/>
              </a:rPr>
              <a:t>布置作业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42624" y="966047"/>
            <a:ext cx="1095911" cy="1095911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直角三角形 25"/>
          <p:cNvSpPr/>
          <p:nvPr/>
        </p:nvSpPr>
        <p:spPr>
          <a:xfrm flipH="1">
            <a:off x="8028384" y="4083918"/>
            <a:ext cx="720000" cy="720000"/>
          </a:xfrm>
          <a:prstGeom prst="rtTriangle">
            <a:avLst/>
          </a:prstGeom>
          <a:solidFill>
            <a:srgbClr val="14A1FC"/>
          </a:solidFill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48" y="214296"/>
            <a:ext cx="915984" cy="36004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29" y="-4508"/>
            <a:ext cx="9155259" cy="5152516"/>
          </a:xfrm>
          <a:prstGeom prst="rect">
            <a:avLst/>
          </a:prstGeom>
          <a:noFill/>
        </p:spPr>
      </p:pic>
      <p:sp>
        <p:nvSpPr>
          <p:cNvPr id="9" name="文本框 3"/>
          <p:cNvSpPr txBox="1"/>
          <p:nvPr/>
        </p:nvSpPr>
        <p:spPr>
          <a:xfrm>
            <a:off x="711076" y="1419622"/>
            <a:ext cx="7714298" cy="1083945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/>
            <a:r>
              <a:rPr kumimoji="1" lang="zh-CN" altLang="en-US" sz="66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七彩课堂  伴你成长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968256" y="0"/>
            <a:ext cx="1927372" cy="771551"/>
            <a:chOff x="6968256" y="-1"/>
            <a:chExt cx="1927372" cy="77155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7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514350"/>
              <a:r>
                <a:rPr kumimoji="1" lang="en-US" altLang="zh-CN" sz="1100" smtClean="0">
                  <a:solidFill>
                    <a:prstClr val="white">
                      <a:lumMod val="75000"/>
                    </a:prstClr>
                  </a:solidFill>
                  <a:ea typeface="黑体" panose="02010609060101010101" pitchFamily="49" charset="-122"/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508104" y="520198"/>
            <a:ext cx="720080" cy="720080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68144" y="1130220"/>
            <a:ext cx="246045" cy="246045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48264" y="4058417"/>
            <a:ext cx="720080" cy="720080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78285" y="4338420"/>
            <a:ext cx="321562" cy="321562"/>
          </a:xfrm>
          <a:prstGeom prst="line">
            <a:avLst/>
          </a:prstGeom>
          <a:ln>
            <a:solidFill>
              <a:srgbClr val="14A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253583" y="496097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汤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3583" y="1088510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姆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5074" y="1714494"/>
            <a:ext cx="7890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53583" y="2273337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索</a:t>
            </a:r>
            <a:endParaRPr kumimoji="1"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3583" y="2865751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亚</a:t>
            </a:r>
            <a:endParaRPr kumimoji="1"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23"/>
          <p:cNvGrpSpPr/>
          <p:nvPr/>
        </p:nvGrpSpPr>
        <p:grpSpPr>
          <a:xfrm>
            <a:off x="7112158" y="2298515"/>
            <a:ext cx="433174" cy="433174"/>
            <a:chOff x="7318039" y="2298515"/>
            <a:chExt cx="433174" cy="433174"/>
          </a:xfrm>
        </p:grpSpPr>
        <p:sp>
          <p:nvSpPr>
            <p:cNvPr id="18" name="椭圆 17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326075" y="2330436"/>
              <a:ext cx="417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26"/>
          <p:cNvGrpSpPr/>
          <p:nvPr/>
        </p:nvGrpSpPr>
        <p:grpSpPr>
          <a:xfrm>
            <a:off x="7112158" y="2934893"/>
            <a:ext cx="433174" cy="433174"/>
            <a:chOff x="7318039" y="2298515"/>
            <a:chExt cx="433174" cy="433174"/>
          </a:xfrm>
        </p:grpSpPr>
        <p:sp>
          <p:nvSpPr>
            <p:cNvPr id="28" name="椭圆 27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26075" y="23304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险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29"/>
          <p:cNvGrpSpPr/>
          <p:nvPr/>
        </p:nvGrpSpPr>
        <p:grpSpPr>
          <a:xfrm>
            <a:off x="7112158" y="3571270"/>
            <a:ext cx="433174" cy="433174"/>
            <a:chOff x="7318039" y="2298515"/>
            <a:chExt cx="433174" cy="433174"/>
          </a:xfrm>
        </p:grpSpPr>
        <p:sp>
          <p:nvSpPr>
            <p:cNvPr id="31" name="椭圆 30"/>
            <p:cNvSpPr/>
            <p:nvPr/>
          </p:nvSpPr>
          <p:spPr>
            <a:xfrm>
              <a:off x="7318039" y="2298515"/>
              <a:ext cx="433174" cy="433174"/>
            </a:xfrm>
            <a:prstGeom prst="ellipse">
              <a:avLst/>
            </a:prstGeom>
            <a:solidFill>
              <a:srgbClr val="14A1FC"/>
            </a:solidFill>
            <a:ln w="19050"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326075" y="23304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694380" y="3071816"/>
            <a:ext cx="553998" cy="1393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（节选）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图文框 23"/>
          <p:cNvSpPr/>
          <p:nvPr/>
        </p:nvSpPr>
        <p:spPr>
          <a:xfrm>
            <a:off x="5572132" y="142858"/>
            <a:ext cx="3071834" cy="4786346"/>
          </a:xfrm>
          <a:prstGeom prst="fram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4" y="142858"/>
            <a:ext cx="915984" cy="36004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9937" descr="马克吐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571487"/>
            <a:ext cx="1484544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rgbClr val="14A1FC"/>
            </a:solidFill>
            <a:miter lim="800000"/>
            <a:headEnd/>
            <a:tailEnd/>
          </a:ln>
          <a:effectLst/>
        </p:spPr>
      </p:pic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857224" y="1557903"/>
            <a:ext cx="7000924" cy="358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/>
              <a:t>资料一：美国作家、演说家，真实姓名是萨缪尔</a:t>
            </a:r>
            <a:r>
              <a:rPr lang="en-US" altLang="zh-CN" sz="1600" dirty="0" smtClean="0"/>
              <a:t>·</a:t>
            </a:r>
            <a:r>
              <a:rPr lang="zh-CN" altLang="en-US" sz="1600" dirty="0" smtClean="0"/>
              <a:t>兰亨</a:t>
            </a:r>
            <a:r>
              <a:rPr lang="en-US" altLang="zh-CN" sz="1600" dirty="0" smtClean="0"/>
              <a:t>·</a:t>
            </a:r>
            <a:r>
              <a:rPr lang="zh-CN" altLang="en-US" sz="1600" dirty="0" smtClean="0"/>
              <a:t>克莱门（</a:t>
            </a:r>
            <a:r>
              <a:rPr lang="en-US" sz="1600" dirty="0" smtClean="0"/>
              <a:t>Samuel Langhorne Clemens</a:t>
            </a:r>
            <a:r>
              <a:rPr lang="zh-CN" altLang="en-US" sz="1600" dirty="0" smtClean="0"/>
              <a:t>）。“马克</a:t>
            </a:r>
            <a:r>
              <a:rPr lang="en-US" altLang="zh-CN" sz="1600" dirty="0" smtClean="0"/>
              <a:t>·</a:t>
            </a:r>
            <a:r>
              <a:rPr lang="zh-CN" altLang="en-US" sz="1600" dirty="0" smtClean="0"/>
              <a:t>吐温”是他的笔名，原是密西西比河水手使用的表示在航道上所测水的深度的术语。代表作有短篇小说</a:t>
            </a:r>
            <a:r>
              <a:rPr lang="en-US" altLang="zh-CN" sz="1600" dirty="0" smtClean="0"/>
              <a:t>《</a:t>
            </a:r>
            <a:r>
              <a:rPr lang="zh-CN" altLang="en-US" sz="1600" dirty="0" smtClean="0"/>
              <a:t>竞选州长</a:t>
            </a:r>
            <a:r>
              <a:rPr lang="en-US" altLang="zh-CN" sz="1600" dirty="0" smtClean="0"/>
              <a:t>》《</a:t>
            </a:r>
            <a:r>
              <a:rPr lang="zh-CN" altLang="en-US" sz="1600" dirty="0" smtClean="0"/>
              <a:t>百万英镑</a:t>
            </a:r>
            <a:r>
              <a:rPr lang="en-US" altLang="zh-CN" sz="1600" dirty="0" smtClean="0"/>
              <a:t>》</a:t>
            </a:r>
            <a:r>
              <a:rPr lang="zh-CN" altLang="en-US" sz="1600" dirty="0" smtClean="0"/>
              <a:t>； 长篇小说：</a:t>
            </a:r>
            <a:r>
              <a:rPr lang="en-US" altLang="zh-CN" sz="1600" dirty="0" smtClean="0"/>
              <a:t>《</a:t>
            </a:r>
            <a:r>
              <a:rPr lang="zh-CN" altLang="en-US" sz="1600" dirty="0" smtClean="0"/>
              <a:t>汤姆</a:t>
            </a:r>
            <a:r>
              <a:rPr lang="en-US" sz="1600" dirty="0" smtClean="0"/>
              <a:t>·</a:t>
            </a:r>
            <a:r>
              <a:rPr lang="zh-CN" altLang="en-US" sz="1600" dirty="0" smtClean="0"/>
              <a:t>索亚历险记</a:t>
            </a:r>
            <a:r>
              <a:rPr lang="en-US" altLang="zh-CN" sz="1600" dirty="0" smtClean="0"/>
              <a:t>》《</a:t>
            </a:r>
            <a:r>
              <a:rPr lang="zh-CN" altLang="en-US" sz="1600" dirty="0" smtClean="0"/>
              <a:t>哈克贝利</a:t>
            </a:r>
            <a:r>
              <a:rPr lang="en-US" sz="1600" dirty="0" smtClean="0"/>
              <a:t>·</a:t>
            </a:r>
            <a:r>
              <a:rPr lang="zh-CN" altLang="en-US" sz="1600" dirty="0" smtClean="0"/>
              <a:t>费恩历险记</a:t>
            </a:r>
            <a:r>
              <a:rPr lang="en-US" altLang="zh-CN" sz="1600" dirty="0" smtClean="0"/>
              <a:t>》</a:t>
            </a:r>
            <a:r>
              <a:rPr lang="zh-CN" altLang="en-US" sz="1600" dirty="0" smtClean="0"/>
              <a:t>。写作风格：借儿童的眼光，对庸俗的社会习俗、伪善的宗教以及种族歧视等做了辛辣的讽刺，语言诙谐流畅。对后来的美国文学产生了深远的影响。人们普遍认为他是美国文学史上的一大里程碑，是美国批判现实主义文学的奠基人，有</a:t>
            </a:r>
            <a:r>
              <a:rPr lang="en-US" sz="1600" dirty="0" smtClean="0"/>
              <a:t>“</a:t>
            </a:r>
            <a:r>
              <a:rPr lang="zh-CN" altLang="en-US" sz="1600" dirty="0" smtClean="0"/>
              <a:t>世界著名的短篇小说大师</a:t>
            </a:r>
            <a:r>
              <a:rPr lang="en-US" sz="1600" dirty="0" smtClean="0"/>
              <a:t>”</a:t>
            </a:r>
            <a:r>
              <a:rPr lang="zh-CN" altLang="en-US" sz="1600" dirty="0" smtClean="0"/>
              <a:t>之称。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框架 7"/>
          <p:cNvSpPr/>
          <p:nvPr/>
        </p:nvSpPr>
        <p:spPr>
          <a:xfrm>
            <a:off x="357158" y="357172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143108" y="785800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/>
              <a:t>评价作家：</a:t>
            </a:r>
            <a:endParaRPr kumimoji="1" lang="zh-CN" altLang="en-US" sz="24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500048"/>
            <a:ext cx="1095911" cy="1071570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 smtClean="0"/>
              <a:t>项目一</a:t>
            </a:r>
            <a:endParaRPr kumimoji="1"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714362"/>
            <a:ext cx="3214710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Cambria Math" pitchFamily="18" charset="0"/>
              </a:rPr>
              <a:t>马克</a:t>
            </a:r>
            <a:r>
              <a:rPr lang="en-US" sz="2800" b="1" dirty="0" smtClean="0">
                <a:latin typeface="Cambria Math" pitchFamily="18" charset="0"/>
                <a:ea typeface="Cambria Math" pitchFamily="18" charset="0"/>
              </a:rPr>
              <a:t>•</a:t>
            </a:r>
            <a:r>
              <a:rPr lang="zh-CN" altLang="en-US" sz="2800" b="1" dirty="0" smtClean="0">
                <a:latin typeface="Cambria Math" pitchFamily="18" charset="0"/>
              </a:rPr>
              <a:t>吐温</a:t>
            </a:r>
            <a:r>
              <a:rPr lang="zh-CN" altLang="en-US" sz="1600" dirty="0" smtClean="0"/>
              <a:t>（</a:t>
            </a:r>
            <a:r>
              <a:rPr lang="en-US" sz="1600" dirty="0" smtClean="0"/>
              <a:t>Mark Twain</a:t>
            </a:r>
            <a:r>
              <a:rPr lang="zh-CN" altLang="en-US" sz="1600" dirty="0" smtClean="0"/>
              <a:t>）</a:t>
            </a:r>
            <a:r>
              <a:rPr lang="en-US" sz="1600" dirty="0" smtClean="0"/>
              <a:t> </a:t>
            </a:r>
            <a:endParaRPr lang="zh-CN" altLang="en-US" sz="2800" b="1" dirty="0">
              <a:latin typeface="Cambria Math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4" y="214296"/>
            <a:ext cx="915984" cy="3600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9937" descr="马克吐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571487"/>
            <a:ext cx="1285884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rgbClr val="14A1FC"/>
            </a:solidFill>
            <a:miter lim="800000"/>
            <a:headEnd/>
            <a:tailEnd/>
          </a:ln>
          <a:effectLst/>
        </p:spPr>
      </p:pic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714348" y="1714494"/>
            <a:ext cx="728667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  <a:ea typeface="+mn-ea"/>
              </a:rPr>
              <a:t>资料二：</a:t>
            </a:r>
            <a:r>
              <a:rPr lang="en-US" altLang="zh-CN" sz="1600" dirty="0" smtClean="0"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latin typeface="+mn-ea"/>
                <a:ea typeface="+mn-ea"/>
              </a:rPr>
              <a:t>汤姆</a:t>
            </a:r>
            <a:r>
              <a:rPr lang="en-US" altLang="zh-CN" sz="1600" dirty="0" smtClean="0">
                <a:latin typeface="+mn-ea"/>
                <a:ea typeface="+mn-ea"/>
              </a:rPr>
              <a:t>·</a:t>
            </a:r>
            <a:r>
              <a:rPr lang="zh-CN" altLang="en-US" sz="1600" dirty="0" smtClean="0">
                <a:latin typeface="+mn-ea"/>
                <a:ea typeface="+mn-ea"/>
              </a:rPr>
              <a:t>索亚历险记</a:t>
            </a:r>
            <a:r>
              <a:rPr lang="en-US" altLang="zh-CN" sz="1600" dirty="0" smtClean="0"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latin typeface="+mn-ea"/>
                <a:ea typeface="+mn-ea"/>
              </a:rPr>
              <a:t>是美国小说家马克</a:t>
            </a:r>
            <a:r>
              <a:rPr lang="en-US" altLang="zh-CN" sz="1600" dirty="0" smtClean="0">
                <a:latin typeface="+mn-ea"/>
                <a:ea typeface="+mn-ea"/>
              </a:rPr>
              <a:t>·</a:t>
            </a:r>
            <a:r>
              <a:rPr lang="zh-CN" altLang="en-US" sz="1600" dirty="0" smtClean="0">
                <a:latin typeface="+mn-ea"/>
                <a:ea typeface="+mn-ea"/>
              </a:rPr>
              <a:t>吐温</a:t>
            </a:r>
            <a:r>
              <a:rPr lang="en-US" sz="1600" dirty="0" smtClean="0">
                <a:latin typeface="+mn-ea"/>
                <a:ea typeface="+mn-ea"/>
              </a:rPr>
              <a:t>1876</a:t>
            </a:r>
            <a:r>
              <a:rPr lang="zh-CN" altLang="en-US" sz="1600" dirty="0" smtClean="0">
                <a:latin typeface="+mn-ea"/>
                <a:ea typeface="+mn-ea"/>
              </a:rPr>
              <a:t>年发表的代表作品，小说的故事发生在</a:t>
            </a:r>
            <a:r>
              <a:rPr lang="en-US" sz="1600" dirty="0" smtClean="0">
                <a:latin typeface="+mn-ea"/>
                <a:ea typeface="+mn-ea"/>
              </a:rPr>
              <a:t>19</a:t>
            </a:r>
            <a:r>
              <a:rPr lang="zh-CN" altLang="en-US" sz="1600" dirty="0" smtClean="0">
                <a:latin typeface="+mn-ea"/>
                <a:ea typeface="+mn-ea"/>
              </a:rPr>
              <a:t>世纪上半世纪美国密西西比河畔的一个普通小镇上。主人公汤姆</a:t>
            </a:r>
            <a:r>
              <a:rPr lang="en-US" altLang="zh-CN" sz="1600" dirty="0" smtClean="0">
                <a:latin typeface="+mn-ea"/>
                <a:ea typeface="+mn-ea"/>
              </a:rPr>
              <a:t>·</a:t>
            </a:r>
            <a:r>
              <a:rPr lang="zh-CN" altLang="en-US" sz="1600" dirty="0" smtClean="0">
                <a:latin typeface="+mn-ea"/>
                <a:ea typeface="+mn-ea"/>
              </a:rPr>
              <a:t>索亚天真活泼、敢于探险、追求自由，不堪忍受束缚个性、枯燥乏味的生活，幻想干一番英雄事业。据作者在小说之前的序中介绍，本书所叙述的大多数历险故事都实有其事，人物有的是真实存在，如“哈克”，有的是集众人于一身的综合体，如主人公“汤姆”。小说的时代在南北战争前，写的虽是圣彼得堡小镇，但该镇某种程度上可以说是当时美国社会的缩影</a:t>
            </a:r>
            <a:r>
              <a:rPr lang="en-US" altLang="zh-CN" sz="1600" dirty="0" smtClean="0">
                <a:latin typeface="+mn-ea"/>
                <a:ea typeface="+mn-ea"/>
              </a:rPr>
              <a:t>——</a:t>
            </a:r>
            <a:r>
              <a:rPr lang="zh-CN" altLang="en-US" sz="1600" dirty="0" smtClean="0">
                <a:latin typeface="+mn-ea"/>
                <a:ea typeface="+mn-ea"/>
              </a:rPr>
              <a:t>教堂、法院等社会形态一应俱全，人与人之间的关系等。小说通过主人公的冒险经历，对美国虚伪庸俗的社会习俗、伪善的宗教仪式和刻板陈腐的学校教育进行了讽刺和批判，以欢快的笔调描写了少年儿童自由活泼的心灵。在这篇（节选中）重点体现后者，这也正是成为最伟大的儿童文学作品的原因，也是深受青少年喜爱阅读这部小说的原因所在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框架 7"/>
          <p:cNvSpPr/>
          <p:nvPr/>
        </p:nvSpPr>
        <p:spPr>
          <a:xfrm>
            <a:off x="357158" y="357172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143108" y="785800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/>
              <a:t>评价作家：</a:t>
            </a:r>
            <a:endParaRPr kumimoji="1" lang="zh-CN" altLang="en-US" sz="24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500048"/>
            <a:ext cx="1095911" cy="1071570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 smtClean="0"/>
              <a:t>项目一</a:t>
            </a:r>
            <a:endParaRPr kumimoji="1"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14744" y="714362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Cambria Math" pitchFamily="18" charset="0"/>
              </a:rPr>
              <a:t>马克</a:t>
            </a:r>
            <a:r>
              <a:rPr lang="en-US" sz="2800" b="1" dirty="0" smtClean="0">
                <a:latin typeface="Cambria Math" pitchFamily="18" charset="0"/>
                <a:ea typeface="Cambria Math" pitchFamily="18" charset="0"/>
              </a:rPr>
              <a:t>•</a:t>
            </a:r>
            <a:r>
              <a:rPr lang="zh-CN" altLang="en-US" sz="2800" b="1" dirty="0" smtClean="0">
                <a:latin typeface="Cambria Math" pitchFamily="18" charset="0"/>
              </a:rPr>
              <a:t>吐温</a:t>
            </a:r>
            <a:r>
              <a:rPr lang="zh-CN" altLang="en-US" sz="1600" dirty="0" smtClean="0"/>
              <a:t>（</a:t>
            </a:r>
            <a:r>
              <a:rPr lang="en-US" sz="1600" dirty="0" smtClean="0"/>
              <a:t>Mark Twain</a:t>
            </a:r>
            <a:r>
              <a:rPr lang="zh-CN" altLang="en-US" sz="1600" dirty="0" smtClean="0"/>
              <a:t>）</a:t>
            </a:r>
            <a:r>
              <a:rPr lang="en-US" sz="1600" dirty="0" smtClean="0"/>
              <a:t> </a:t>
            </a:r>
            <a:endParaRPr lang="zh-CN" altLang="en-US" sz="2800" b="1" dirty="0">
              <a:latin typeface="Cambria Math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86" y="214296"/>
            <a:ext cx="915984" cy="3600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1538" y="1357304"/>
            <a:ext cx="7000924" cy="2308324"/>
          </a:xfrm>
          <a:prstGeom prst="rect">
            <a:avLst/>
          </a:prstGeom>
          <a:ln>
            <a:solidFill>
              <a:srgbClr val="14A1FC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撒切尔太太</a:t>
            </a:r>
            <a:r>
              <a:rPr lang="en-US" sz="2400" b="1" dirty="0" smtClean="0"/>
              <a:t>                     </a:t>
            </a:r>
            <a:r>
              <a:rPr lang="zh-CN" altLang="en-US" sz="2400" b="1" dirty="0" smtClean="0"/>
              <a:t>贝琪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波莉阿姨</a:t>
            </a:r>
            <a:r>
              <a:rPr lang="en-US" sz="2400" b="1" dirty="0" smtClean="0"/>
              <a:t>                         </a:t>
            </a:r>
            <a:r>
              <a:rPr lang="zh-CN" altLang="en-US" sz="2400" b="1" dirty="0" smtClean="0"/>
              <a:t>汤姆</a:t>
            </a:r>
            <a:r>
              <a:rPr lang="en-US" sz="2400" b="1" dirty="0" smtClean="0"/>
              <a:t>               </a:t>
            </a:r>
            <a:r>
              <a:rPr lang="zh-CN" altLang="en-US" sz="2400" b="1" dirty="0" smtClean="0"/>
              <a:t>印江</a:t>
            </a:r>
            <a:r>
              <a:rPr lang="en-US" altLang="zh-CN" sz="2400" b="1" dirty="0" smtClean="0"/>
              <a:t>·</a:t>
            </a:r>
            <a:r>
              <a:rPr lang="zh-CN" altLang="en-US" sz="2400" b="1" dirty="0" smtClean="0"/>
              <a:t>乔埃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道格拉斯寡妇</a:t>
            </a:r>
            <a:r>
              <a:rPr lang="en-US" sz="2400" b="1" dirty="0" smtClean="0"/>
              <a:t>                  </a:t>
            </a:r>
            <a:r>
              <a:rPr lang="zh-CN" altLang="en-US" sz="2400" b="1" dirty="0" smtClean="0"/>
              <a:t>哈克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镇上的人们</a:t>
            </a:r>
            <a:r>
              <a:rPr lang="en-US" sz="2400" b="1" dirty="0" smtClean="0"/>
              <a:t>                    </a:t>
            </a:r>
            <a:endParaRPr lang="zh-CN" altLang="en-US" sz="2400" b="1" dirty="0"/>
          </a:p>
        </p:txBody>
      </p:sp>
      <p:sp>
        <p:nvSpPr>
          <p:cNvPr id="4" name="框架 7"/>
          <p:cNvSpPr/>
          <p:nvPr/>
        </p:nvSpPr>
        <p:spPr>
          <a:xfrm>
            <a:off x="428596" y="357173"/>
            <a:ext cx="1410719" cy="714380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285984" y="571486"/>
            <a:ext cx="378621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/>
              <a:t>检索人物 、主要事件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500049"/>
            <a:ext cx="1285884" cy="714380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项目二</a:t>
            </a:r>
            <a:endParaRPr kumimoji="1"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3786196"/>
            <a:ext cx="77460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这部分节选内容主要讲述了</a:t>
            </a:r>
            <a:r>
              <a:rPr lang="zh-CN" altLang="en-US" sz="2400" b="1" u="sng" dirty="0" smtClean="0"/>
              <a:t>                                            </a:t>
            </a:r>
            <a:endParaRPr lang="en-US" altLang="zh-CN" sz="2400" b="1" u="sng" dirty="0" smtClean="0"/>
          </a:p>
          <a:p>
            <a:r>
              <a:rPr lang="zh-CN" altLang="en-US" sz="2400" b="1" u="sng" dirty="0" smtClean="0"/>
              <a:t>                                                                                        </a:t>
            </a:r>
            <a:endParaRPr lang="zh-CN" altLang="en-US" sz="2400" b="1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4" y="285734"/>
            <a:ext cx="915984" cy="360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工作\图片\古风浅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87"/>
          <a:stretch>
            <a:fillRect/>
          </a:stretch>
        </p:blipFill>
        <p:spPr bwMode="auto">
          <a:xfrm rot="5400000">
            <a:off x="2000250" y="-2000251"/>
            <a:ext cx="514350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:\工作\图片\蓝色调\9566ebc8be6d56233c0673d2f2f6b29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3071798"/>
            <a:ext cx="3786214" cy="20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0" y="0"/>
            <a:ext cx="9144000" cy="4784400"/>
            <a:chOff x="144375" y="179550"/>
            <a:chExt cx="8819624" cy="4784400"/>
          </a:xfrm>
        </p:grpSpPr>
        <p:sp>
          <p:nvSpPr>
            <p:cNvPr id="6" name="矩形 5"/>
            <p:cNvSpPr/>
            <p:nvPr/>
          </p:nvSpPr>
          <p:spPr>
            <a:xfrm>
              <a:off x="179999" y="179550"/>
              <a:ext cx="8784000" cy="4784400"/>
            </a:xfrm>
            <a:prstGeom prst="rect">
              <a:avLst/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4375" y="179550"/>
              <a:ext cx="817527" cy="817527"/>
              <a:chOff x="144375" y="179550"/>
              <a:chExt cx="817527" cy="817527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144375" y="179550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5400000">
                <a:off x="-228764" y="588314"/>
                <a:ext cx="817527" cy="0"/>
              </a:xfrm>
              <a:prstGeom prst="line">
                <a:avLst/>
              </a:prstGeom>
              <a:ln w="76200">
                <a:solidFill>
                  <a:srgbClr val="14A1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文本框 11"/>
          <p:cNvSpPr txBox="1"/>
          <p:nvPr/>
        </p:nvSpPr>
        <p:spPr>
          <a:xfrm>
            <a:off x="571472" y="285734"/>
            <a:ext cx="6286544" cy="9156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/>
              <a:t>默读课文，完成下面三个项目的学习：</a:t>
            </a:r>
          </a:p>
          <a:p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26" name="直角三角形 25"/>
          <p:cNvSpPr/>
          <p:nvPr/>
        </p:nvSpPr>
        <p:spPr>
          <a:xfrm flipH="1">
            <a:off x="8028384" y="4083918"/>
            <a:ext cx="720000" cy="720000"/>
          </a:xfrm>
          <a:prstGeom prst="rtTriangle">
            <a:avLst/>
          </a:prstGeom>
          <a:solidFill>
            <a:srgbClr val="14A1FC"/>
          </a:solidFill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5720" y="1285866"/>
            <a:ext cx="142876" cy="142875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71472" y="928676"/>
            <a:ext cx="6429420" cy="785818"/>
            <a:chOff x="2071670" y="1071552"/>
            <a:chExt cx="5929354" cy="785818"/>
          </a:xfrm>
        </p:grpSpPr>
        <p:sp>
          <p:nvSpPr>
            <p:cNvPr id="13" name="框架 7"/>
            <p:cNvSpPr/>
            <p:nvPr/>
          </p:nvSpPr>
          <p:spPr>
            <a:xfrm>
              <a:off x="2071670" y="1071552"/>
              <a:ext cx="5929354" cy="785818"/>
            </a:xfrm>
            <a:prstGeom prst="frame">
              <a:avLst>
                <a:gd name="adj1" fmla="val 1933"/>
              </a:avLst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143108" y="1285866"/>
              <a:ext cx="53206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/>
                <a:t>项目三：</a:t>
              </a:r>
              <a:r>
                <a:rPr lang="zh-CN" altLang="en-US" sz="2000" dirty="0" smtClean="0"/>
                <a:t>根据课文情节，分段并写出小标题。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85720" y="2214560"/>
            <a:ext cx="142876" cy="142875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5720" y="3143254"/>
            <a:ext cx="142876" cy="142875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571472" y="1928808"/>
            <a:ext cx="8726371" cy="785818"/>
            <a:chOff x="2071670" y="1071552"/>
            <a:chExt cx="8726371" cy="785818"/>
          </a:xfrm>
        </p:grpSpPr>
        <p:sp>
          <p:nvSpPr>
            <p:cNvPr id="31" name="框架 7"/>
            <p:cNvSpPr/>
            <p:nvPr/>
          </p:nvSpPr>
          <p:spPr>
            <a:xfrm>
              <a:off x="2071670" y="1071552"/>
              <a:ext cx="8501090" cy="785818"/>
            </a:xfrm>
            <a:prstGeom prst="frame">
              <a:avLst>
                <a:gd name="adj1" fmla="val 1933"/>
              </a:avLst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43108" y="1285866"/>
              <a:ext cx="86549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/>
                <a:t>项目四：</a:t>
              </a:r>
              <a:r>
                <a:rPr lang="zh-CN" altLang="en-US" sz="2000" dirty="0" smtClean="0"/>
                <a:t>选择最吸引自己的情节，用关键词在文中空白处写上自己的批注。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1472" y="2928940"/>
            <a:ext cx="6500858" cy="1127761"/>
            <a:chOff x="2071670" y="1071552"/>
            <a:chExt cx="5929354" cy="1127761"/>
          </a:xfrm>
        </p:grpSpPr>
        <p:sp>
          <p:nvSpPr>
            <p:cNvPr id="35" name="框架 7"/>
            <p:cNvSpPr/>
            <p:nvPr/>
          </p:nvSpPr>
          <p:spPr>
            <a:xfrm>
              <a:off x="2071670" y="1071552"/>
              <a:ext cx="5929354" cy="785818"/>
            </a:xfrm>
            <a:prstGeom prst="frame">
              <a:avLst>
                <a:gd name="adj1" fmla="val 1933"/>
              </a:avLst>
            </a:prstGeom>
            <a:noFill/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136828" y="1214428"/>
              <a:ext cx="5786478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/>
                <a:t>项目五：</a:t>
              </a:r>
              <a:r>
                <a:rPr lang="zh-CN" altLang="en-US" sz="2000" dirty="0" smtClean="0"/>
                <a:t>阅读之后，你觉得汤姆又是一个怎样的孩子？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/>
                <a:t>。</a:t>
              </a:r>
            </a:p>
          </p:txBody>
        </p:sp>
      </p:grpSp>
      <p:sp>
        <p:nvSpPr>
          <p:cNvPr id="33" name="矩形 32"/>
          <p:cNvSpPr/>
          <p:nvPr/>
        </p:nvSpPr>
        <p:spPr>
          <a:xfrm flipH="1">
            <a:off x="0" y="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62" y="0"/>
            <a:ext cx="915984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57224" y="571486"/>
            <a:ext cx="1714512" cy="1095911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框架 7"/>
          <p:cNvSpPr/>
          <p:nvPr/>
        </p:nvSpPr>
        <p:spPr>
          <a:xfrm>
            <a:off x="428596" y="428610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928662" y="857238"/>
            <a:ext cx="163891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zh-CN" altLang="en-US" sz="2700" spc="225" dirty="0" smtClean="0">
                <a:latin typeface="华文中宋" panose="02010600040101010101" pitchFamily="2" charset="-122"/>
                <a:ea typeface="华文中宋" panose="02010600040101010101" pitchFamily="2" charset="-122"/>
                <a:cs typeface="STZhongsong" panose="02010600040101010101" charset="-122"/>
              </a:rPr>
              <a:t>精彩分享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714612" y="714362"/>
            <a:ext cx="5357850" cy="65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</a:pPr>
            <a:r>
              <a:rPr lang="zh-CN" altLang="en-US" sz="2800" b="1" dirty="0" smtClean="0"/>
              <a:t>文中最吸引你的是什么地方？         </a:t>
            </a:r>
            <a:endParaRPr lang="en-US" altLang="zh-CN" sz="2800" b="1" dirty="0" smtClean="0"/>
          </a:p>
        </p:txBody>
      </p:sp>
      <p:sp>
        <p:nvSpPr>
          <p:cNvPr id="11" name="文本占位符 14337"/>
          <p:cNvSpPr txBox="1">
            <a:spLocks noChangeArrowheads="1"/>
          </p:cNvSpPr>
          <p:nvPr/>
        </p:nvSpPr>
        <p:spPr>
          <a:xfrm>
            <a:off x="2643174" y="3571882"/>
            <a:ext cx="5945119" cy="43741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小镇上人们的表现，有力地衬托出汤姆的冒险与勇敢机智的精神。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57224" y="1785932"/>
            <a:ext cx="1658405" cy="444462"/>
            <a:chOff x="857224" y="1815256"/>
            <a:chExt cx="1658405" cy="444462"/>
          </a:xfrm>
        </p:grpSpPr>
        <p:sp>
          <p:nvSpPr>
            <p:cNvPr id="3" name="圆角矩形 2"/>
            <p:cNvSpPr/>
            <p:nvPr/>
          </p:nvSpPr>
          <p:spPr>
            <a:xfrm>
              <a:off x="857224" y="1815256"/>
              <a:ext cx="1658405" cy="444462"/>
            </a:xfrm>
            <a:prstGeom prst="roundRect">
              <a:avLst/>
            </a:prstGeom>
            <a:solidFill>
              <a:srgbClr val="14A1FC"/>
            </a:solidFill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28662" y="188669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细节描写传神</a:t>
              </a:r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7224" y="2714626"/>
            <a:ext cx="1658405" cy="444462"/>
            <a:chOff x="825363" y="2631344"/>
            <a:chExt cx="1658405" cy="444462"/>
          </a:xfrm>
        </p:grpSpPr>
        <p:sp>
          <p:nvSpPr>
            <p:cNvPr id="14" name="圆角矩形 13"/>
            <p:cNvSpPr/>
            <p:nvPr/>
          </p:nvSpPr>
          <p:spPr>
            <a:xfrm>
              <a:off x="825363" y="2631344"/>
              <a:ext cx="1658405" cy="444462"/>
            </a:xfrm>
            <a:prstGeom prst="roundRect">
              <a:avLst/>
            </a:prstGeom>
            <a:solidFill>
              <a:srgbClr val="14A1FC"/>
            </a:solidFill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69735" y="266890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语言描写幽默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8662" y="3571882"/>
            <a:ext cx="1658405" cy="444462"/>
            <a:chOff x="857224" y="1977002"/>
            <a:chExt cx="1658405" cy="444462"/>
          </a:xfrm>
        </p:grpSpPr>
        <p:sp>
          <p:nvSpPr>
            <p:cNvPr id="17" name="圆角矩形 16"/>
            <p:cNvSpPr/>
            <p:nvPr/>
          </p:nvSpPr>
          <p:spPr>
            <a:xfrm>
              <a:off x="857224" y="1977002"/>
              <a:ext cx="1658405" cy="444462"/>
            </a:xfrm>
            <a:prstGeom prst="roundRect">
              <a:avLst/>
            </a:prstGeom>
            <a:solidFill>
              <a:srgbClr val="14A1FC"/>
            </a:solidFill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1538" y="204844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侧面烘托</a:t>
              </a:r>
              <a:endParaRPr lang="zh-CN" altLang="en-US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2571736" y="1643056"/>
            <a:ext cx="6001425" cy="95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/>
              <a:t>汤姆讲述自己的历险过程时的语言，都细腻地表现出了人物的心情与性格。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643174" y="2571750"/>
            <a:ext cx="5819557" cy="95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/>
              <a:t>汤姆在讲历险时不停“怎样”“如何”，夸张与吹嘘溢于言表。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86" y="285734"/>
            <a:ext cx="915984" cy="36004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 flipH="1">
            <a:off x="142844" y="214296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000232" y="1714494"/>
            <a:ext cx="67866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kumimoji="1"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乐观勇敢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的孩子，当山洞中迷路，贝琪绝望时，三次探路，最终找到通道；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000232" y="1285866"/>
            <a:ext cx="58755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kumimoji="1"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足智多谋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的孩子，在已经迷路的情况下利用风筝线探路；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000232" y="2285998"/>
            <a:ext cx="79295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kumimoji="1"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有爱心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的孩子，恢复后即看望朋友哈克；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2000232" y="2643188"/>
            <a:ext cx="5731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kumimoji="1"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顽皮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的孩子，讲精彩历险过程，还不忘夸张地吹嘘一番； </a:t>
            </a: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000232" y="3143254"/>
            <a:ext cx="6776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kumimoji="1"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喜欢冒险</a:t>
            </a:r>
            <a:r>
              <a:rPr kumimoji="1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的孩子，当有人问他是否还想再到那个山洞走一趟时，他说自己不会在意的。 </a:t>
            </a:r>
          </a:p>
        </p:txBody>
      </p:sp>
      <p:sp>
        <p:nvSpPr>
          <p:cNvPr id="9" name="框架 7"/>
          <p:cNvSpPr/>
          <p:nvPr/>
        </p:nvSpPr>
        <p:spPr>
          <a:xfrm>
            <a:off x="428596" y="428610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2285984" y="571486"/>
            <a:ext cx="163891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zh-CN" altLang="en-US" sz="2700" spc="225" dirty="0" smtClean="0">
                <a:latin typeface="华文中宋" panose="02010600040101010101" pitchFamily="2" charset="-122"/>
                <a:ea typeface="华文中宋" panose="02010600040101010101" pitchFamily="2" charset="-122"/>
                <a:cs typeface="STZhongsong" panose="02010600040101010101" charset="-122"/>
              </a:rPr>
              <a:t>汤姆形象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642924"/>
            <a:ext cx="1095911" cy="1095911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48" y="285734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5"/>
          <p:cNvGrpSpPr/>
          <p:nvPr/>
        </p:nvGrpSpPr>
        <p:grpSpPr>
          <a:xfrm>
            <a:off x="2357422" y="785800"/>
            <a:ext cx="2000264" cy="571504"/>
            <a:chOff x="857224" y="1977002"/>
            <a:chExt cx="1658405" cy="444462"/>
          </a:xfrm>
        </p:grpSpPr>
        <p:sp>
          <p:nvSpPr>
            <p:cNvPr id="17" name="圆角矩形 16"/>
            <p:cNvSpPr/>
            <p:nvPr/>
          </p:nvSpPr>
          <p:spPr>
            <a:xfrm>
              <a:off x="857224" y="1977002"/>
              <a:ext cx="1658405" cy="444462"/>
            </a:xfrm>
            <a:prstGeom prst="roundRect">
              <a:avLst/>
            </a:prstGeom>
            <a:solidFill>
              <a:srgbClr val="14A1FC"/>
            </a:solidFill>
            <a:ln>
              <a:solidFill>
                <a:srgbClr val="14A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1538" y="2048440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857224" y="642924"/>
            <a:ext cx="1357322" cy="785819"/>
          </a:xfrm>
          <a:prstGeom prst="rect">
            <a:avLst/>
          </a:prstGeom>
          <a:solidFill>
            <a:srgbClr val="14A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框架 7"/>
          <p:cNvSpPr/>
          <p:nvPr/>
        </p:nvSpPr>
        <p:spPr>
          <a:xfrm>
            <a:off x="428596" y="428610"/>
            <a:ext cx="1410719" cy="1095911"/>
          </a:xfrm>
          <a:prstGeom prst="frame">
            <a:avLst>
              <a:gd name="adj1" fmla="val 1933"/>
            </a:avLst>
          </a:prstGeom>
          <a:noFill/>
          <a:ln>
            <a:solidFill>
              <a:srgbClr val="14A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928662" y="785800"/>
            <a:ext cx="142876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/>
              <a:t>项目六</a:t>
            </a:r>
            <a:endParaRPr kumimoji="1" lang="zh-CN" altLang="en-US" sz="2700" spc="225" dirty="0">
              <a:latin typeface="华文中宋" panose="02010600040101010101" pitchFamily="2" charset="-122"/>
              <a:ea typeface="华文中宋" panose="02010600040101010101" pitchFamily="2" charset="-122"/>
              <a:cs typeface="STZhongsong" panose="02010600040101010101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500298" y="785800"/>
            <a:ext cx="1785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/>
              <a:t>发现自己</a:t>
            </a:r>
            <a:endParaRPr lang="zh-CN" altLang="en-US" sz="2800" b="1" dirty="0"/>
          </a:p>
        </p:txBody>
      </p:sp>
      <p:sp>
        <p:nvSpPr>
          <p:cNvPr id="19" name="矩形 18"/>
          <p:cNvSpPr/>
          <p:nvPr/>
        </p:nvSpPr>
        <p:spPr>
          <a:xfrm>
            <a:off x="428596" y="1857370"/>
            <a:ext cx="850112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在作品中能够看到自己（或者身边伙伴）的原来、现在或者是理想的样子吗？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86" y="357172"/>
            <a:ext cx="915984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200" dirty="0" smtClean="0">
                <a:solidFill>
                  <a:sysClr val="windowText" lastClr="00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7  </a:t>
            </a:r>
            <a:r>
              <a:rPr lang="zh-CN" altLang="en-US" sz="1200" dirty="0" smtClean="0"/>
              <a:t>汤姆</a:t>
            </a:r>
            <a:r>
              <a:rPr lang="en-US" sz="1200" dirty="0" smtClean="0"/>
              <a:t>·</a:t>
            </a:r>
            <a:r>
              <a:rPr lang="zh-CN" altLang="en-US" sz="1200" dirty="0" smtClean="0"/>
              <a:t>索亚历险记（节选）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6856</TotalTime>
  <Words>951</Words>
  <Application>Microsoft Office PowerPoint</Application>
  <PresentationFormat>全屏显示(16:9)</PresentationFormat>
  <Paragraphs>77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Calibri</vt:lpstr>
      <vt:lpstr>黑体</vt:lpstr>
      <vt:lpstr>STZhongsong</vt:lpstr>
      <vt:lpstr>微软雅黑</vt:lpstr>
      <vt:lpstr>Cambria Math</vt:lpstr>
      <vt:lpstr>华文隶书</vt:lpstr>
      <vt:lpstr>楷体</vt:lpstr>
      <vt:lpstr>隶书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dxq</cp:lastModifiedBy>
  <cp:revision>377</cp:revision>
  <dcterms:created xsi:type="dcterms:W3CDTF">2008-03-18T19:50:00Z</dcterms:created>
  <dcterms:modified xsi:type="dcterms:W3CDTF">2020-11-23T01:55:03Z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