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83" r:id="rId1"/>
  </p:sldMasterIdLst>
  <p:notesMasterIdLst>
    <p:notesMasterId r:id="rId38"/>
  </p:notesMasterIdLst>
  <p:handoutMasterIdLst>
    <p:handoutMasterId r:id="rId39"/>
  </p:handoutMasterIdLst>
  <p:sldIdLst>
    <p:sldId id="917" r:id="rId2"/>
    <p:sldId id="1055" r:id="rId3"/>
    <p:sldId id="1090" r:id="rId4"/>
    <p:sldId id="1032" r:id="rId5"/>
    <p:sldId id="1076" r:id="rId6"/>
    <p:sldId id="1077" r:id="rId7"/>
    <p:sldId id="528" r:id="rId8"/>
    <p:sldId id="1039" r:id="rId9"/>
    <p:sldId id="1082" r:id="rId10"/>
    <p:sldId id="1092" r:id="rId11"/>
    <p:sldId id="1093" r:id="rId12"/>
    <p:sldId id="1084" r:id="rId13"/>
    <p:sldId id="1046" r:id="rId14"/>
    <p:sldId id="1057" r:id="rId15"/>
    <p:sldId id="1050" r:id="rId16"/>
    <p:sldId id="1069" r:id="rId17"/>
    <p:sldId id="1091" r:id="rId18"/>
    <p:sldId id="1010" r:id="rId19"/>
    <p:sldId id="1070" r:id="rId20"/>
    <p:sldId id="1086" r:id="rId21"/>
    <p:sldId id="1087" r:id="rId22"/>
    <p:sldId id="1071" r:id="rId23"/>
    <p:sldId id="1088" r:id="rId24"/>
    <p:sldId id="1089" r:id="rId25"/>
    <p:sldId id="1067" r:id="rId26"/>
    <p:sldId id="1059" r:id="rId27"/>
    <p:sldId id="1060" r:id="rId28"/>
    <p:sldId id="1085" r:id="rId29"/>
    <p:sldId id="682" r:id="rId30"/>
    <p:sldId id="795" r:id="rId31"/>
    <p:sldId id="530" r:id="rId32"/>
    <p:sldId id="1078" r:id="rId33"/>
    <p:sldId id="374" r:id="rId34"/>
    <p:sldId id="1080" r:id="rId35"/>
    <p:sldId id="1081" r:id="rId36"/>
    <p:sldId id="1054" r:id="rId3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汉语拼音" panose="020B0604020202020204" pitchFamily="34" charset="0"/>
      <p:regular r:id="rId44"/>
    </p:embeddedFont>
    <p:embeddedFont>
      <p:font typeface="YouYuan" panose="020105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黑体" panose="02010609060101010101" pitchFamily="49" charset="-122"/>
      <p:regular r:id="rId47"/>
    </p:embeddedFont>
    <p:embeddedFont>
      <p:font typeface="微软雅黑" panose="020B0503020204020204" pitchFamily="34" charset="-122"/>
      <p:regular r:id="rId48"/>
      <p:bold r:id="rId4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82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16">
          <p15:clr>
            <a:srgbClr val="A4A3A4"/>
          </p15:clr>
        </p15:guide>
        <p15:guide id="2" pos="229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D0FB9"/>
    <a:srgbClr val="C503A9"/>
    <a:srgbClr val="A38302"/>
    <a:srgbClr val="008000"/>
    <a:srgbClr val="FFFFFF"/>
    <a:srgbClr val="FF0000"/>
    <a:srgbClr val="8B3D82"/>
    <a:srgbClr val="FFFF66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 autoAdjust="0"/>
    <p:restoredTop sz="94660"/>
  </p:normalViewPr>
  <p:slideViewPr>
    <p:cSldViewPr>
      <p:cViewPr>
        <p:scale>
          <a:sx n="100" d="100"/>
          <a:sy n="100" d="100"/>
        </p:scale>
        <p:origin x="-672" y="-324"/>
      </p:cViewPr>
      <p:guideLst>
        <p:guide orient="horz" pos="2582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916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160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072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563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7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65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5720ABE-D448-574E-AED4-4A2EA0C525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FDDFD90-1429-7244-B887-4B2B69E9159A}"/>
              </a:ext>
            </a:extLst>
          </p:cNvPr>
          <p:cNvSpPr/>
          <p:nvPr/>
        </p:nvSpPr>
        <p:spPr>
          <a:xfrm flipH="1">
            <a:off x="12230" y="153977"/>
            <a:ext cx="3335634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xmlns="" id="{5362E6FF-7BB4-7848-B66B-4CD6CB94CD42}"/>
              </a:ext>
            </a:extLst>
          </p:cNvPr>
          <p:cNvSpPr txBox="1"/>
          <p:nvPr/>
        </p:nvSpPr>
        <p:spPr>
          <a:xfrm>
            <a:off x="112037" y="13451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kumimoji="1" lang="zh-CN" altLang="en-US" sz="1200" b="0" dirty="0" smtClean="0">
                <a:latin typeface="黑体" pitchFamily="49" charset="-122"/>
                <a:ea typeface="黑体" pitchFamily="49" charset="-122"/>
              </a:rPr>
              <a:t>  汤姆</a:t>
            </a:r>
            <a:r>
              <a:rPr kumimoji="1" lang="en-US" altLang="zh-CN" sz="1200" b="0" dirty="0" smtClean="0">
                <a:latin typeface="黑体" pitchFamily="49" charset="-122"/>
                <a:ea typeface="黑体" pitchFamily="49" charset="-122"/>
              </a:rPr>
              <a:t>·</a:t>
            </a:r>
            <a:r>
              <a:rPr kumimoji="1" lang="zh-CN" altLang="en-US" sz="1200" b="0" dirty="0" smtClean="0">
                <a:latin typeface="黑体" pitchFamily="49" charset="-122"/>
                <a:ea typeface="黑体" pitchFamily="49" charset="-122"/>
              </a:rPr>
              <a:t>索亚历险记（节选）</a:t>
            </a:r>
            <a:endParaRPr kumimoji="1" lang="zh-CN" altLang="en-US" sz="1200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7"/>
          <a:stretch/>
        </p:blipFill>
        <p:spPr bwMode="auto">
          <a:xfrm>
            <a:off x="-108520" y="4837438"/>
            <a:ext cx="9361040" cy="398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  <p:sldLayoutId id="2147483688" r:id="rId3"/>
    <p:sldLayoutId id="2147483742" r:id="rId4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35838;&#25991;&#26391;&#35835;-7&#27748;&#22982;&#183;&#32034;&#20122;&#21382;&#38505;&#35760;&#65288;&#33410;&#36873;&#65289;.mp4" TargetMode="Externa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timgsa.baidu.com/timg?image&amp;quality=80&amp;size=b9999_10000&amp;sec=1535330369&amp;di=3a339ac960978eda19adb26622a2a907&amp;imgtype=jpg&amp;er=1&amp;src=http%3A%2F%2Fimg2.yiihuu.com%2Fupimg%2Fseonews%2F2016%2F07%2F15%2F01f71457b44fcc0000012e7ec3b38d.jpg%40900w_1l_2o_100sh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4769062" cy="5143500"/>
          </a:xfrm>
          <a:prstGeom prst="rect">
            <a:avLst/>
          </a:prstGeom>
          <a:noFill/>
        </p:spPr>
      </p:pic>
      <p:pic>
        <p:nvPicPr>
          <p:cNvPr id="4" name="Picture 2" descr="https://timgsa.baidu.com/timg?image&amp;quality=80&amp;size=b9999_10000&amp;sec=1535330369&amp;di=3a339ac960978eda19adb26622a2a907&amp;imgtype=jpg&amp;er=1&amp;src=http%3A%2F%2Fimg2.yiihuu.com%2Fupimg%2Fseonews%2F2016%2F07%2F15%2F01f71457b44fcc0000012e7ec3b38d.jpg%40900w_1l_2o_100sh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 flipH="1">
            <a:off x="4374938" y="0"/>
            <a:ext cx="4769062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23478"/>
            <a:ext cx="8784976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    小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男孩尼尔斯的骑鹅旅行唤起了我们无限的想象。今天，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我们再来认识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一个叫汤姆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•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索亚的小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男孩，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他惊心动魄的历险连大人都称羡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不已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Times New Roman" panose="02020603050405020304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3728" y="555526"/>
            <a:ext cx="540060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这些人物是什么关系呢？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574973" y="1331791"/>
            <a:ext cx="8139520" cy="30239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en-US" altLang="zh-CN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都是汤姆的好朋友。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2.</a:t>
            </a:r>
            <a:r>
              <a:rPr lang="en-US" altLang="zh-CN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是汤姆的家人。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3.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是同汤姆一起去山洞探险的人。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4.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是哈克的家人。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680" y="1275607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贝琪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1680" y="2748865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贝琪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9652" y="1275606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哈克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9596" y="3468945"/>
            <a:ext cx="2656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道格拉斯寡妇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59327" y="1995686"/>
            <a:ext cx="18325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波莉姨妈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38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483518"/>
            <a:ext cx="345638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人物背后的故事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4"/>
          <p:cNvSpPr txBox="1"/>
          <p:nvPr/>
        </p:nvSpPr>
        <p:spPr>
          <a:xfrm>
            <a:off x="574973" y="1203598"/>
            <a:ext cx="8139520" cy="35163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波莉姨妈在汤姆母亲去世后收养了他。她对汤姆要求严格，一心想把汤姆培养成有礼貌、有教养的好孩子。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贝琪是撒切尔夫妇的女儿。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道格拉斯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寡妇因哈克曾经救过她一命，后来收养了他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◇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印江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乔埃是个杀人犯。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74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1511660" y="3306202"/>
            <a:ext cx="111612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汤姆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555526"/>
            <a:ext cx="540060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 物 关 系</a:t>
            </a:r>
            <a:endParaRPr lang="zh-CN" altLang="en-US" sz="36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1187624" y="1794034"/>
            <a:ext cx="187220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波莉姨妈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3923928" y="3306202"/>
            <a:ext cx="108012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贝琪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3273069" y="1538477"/>
            <a:ext cx="23042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撒切尔法官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5580112" y="1517615"/>
            <a:ext cx="1944216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道格拉斯</a:t>
            </a:r>
            <a:endParaRPr lang="en-US" altLang="zh-CN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寡妇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012160" y="3306202"/>
            <a:ext cx="10081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哈克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7635096" y="1491630"/>
            <a:ext cx="1545416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印江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·</a:t>
            </a:r>
          </a:p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乔埃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3275856" y="2036701"/>
            <a:ext cx="23042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撒切尔太太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179512" y="1783581"/>
            <a:ext cx="10081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大人：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107504" y="3291830"/>
            <a:ext cx="10081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孩子：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1983847" y="2598393"/>
            <a:ext cx="216024" cy="622087"/>
          </a:xfrm>
          <a:prstGeom prst="down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9" name="下箭头 18"/>
          <p:cNvSpPr/>
          <p:nvPr/>
        </p:nvSpPr>
        <p:spPr>
          <a:xfrm>
            <a:off x="4252977" y="2598393"/>
            <a:ext cx="247015" cy="634750"/>
          </a:xfrm>
          <a:prstGeom prst="down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0" name="下箭头 19"/>
          <p:cNvSpPr/>
          <p:nvPr/>
        </p:nvSpPr>
        <p:spPr>
          <a:xfrm>
            <a:off x="6372200" y="2598393"/>
            <a:ext cx="216024" cy="622087"/>
          </a:xfrm>
          <a:prstGeom prst="down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矩形 4"/>
          <p:cNvSpPr/>
          <p:nvPr/>
        </p:nvSpPr>
        <p:spPr>
          <a:xfrm>
            <a:off x="107504" y="1275606"/>
            <a:ext cx="8962240" cy="3096344"/>
          </a:xfrm>
          <a:prstGeom prst="rect">
            <a:avLst/>
          </a:prstGeom>
          <a:grpFill/>
          <a:ln w="38100"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4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555526"/>
            <a:ext cx="8139520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课文节选的是汤姆山洞历险回家后的故事片段，片段介绍了哪些故事情节？你能用小标题的方式列出来吗？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115615" y="2355726"/>
            <a:ext cx="2660359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回到村庄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4427984" y="2387352"/>
            <a:ext cx="3888432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讲述历险经过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1104205" y="3540440"/>
            <a:ext cx="2671769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看望朋友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4384264" y="3554813"/>
            <a:ext cx="2708016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得知封洞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39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2302743" y="1117218"/>
            <a:ext cx="4032448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方法：串联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主要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情节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555526"/>
            <a:ext cx="81395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你能根据主要情节，概括文章主要内容吗？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539552" y="2006069"/>
            <a:ext cx="8139520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汤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姆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失踪后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终于回到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了村庄。汤姆给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大家讲述了他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洞中探险的经过。后来汤姆去看望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朋友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口中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意外地知道了山洞已被封上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en-US" altLang="zh-CN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竟然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被困在了洞中。</a:t>
            </a:r>
          </a:p>
        </p:txBody>
      </p:sp>
      <p:sp>
        <p:nvSpPr>
          <p:cNvPr id="10" name="矩形 9"/>
          <p:cNvSpPr/>
          <p:nvPr/>
        </p:nvSpPr>
        <p:spPr>
          <a:xfrm>
            <a:off x="2555776" y="19498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贝琪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8967" y="243811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贝琪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9952" y="294217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哈克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294217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撒切尔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99883" y="344622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印江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乔埃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1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15816" y="1419622"/>
            <a:ext cx="5328592" cy="24323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文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有很多精彩的描写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，默读课文，说说哪些情节特别吸引你。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41" y="1191124"/>
            <a:ext cx="2016224" cy="2889392"/>
          </a:xfrm>
          <a:prstGeom prst="rect">
            <a:avLst/>
          </a:prstGeom>
        </p:spPr>
      </p:pic>
      <p:sp>
        <p:nvSpPr>
          <p:cNvPr id="5" name="文本框 14">
            <a:extLst>
              <a:ext uri="{FF2B5EF4-FFF2-40B4-BE49-F238E27FC236}">
                <a16:creationId xmlns:a16="http://schemas.microsoft.com/office/drawing/2014/main" xmlns="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5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9261" y="1419621"/>
            <a:ext cx="89289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不一会儿，街道上就挤满了衣衫不整却欣喜若狂的人，他们高声喊着：“快来看！找到他俩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”……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迈着雄壮有力的步伐，浩浩荡荡地穿过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搂着两个获救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的孩子又亲又吻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，同时还使劲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握住撒切尔太太的手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，满肚子的话想说又说不出，泪水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如雨，洒了一地。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7504" y="272279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6516216" y="3719522"/>
            <a:ext cx="2304256" cy="1156484"/>
          </a:xfrm>
          <a:prstGeom prst="borderCallout1">
            <a:avLst>
              <a:gd name="adj1" fmla="val 52784"/>
              <a:gd name="adj2" fmla="val -826"/>
              <a:gd name="adj3" fmla="val 52661"/>
              <a:gd name="adj4" fmla="val -44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突出人们喜悦的心情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675" y="3939902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神态描写</a:t>
            </a:r>
            <a:endParaRPr lang="zh-CN" alt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6231" y="394999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语言描写</a:t>
            </a:r>
            <a:endParaRPr lang="zh-CN" alt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6471" y="394999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动作描写</a:t>
            </a:r>
            <a:endParaRPr lang="zh-CN" alt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3253577" y="483518"/>
            <a:ext cx="2660359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回到村庄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84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20春工作\二维码\课文朗读\6下画图\完成图\汤姆索亚历险记\003 (2)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02"/>
          <a:stretch/>
        </p:blipFill>
        <p:spPr bwMode="auto">
          <a:xfrm>
            <a:off x="-2008" y="-328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5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641622" y="1100316"/>
            <a:ext cx="7530777" cy="228524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汤姆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躺在一张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沙发上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身边围满了热切的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听众。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他给他们讲着这次精彩的历险过程，同时还夸张地吹嘘了一番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3507854"/>
            <a:ext cx="5040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虽然身体虚弱和疲惫，但是仍沉浸于这次历险难以自拔。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267744" y="1779662"/>
            <a:ext cx="2880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198490" y="3256017"/>
            <a:ext cx="3384376" cy="259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619672" y="4461961"/>
            <a:ext cx="1832553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喜欢冒险</a:t>
            </a:r>
          </a:p>
        </p:txBody>
      </p:sp>
      <p:sp>
        <p:nvSpPr>
          <p:cNvPr id="19" name="矩形 18"/>
          <p:cNvSpPr/>
          <p:nvPr/>
        </p:nvSpPr>
        <p:spPr>
          <a:xfrm>
            <a:off x="5508104" y="3661741"/>
            <a:ext cx="3068469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solidFill>
                  <a:schemeClr val="dk1"/>
                </a:solidFill>
                <a:latin typeface="宋体" pitchFamily="2" charset="-122"/>
                <a:ea typeface="宋体" pitchFamily="2" charset="-122"/>
              </a:rPr>
              <a:t>有虚荣心、可爱</a:t>
            </a:r>
          </a:p>
        </p:txBody>
      </p:sp>
      <p:sp>
        <p:nvSpPr>
          <p:cNvPr id="9" name="TextBox 24"/>
          <p:cNvSpPr txBox="1"/>
          <p:nvPr/>
        </p:nvSpPr>
        <p:spPr>
          <a:xfrm>
            <a:off x="2679576" y="403920"/>
            <a:ext cx="3888432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讲述历险经过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9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80" y="0"/>
            <a:ext cx="9157580" cy="515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539552" y="1167448"/>
            <a:ext cx="8532440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 </a:t>
            </a:r>
            <a:r>
              <a:rPr lang="zh-CN" altLang="en-US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汤姆</a:t>
            </a:r>
            <a:r>
              <a:rPr lang="en-US" altLang="zh-CN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索亚历险记（节选）</a:t>
            </a:r>
            <a:endParaRPr lang="zh-CN" altLang="en-US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D184A55-3423-F349-98B8-52F211EB9433}"/>
              </a:ext>
            </a:extLst>
          </p:cNvPr>
          <p:cNvSpPr/>
          <p:nvPr/>
        </p:nvSpPr>
        <p:spPr>
          <a:xfrm flipH="1">
            <a:off x="-36512" y="159510"/>
            <a:ext cx="3888432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">
            <a:extLst>
              <a:ext uri="{FF2B5EF4-FFF2-40B4-BE49-F238E27FC236}">
                <a16:creationId xmlns:a16="http://schemas.microsoft.com/office/drawing/2014/main" xmlns="" id="{06E88223-4167-0746-8818-C83637374A72}"/>
              </a:ext>
            </a:extLst>
          </p:cNvPr>
          <p:cNvSpPr txBox="1"/>
          <p:nvPr/>
        </p:nvSpPr>
        <p:spPr>
          <a:xfrm>
            <a:off x="15522" y="134511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     语文  六年级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8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1" y="915566"/>
            <a:ext cx="8928993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最后又描述了他怎样离开贝琪去探险，如何在风筝线能达到的情况下顺着那两条通道向前探路，又是怎么去探索第三条通道，直到风筝线不够用了为止。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504" y="272279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3851920" y="3436430"/>
            <a:ext cx="4072458" cy="807265"/>
          </a:xfrm>
          <a:prstGeom prst="borderCallout1">
            <a:avLst>
              <a:gd name="adj1" fmla="val 52784"/>
              <a:gd name="adj2" fmla="val -826"/>
              <a:gd name="adj3" fmla="val -33449"/>
              <a:gd name="adj4" fmla="val -39835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坚强勇敢、聪明机智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788024" y="1506885"/>
            <a:ext cx="2880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46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1" y="771550"/>
            <a:ext cx="89289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他又讲述了他怎样回去找贝琪，告诉了她这个好消息，而她却让他别拿这些无聊的谎话来烦她，因为她很累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他还讲了自己如何费尽口舌说服了贝琪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他还说自己怎样先爬出洞口，然后又帮助贝琪爬了出来，他们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504" y="257877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067944" y="3885898"/>
            <a:ext cx="1512167" cy="990108"/>
          </a:xfrm>
          <a:prstGeom prst="borderCallout1">
            <a:avLst>
              <a:gd name="adj1" fmla="val 52784"/>
              <a:gd name="adj2" fmla="val -826"/>
              <a:gd name="adj3" fmla="val -8348"/>
              <a:gd name="adj4" fmla="val -5967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有责任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有担当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635896" y="1347614"/>
            <a:ext cx="2880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7624" y="3651870"/>
            <a:ext cx="31683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36296" y="2499742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26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525" y="-9525"/>
            <a:ext cx="9180512" cy="5159002"/>
            <a:chOff x="-9525" y="-9525"/>
            <a:chExt cx="9180512" cy="515900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525" y="-9525"/>
              <a:ext cx="9180512" cy="5159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119" y="4299942"/>
              <a:ext cx="3429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936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1" y="1149594"/>
            <a:ext cx="8640961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汤姆和贝琪很快发现，在洞里所遭受的三天三夜的疲劳和饥饿，是不可能马上恢复过来的。星期三和星期四整整两天，他们一直卧床不起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汤姆听说哈克病了，星期五便去看他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7504" y="295682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028825" y="3957906"/>
            <a:ext cx="1944216" cy="846092"/>
          </a:xfrm>
          <a:prstGeom prst="borderCallout1">
            <a:avLst>
              <a:gd name="adj1" fmla="val 52784"/>
              <a:gd name="adj2" fmla="val -826"/>
              <a:gd name="adj3" fmla="val -59007"/>
              <a:gd name="adj4" fmla="val -7241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关爱朋友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29394" y="2952478"/>
            <a:ext cx="725903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25579" y="3522974"/>
            <a:ext cx="90381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64335" y="3504353"/>
            <a:ext cx="3370598" cy="186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24"/>
          <p:cNvSpPr txBox="1"/>
          <p:nvPr/>
        </p:nvSpPr>
        <p:spPr>
          <a:xfrm>
            <a:off x="3164106" y="341681"/>
            <a:ext cx="2671769" cy="80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看望朋友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08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1" y="1203598"/>
            <a:ext cx="5256584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通过这些情节，你认为汤姆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是个怎样的孩子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？一起来总结吧！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23732"/>
            <a:ext cx="2232248" cy="31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987824" y="2139702"/>
            <a:ext cx="3168352" cy="792088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汤姆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索亚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1619672" y="504655"/>
            <a:ext cx="2592288" cy="1059420"/>
          </a:xfrm>
          <a:prstGeom prst="wedgeEllipseCallout">
            <a:avLst>
              <a:gd name="adj1" fmla="val 24945"/>
              <a:gd name="adj2" fmla="val 4442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聪明机智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足智多谋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924251" y="4101862"/>
            <a:ext cx="2575741" cy="792090"/>
          </a:xfrm>
          <a:prstGeom prst="wedgeEllipseCallout">
            <a:avLst>
              <a:gd name="adj1" fmla="val 13059"/>
              <a:gd name="adj2" fmla="val -4812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有虚荣心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95536" y="2887478"/>
            <a:ext cx="2723381" cy="1051795"/>
          </a:xfrm>
          <a:prstGeom prst="wedgeEllipseCallout">
            <a:avLst>
              <a:gd name="adj1" fmla="val 44849"/>
              <a:gd name="adj2" fmla="val -23252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富有冒险精神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624483" y="1782940"/>
            <a:ext cx="1846362" cy="792088"/>
          </a:xfrm>
          <a:prstGeom prst="wedgeEllipseCallout">
            <a:avLst>
              <a:gd name="adj1" fmla="val 28926"/>
              <a:gd name="adj2" fmla="val 4044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…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…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5076056" y="411510"/>
            <a:ext cx="2696210" cy="1167432"/>
          </a:xfrm>
          <a:prstGeom prst="wedgeEllipseCallout">
            <a:avLst>
              <a:gd name="adj1" fmla="val 24945"/>
              <a:gd name="adj2" fmla="val 4442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伶牙俐齿</a:t>
            </a: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能说会道</a:t>
            </a:r>
          </a:p>
        </p:txBody>
      </p:sp>
      <p:sp>
        <p:nvSpPr>
          <p:cNvPr id="16" name="椭圆形标注 15"/>
          <p:cNvSpPr/>
          <p:nvPr/>
        </p:nvSpPr>
        <p:spPr>
          <a:xfrm>
            <a:off x="6418027" y="2819964"/>
            <a:ext cx="2654721" cy="975922"/>
          </a:xfrm>
          <a:prstGeom prst="wedgeEllipseCallout">
            <a:avLst>
              <a:gd name="adj1" fmla="val 12398"/>
              <a:gd name="adj2" fmla="val -4512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有责任心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有担当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4807670" y="3943755"/>
            <a:ext cx="2644650" cy="1051794"/>
          </a:xfrm>
          <a:prstGeom prst="wedgeEllipseCallout">
            <a:avLst>
              <a:gd name="adj1" fmla="val 44849"/>
              <a:gd name="adj2" fmla="val -23252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善良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关爱朋友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6300192" y="1779662"/>
            <a:ext cx="2592288" cy="792088"/>
          </a:xfrm>
          <a:prstGeom prst="wedgeEllipseCallout">
            <a:avLst>
              <a:gd name="adj1" fmla="val 28926"/>
              <a:gd name="adj2" fmla="val 4044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勇敢坚强</a:t>
            </a:r>
            <a:endParaRPr lang="en-US" altLang="zh-CN" sz="32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753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5035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611560" y="483518"/>
            <a:ext cx="7992888" cy="22298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在汤姆身上，你能找到自己或是身边伙伴的影子吗？你</a:t>
            </a:r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（他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）们有哪些相似之处？快来说一说。</a:t>
            </a:r>
            <a:endParaRPr lang="zh-CN" altLang="en-US" sz="3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79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1130102" y="795652"/>
            <a:ext cx="6912768" cy="1488066"/>
          </a:xfrm>
          <a:prstGeom prst="wedgeRectCallout">
            <a:avLst>
              <a:gd name="adj1" fmla="val -28565"/>
              <a:gd name="adj2" fmla="val 48485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46126" y="939668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我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觉得汤姆在山洞里遇到困难时能对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贝琪不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离不弃，这很像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我的同桌，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他在我遇到困难的时候，帮助我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，鼓励我。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1130102" y="2739868"/>
            <a:ext cx="6912768" cy="1584176"/>
          </a:xfrm>
          <a:prstGeom prst="wedgeRectCallout">
            <a:avLst>
              <a:gd name="adj1" fmla="val -30541"/>
              <a:gd name="adj2" fmla="val 4952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6126" y="2931790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汤姆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回来后跟大家大肆吹嘘自己的探险经历，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我仿佛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看见了我一个同学的影子，他在假期之后回到学校时，经常这样吹嘘。</a:t>
            </a:r>
          </a:p>
        </p:txBody>
      </p:sp>
    </p:spTree>
    <p:extLst>
      <p:ext uri="{BB962C8B-B14F-4D97-AF65-F5344CB8AC3E}">
        <p14:creationId xmlns:p14="http://schemas.microsoft.com/office/powerpoint/2010/main" val="11014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460" y="771550"/>
            <a:ext cx="4990725" cy="39472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课文最后，汤姆为什么听了法官说“把洞口封上”时“脸立刻变得煞白”？汤姆为什么特别在意“印江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乔埃”？大家去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汤姆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索亚历险记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这本书中寻找答案吧！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8710" y1="11215" x2="18710" y2="11215"/>
                        <a14:foregroundMark x1="77742" y1="90654" x2="80323" y2="75701"/>
                        <a14:foregroundMark x1="23548" y1="8178" x2="23548" y2="8178"/>
                        <a14:foregroundMark x1="17419" y1="18692" x2="11290" y2="234"/>
                        <a14:foregroundMark x1="27742" y1="64486" x2="14516" y2="43692"/>
                        <a14:foregroundMark x1="61613" y1="80374" x2="58710" y2="68458"/>
                        <a14:foregroundMark x1="82258" y1="79206" x2="82258" y2="79206"/>
                        <a14:foregroundMark x1="73548" y1="80841" x2="73548" y2="80841"/>
                      </a14:backgroundRemoval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86492"/>
            <a:ext cx="2952750" cy="407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934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2748410" y="2482384"/>
            <a:ext cx="36957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汤姆讲山洞历险</a:t>
            </a:r>
          </a:p>
        </p:txBody>
      </p:sp>
      <p:sp>
        <p:nvSpPr>
          <p:cNvPr id="13" name="文本框 6"/>
          <p:cNvSpPr txBox="1"/>
          <p:nvPr/>
        </p:nvSpPr>
        <p:spPr>
          <a:xfrm>
            <a:off x="611560" y="1752439"/>
            <a:ext cx="1944216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汤姆</a:t>
            </a:r>
            <a:r>
              <a:rPr lang="zh-CN" altLang="en-US" sz="3200" b="1" noProof="1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∙</a:t>
            </a:r>
            <a:r>
              <a:rPr lang="zh-CN" altLang="en-US" sz="3200" b="1" noProof="1" smtClean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索亚</a:t>
            </a:r>
            <a:endParaRPr lang="en-US" altLang="zh-CN" sz="3200" b="1" noProof="1" smtClean="0">
              <a:latin typeface="Times New Roman" panose="02020603050405020304"/>
              <a:ea typeface="楷体" panose="02010609060101010101" pitchFamily="49" charset="-122"/>
              <a:cs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历险记</a:t>
            </a:r>
            <a:endParaRPr lang="en-US" altLang="zh-CN" sz="3200" b="1" noProof="1" smtClean="0">
              <a:latin typeface="Times New Roman" panose="02020603050405020304"/>
              <a:ea typeface="楷体" panose="02010609060101010101" pitchFamily="49" charset="-122"/>
              <a:cs typeface="Times New Roman" panose="02020603050405020304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（节选）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2748410" y="3018170"/>
            <a:ext cx="333575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汤姆看望伙伴</a:t>
            </a:r>
          </a:p>
        </p:txBody>
      </p:sp>
      <p:sp>
        <p:nvSpPr>
          <p:cNvPr id="20" name="左大括号 19"/>
          <p:cNvSpPr/>
          <p:nvPr/>
        </p:nvSpPr>
        <p:spPr>
          <a:xfrm flipH="1">
            <a:off x="6300192" y="1517972"/>
            <a:ext cx="227799" cy="194852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200"/>
          </a:p>
        </p:txBody>
      </p:sp>
      <p:sp>
        <p:nvSpPr>
          <p:cNvPr id="21" name="文本框 19"/>
          <p:cNvSpPr txBox="1">
            <a:spLocks noChangeArrowheads="1"/>
          </p:cNvSpPr>
          <p:nvPr/>
        </p:nvSpPr>
        <p:spPr bwMode="auto">
          <a:xfrm>
            <a:off x="6660232" y="1724074"/>
            <a:ext cx="205668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乐观勇敢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喜欢冒险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6"/>
          <p:cNvSpPr txBox="1">
            <a:spLocks noChangeArrowheads="1"/>
          </p:cNvSpPr>
          <p:nvPr/>
        </p:nvSpPr>
        <p:spPr bwMode="auto">
          <a:xfrm>
            <a:off x="2748409" y="1517972"/>
            <a:ext cx="381652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失踪后，人们悲痛</a:t>
            </a:r>
          </a:p>
        </p:txBody>
      </p:sp>
      <p:sp>
        <p:nvSpPr>
          <p:cNvPr id="28" name="文本框 16"/>
          <p:cNvSpPr txBox="1">
            <a:spLocks noChangeArrowheads="1"/>
          </p:cNvSpPr>
          <p:nvPr/>
        </p:nvSpPr>
        <p:spPr bwMode="auto">
          <a:xfrm>
            <a:off x="2748410" y="2000178"/>
            <a:ext cx="36957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回来后，人们喜庆</a:t>
            </a:r>
          </a:p>
        </p:txBody>
      </p:sp>
      <p:sp>
        <p:nvSpPr>
          <p:cNvPr id="31" name="左大括号 30"/>
          <p:cNvSpPr/>
          <p:nvPr/>
        </p:nvSpPr>
        <p:spPr>
          <a:xfrm>
            <a:off x="2556536" y="1588103"/>
            <a:ext cx="142496" cy="187524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0" y="644037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文本框 14">
            <a:extLst>
              <a:ext uri="{FF2B5EF4-FFF2-40B4-BE49-F238E27FC236}">
                <a16:creationId xmlns:a16="http://schemas.microsoft.com/office/drawing/2014/main" xmlns="" id="{E83FD7BB-D7E3-EF4B-BEBB-9F1DFCF1B616}"/>
              </a:ext>
            </a:extLst>
          </p:cNvPr>
          <p:cNvSpPr txBox="1"/>
          <p:nvPr/>
        </p:nvSpPr>
        <p:spPr>
          <a:xfrm>
            <a:off x="624428" y="483518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551086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5" grpId="0"/>
      <p:bldP spid="20" grpId="0" animBg="1"/>
      <p:bldP spid="21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419622"/>
            <a:ext cx="7848872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1.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交流印象深刻的情节，并根据课文内容和生活经验，对汤姆作出简单评价。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2.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产生阅读原著的兴趣。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14">
            <a:extLst>
              <a:ext uri="{FF2B5EF4-FFF2-40B4-BE49-F238E27FC236}">
                <a16:creationId xmlns:a16="http://schemas.microsoft.com/office/drawing/2014/main" xmlns="" id="{2CE03CEB-302D-7F49-91E3-27EDABCA2FA5}"/>
              </a:ext>
            </a:extLst>
          </p:cNvPr>
          <p:cNvSpPr txBox="1"/>
          <p:nvPr/>
        </p:nvSpPr>
        <p:spPr>
          <a:xfrm>
            <a:off x="536936" y="50904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学习目标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561721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7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089" y="1347614"/>
            <a:ext cx="7853836" cy="243297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本文讲述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了汤姆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和贝琪从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迷路的山洞返回家后的故事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，从故事中可以看到他的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、富有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精神，以及有责任、有担当、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的品质。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2858" y="2519050"/>
            <a:ext cx="201622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机智多谋</a:t>
            </a:r>
          </a:p>
        </p:txBody>
      </p:sp>
      <p:sp>
        <p:nvSpPr>
          <p:cNvPr id="9" name="矩形 8"/>
          <p:cNvSpPr/>
          <p:nvPr/>
        </p:nvSpPr>
        <p:spPr>
          <a:xfrm>
            <a:off x="683568" y="2536052"/>
            <a:ext cx="215527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聪明机灵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14">
            <a:extLst>
              <a:ext uri="{FF2B5EF4-FFF2-40B4-BE49-F238E27FC236}">
                <a16:creationId xmlns:a16="http://schemas.microsoft.com/office/drawing/2014/main" xmlns="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4008" y="3090178"/>
            <a:ext cx="201622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关心他人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84168" y="2499742"/>
            <a:ext cx="100811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冒险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7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79512" y="1413984"/>
            <a:ext cx="8784976" cy="35559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汤姆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躺在那儿胡乱想着。突然一个念头闪现在他的脑海中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他希望自己大病一场；若是这样，他就可以待在家里不去学校了。这倒是不无可能。他仔细检查了一下自己，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毛病。他又重新检查了一遍，这次他想着可以找出肚子疼的借口，并且满怀希望地让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疼痛发作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。可是没过多久他就泄了气，根本一点疼痛的感觉都没有。于是他又仔细思考起来，突然，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他发现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自己找到目标了。他的上排门牙中有一颗松动了。他真是太走运了；他正想要开始呻吟，用他自己的话说这叫“开场白”，然而他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猛地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>
            <a:extLst>
              <a:ext uri="{FF2B5EF4-FFF2-40B4-BE49-F238E27FC236}">
                <a16:creationId xmlns:a16="http://schemas.microsoft.com/office/drawing/2014/main" xmlns="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39752" y="906153"/>
            <a:ext cx="532859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汤姆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索亚历险记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精彩片段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323528" y="627534"/>
            <a:ext cx="8523914" cy="4058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想起如果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他用这个借口来应付的话，姨妈估计会当真拔了这颗牙，那时候就是偷鸡不成反啄米了。这样一想，他觉得还是暂时先留着这颗牙，看看还能不能找出别的毛病。他挖空心思，也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没发现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毛病，突然他想起曾经听医生说过有一种病可以让病人躺两三个星期左右，而且弄不好的话有可能会烂掉一只手指。于是这孩子赶忙从被子里把他那只肿痛的脚趾头搬出来，仔仔细细地察看一番。可是，他又不知道那种病到底有些什么病症。但是不管如何，还是可以试一试的，于是他煞有介事地小声呻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85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827584" y="1144131"/>
            <a:ext cx="7776864" cy="3023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  <a:cs typeface="汉语拼音" panose="02010600030101010101" pitchFamily="34" charset="0"/>
              </a:rPr>
              <a:t>一、补充词语。</a:t>
            </a:r>
            <a:endParaRPr kumimoji="1" lang="en-US" altLang="zh-CN" sz="3200" b="1" dirty="0">
              <a:latin typeface="黑体" pitchFamily="49" charset="-122"/>
              <a:ea typeface="黑体" pitchFamily="49" charset="-122"/>
              <a:cs typeface="汉语拼音" panose="02010600030101010101" pitchFamily="34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（  ）心（  ）意　　 软弱（  ）（　）</a:t>
            </a:r>
            <a:endParaRPr kumimoji="1" lang="en-US" altLang="zh-CN" sz="3200" b="1" dirty="0" smtClean="0"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欣喜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（  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）（  ）　　 灯火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（  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）（  ）</a:t>
            </a:r>
            <a:endParaRPr kumimoji="1" lang="en-US" altLang="zh-CN" sz="3200" b="1" dirty="0" smtClean="0"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 b="1" dirty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衣衫（  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）（  ）　　 滔滔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（  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）（  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）</a:t>
            </a:r>
          </a:p>
        </p:txBody>
      </p:sp>
      <p:sp>
        <p:nvSpPr>
          <p:cNvPr id="22" name="文本框 14">
            <a:extLst>
              <a:ext uri="{FF2B5EF4-FFF2-40B4-BE49-F238E27FC236}">
                <a16:creationId xmlns:a16="http://schemas.microsoft.com/office/drawing/2014/main" xmlns="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230062" y="1936220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诚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886246" y="1936220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诚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342630" y="1994642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无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596336" y="1994642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力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342630" y="2714722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通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596336" y="2714722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明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342630" y="3448388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不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596336" y="3448388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绝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051720" y="2728308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若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305426" y="2728308"/>
            <a:ext cx="605634" cy="6601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狂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051720" y="3461974"/>
            <a:ext cx="605634" cy="5816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褴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305426" y="3461974"/>
            <a:ext cx="605634" cy="5816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汉语拼音" panose="02010600030101010101" pitchFamily="34" charset="0"/>
              </a:rPr>
              <a:t>褛</a:t>
            </a:r>
            <a:endParaRPr kumimoji="1"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汉语拼音" panose="02010600030101010101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7" grpId="0"/>
      <p:bldP spid="18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67544" y="483518"/>
            <a:ext cx="8352928" cy="42057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  <a:cs typeface="汉语拼音" panose="02010600030101010101" pitchFamily="34" charset="0"/>
              </a:rPr>
              <a:t>二、句子练习。</a:t>
            </a:r>
            <a:endParaRPr kumimoji="1" lang="zh-CN" altLang="en-US" sz="2800" b="1" dirty="0">
              <a:latin typeface="黑体" pitchFamily="49" charset="-122"/>
              <a:ea typeface="黑体" pitchFamily="49" charset="-122"/>
              <a:cs typeface="汉语拼音" panose="02010600030101010101" pitchFamily="34" charset="0"/>
            </a:endParaRPr>
          </a:p>
          <a:p>
            <a:pPr marL="361950" indent="-361950">
              <a:lnSpc>
                <a:spcPct val="120000"/>
              </a:lnSpc>
            </a:pP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      １</a:t>
            </a:r>
            <a:r>
              <a:rPr kumimoji="1" lang="en-US" altLang="zh-CN" sz="2800" b="1" dirty="0" smtClean="0"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.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碰巧是晚上。他绝不会看见那一小块太阳光，也找不到这条通道了。（用关联词语组成一句话）</a:t>
            </a:r>
            <a:endParaRPr kumimoji="1" lang="en-US" altLang="zh-CN" sz="2800" b="1" dirty="0" smtClean="0"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  <a:p>
            <a:pPr marL="361950" indent="-361950">
              <a:lnSpc>
                <a:spcPct val="120000"/>
              </a:lnSpc>
            </a:pPr>
            <a:endParaRPr kumimoji="1" lang="zh-CN" altLang="en-US" sz="2800" b="1" dirty="0"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  <a:p>
            <a:pPr marL="361950" indent="-361950">
              <a:lnSpc>
                <a:spcPct val="120000"/>
              </a:lnSpc>
            </a:pPr>
            <a:endParaRPr kumimoji="1" lang="en-US" altLang="zh-CN" sz="2800" b="1" dirty="0" smtClean="0"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  <a:p>
            <a:pPr marL="361950" indent="-361950">
              <a:lnSpc>
                <a:spcPct val="120000"/>
              </a:lnSpc>
            </a:pPr>
            <a:r>
              <a:rPr kumimoji="1" lang="en-US" altLang="zh-CN" sz="2800" b="1" dirty="0" smtClean="0"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      2.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汤姆的脸立刻变得煞白。（改为比喻句）</a:t>
            </a:r>
            <a:endParaRPr kumimoji="1" lang="en-US" altLang="zh-CN" sz="2800" b="1" dirty="0" smtClean="0"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  <a:p>
            <a:pPr marL="361950" indent="-361950">
              <a:lnSpc>
                <a:spcPct val="120000"/>
              </a:lnSpc>
            </a:pPr>
            <a:endParaRPr kumimoji="1" lang="zh-CN" altLang="en-US" sz="2800" b="1" dirty="0"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15616" y="2535414"/>
            <a:ext cx="7188086" cy="8967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　　如果碰巧是晚上，他绝不会看见那一小块太阳光，也就找不到这条通道了。</a:t>
            </a:r>
            <a:endParaRPr kumimoji="1"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547664" y="4221263"/>
            <a:ext cx="4584540" cy="4535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汉语拼音" panose="02010600030101010101" pitchFamily="34" charset="0"/>
              </a:rPr>
              <a:t>汤姆的脸立刻变得像雪一样煞白。</a:t>
            </a:r>
            <a:endParaRPr kumimoji="1"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汉语拼音" panose="0201060003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68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67544" y="843558"/>
            <a:ext cx="7920880" cy="15517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  <a:cs typeface="汉语拼音" panose="02010600030101010101" pitchFamily="34" charset="0"/>
              </a:rPr>
              <a:t>    三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  <a:cs typeface="汉语拼音" panose="02010600030101010101" pitchFamily="34" charset="0"/>
              </a:rPr>
              <a:t>、联系上下文，你知道课文中那个溺水死亡的“衣衫褴褛的人”是谁吗？找来原著读一读，然后再验证一下。</a:t>
            </a:r>
          </a:p>
        </p:txBody>
      </p:sp>
      <p:sp>
        <p:nvSpPr>
          <p:cNvPr id="2" name="矩形 1"/>
          <p:cNvSpPr/>
          <p:nvPr/>
        </p:nvSpPr>
        <p:spPr>
          <a:xfrm>
            <a:off x="755576" y="2807898"/>
            <a:ext cx="7416824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课文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中那个溺水死亡的“衣衫褴褛的人”是和印江•乔埃一起抢劫杀人的哈克贝利。</a:t>
            </a:r>
          </a:p>
        </p:txBody>
      </p:sp>
    </p:spTree>
    <p:extLst>
      <p:ext uri="{BB962C8B-B14F-4D97-AF65-F5344CB8AC3E}">
        <p14:creationId xmlns:p14="http://schemas.microsoft.com/office/powerpoint/2010/main" val="302652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01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627534"/>
            <a:ext cx="5688632" cy="39841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马克</a:t>
            </a:r>
            <a:r>
              <a:rPr kumimoji="1" lang="en-US" altLang="zh-CN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kumimoji="1"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美国</a:t>
            </a:r>
            <a:r>
              <a:rPr kumimoji="1"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作家。其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作品以方言和民间口语写活生生的现实，开辟了新的现实主义道路</a:t>
            </a:r>
            <a:r>
              <a:rPr kumimoji="1"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代表作品：</a:t>
            </a:r>
            <a:r>
              <a:rPr kumimoji="1"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小说</a:t>
            </a:r>
            <a:r>
              <a:rPr kumimoji="1"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百万英镑</a:t>
            </a:r>
            <a:r>
              <a:rPr kumimoji="1"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哈克贝利</a:t>
            </a:r>
            <a:r>
              <a:rPr kumimoji="1"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费恩历险记</a:t>
            </a:r>
            <a:r>
              <a:rPr kumimoji="1"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汤姆</a:t>
            </a:r>
            <a:r>
              <a:rPr kumimoji="1"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索亚历险记</a:t>
            </a:r>
            <a:r>
              <a:rPr kumimoji="1"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</p:txBody>
      </p:sp>
      <p:pic>
        <p:nvPicPr>
          <p:cNvPr id="74754" name="Picture 2" descr="http://www.take5.online/wp-content/uploads/2016/08/2015-01-27-marktwain23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18799"/>
          <a:stretch>
            <a:fillRect/>
          </a:stretch>
        </p:blipFill>
        <p:spPr bwMode="auto">
          <a:xfrm>
            <a:off x="6078529" y="1635646"/>
            <a:ext cx="2813952" cy="2061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31590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汤姆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幼年双亲去世，由波莉姨妈收养。聪明顽皮的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汤姆常常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逃学。一天深夜，他与好朋友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哈克到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墓地试试胆量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，无意中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目睹了一起凶杀案的发生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法庭上，经过激烈的思想斗争，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汤姆勇敢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地站出来，指证了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凶手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印江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乔埃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而凶手这时逃之夭夭。后来，汤姆和哈克在鬼屋中遇到了印江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乔埃！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他们听见印江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乔埃要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把他的金钱放在二号十字下面。在一次野餐活动中，他与他的同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桌贝琪在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一个岩洞里迷了路。经过整整三天三夜饥饿，面临着死亡的威胁，更可怕的是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汤姆</a:t>
            </a:r>
            <a:r>
              <a:rPr kumimoji="1" lang="en-US" altLang="zh-CN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索亚历险记</a:t>
            </a:r>
            <a:r>
              <a:rPr kumimoji="1" lang="en-US" altLang="zh-CN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内容简介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937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190" y="771550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他们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在山洞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里看到了凶杀案的凶手</a:t>
            </a:r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印江</a:t>
            </a:r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乔埃。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最终，汤姆靠牵着绑在石头上的风筝线探路，找到了出口，走出了山洞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。小镇里的人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发现他们，他们讲述了在洞中的经历，之后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小镇里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人用铁板堵住了山洞口。汤姆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告诉人们在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山洞里见到了杀人犯印江</a:t>
            </a:r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乔埃，当人们在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洞中找到印江</a:t>
            </a:r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乔埃时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，他已经饿死了。最后，汤姆和哈克重返山洞，找到了一笔宝藏，成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了小英雄。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46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611560" y="1851670"/>
            <a:ext cx="4326350" cy="253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一种宗教仪式，信仰宗教的人向神默告自己的愿望。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本文是说人们希望两个失踪的孩子能平安回来。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课文 扫清障碍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pic>
        <p:nvPicPr>
          <p:cNvPr id="1026" name="Picture 2" descr="https://timgsa.baidu.com/timg?image&amp;quality=80&amp;size=b9999_10000&amp;sec=1573722756122&amp;di=211f86f663e1c70db12d9b8b7da58267&amp;imgtype=0&amp;src=http%3A%2F%2Fhbimg.b0.upaiyun.com%2Fe1afca2a9705d71e3872bfc696cfe62c1e3fe8ffb20d3-4GmBA1_fw65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985" y="1784237"/>
            <a:ext cx="3164210" cy="281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7"/>
          <p:cNvSpPr txBox="1"/>
          <p:nvPr/>
        </p:nvSpPr>
        <p:spPr>
          <a:xfrm>
            <a:off x="653667" y="1073638"/>
            <a:ext cx="766171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课文中有一些比较难的词语，你能理解吗？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3667" y="180776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祈祷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21246"/>
            <a:ext cx="2808312" cy="374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95536" y="1258946"/>
            <a:ext cx="47525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完全不放在心上。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课文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中是说汤姆觉得再到洞里去自己并不在意。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7770" y="3219821"/>
            <a:ext cx="4284476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    别人都在替他着急，他却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满不在乎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770" y="59240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满不在乎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1904917" y="1995686"/>
            <a:ext cx="2304256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汤姆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索亚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217092"/>
            <a:ext cx="81395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默读课文，边读边圈画出文中出现的人物。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9" y="2040524"/>
            <a:ext cx="1679293" cy="2406545"/>
          </a:xfrm>
          <a:prstGeom prst="rect">
            <a:avLst/>
          </a:prstGeom>
        </p:spPr>
      </p:pic>
      <p:sp>
        <p:nvSpPr>
          <p:cNvPr id="9" name="文本框 14">
            <a:extLst>
              <a:ext uri="{FF2B5EF4-FFF2-40B4-BE49-F238E27FC236}">
                <a16:creationId xmlns:a16="http://schemas.microsoft.com/office/drawing/2014/main" xmlns="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7" name="TextBox 24"/>
          <p:cNvSpPr txBox="1"/>
          <p:nvPr/>
        </p:nvSpPr>
        <p:spPr>
          <a:xfrm>
            <a:off x="4577218" y="1995686"/>
            <a:ext cx="1794982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波莉姨妈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6881474" y="1995686"/>
            <a:ext cx="1074902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贝琪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904916" y="2804121"/>
            <a:ext cx="4683308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撒切尔太太、撒切尔法官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1903336" y="3666242"/>
            <a:ext cx="2652207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道格拉斯寡妇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947720" y="2815531"/>
            <a:ext cx="992682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哈克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5090060" y="3653981"/>
            <a:ext cx="2305169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印江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乔埃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7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课件主题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1959</Words>
  <Application>Microsoft Office PowerPoint</Application>
  <PresentationFormat>全屏显示(16:9)</PresentationFormat>
  <Paragraphs>175</Paragraphs>
  <Slides>36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Calibri</vt:lpstr>
      <vt:lpstr>汉语拼音</vt:lpstr>
      <vt:lpstr>YouYuan</vt:lpstr>
      <vt:lpstr>楷体</vt:lpstr>
      <vt:lpstr>黑体</vt:lpstr>
      <vt:lpstr>Xingkai SC</vt:lpstr>
      <vt:lpstr>Times New Roman</vt:lpstr>
      <vt:lpstr>微软雅黑</vt:lpstr>
      <vt:lpstr>课件主题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41</cp:revision>
  <dcterms:created xsi:type="dcterms:W3CDTF">2017-03-17T02:28:00Z</dcterms:created>
  <dcterms:modified xsi:type="dcterms:W3CDTF">2020-11-07T08:41:10Z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