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523" r:id="rId2"/>
    <p:sldId id="1012" r:id="rId3"/>
    <p:sldId id="1015" r:id="rId4"/>
    <p:sldId id="1016" r:id="rId5"/>
    <p:sldId id="1018" r:id="rId6"/>
    <p:sldId id="1017" r:id="rId7"/>
    <p:sldId id="1019" r:id="rId8"/>
    <p:sldId id="1028" r:id="rId9"/>
    <p:sldId id="1021" r:id="rId10"/>
    <p:sldId id="1022" r:id="rId11"/>
    <p:sldId id="1020" r:id="rId12"/>
    <p:sldId id="1023" r:id="rId13"/>
    <p:sldId id="1024" r:id="rId14"/>
    <p:sldId id="1025" r:id="rId15"/>
    <p:sldId id="1026" r:id="rId16"/>
    <p:sldId id="1027" r:id="rId17"/>
    <p:sldId id="1008" r:id="rId18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1"/>
      <p:bold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Impact" panose="020B0806030902050204" pitchFamily="34" charset="0"/>
      <p:regular r:id="rId27"/>
    </p:embeddedFont>
    <p:embeddedFont>
      <p:font typeface="Cambria" panose="02040503050406030204" pitchFamily="18" charset="0"/>
      <p:regular r:id="rId28"/>
      <p:bold r:id="rId29"/>
      <p:italic r:id="rId30"/>
      <p:boldItalic r:id="rId31"/>
    </p:embeddedFont>
    <p:embeddedFont>
      <p:font typeface="黑体" panose="02010609060101010101" pitchFamily="49" charset="-122"/>
      <p:regular r:id="rId32"/>
    </p:embeddedFont>
  </p:embeddedFont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62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76">
          <p15:clr>
            <a:srgbClr val="A4A3A4"/>
          </p15:clr>
        </p15:guide>
        <p15:guide id="2" pos="22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 varScale="1">
        <p:scale>
          <a:sx n="50" d="100"/>
          <a:sy n="50" d="100"/>
        </p:scale>
        <p:origin x="-102" y="-828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E12ABDB-495D-410B-9CA7-6ABEDF685A5A}" type="datetimeFigureOut">
              <a:rPr lang="zh-CN" altLang="en-US"/>
              <a:pPr>
                <a:defRPr/>
              </a:pPr>
              <a:t>2019/12/29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A3B82F2-2A56-4927-AC6C-4E0A4C9130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75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B00E960-7CE1-4499-9F5A-A4C5659348D7}" type="datetimeFigureOut">
              <a:rPr lang="zh-CN" altLang="en-US"/>
              <a:pPr>
                <a:defRPr/>
              </a:pPr>
              <a:t>2019/12/29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AA25F6B6-8FBD-4F13-B887-E3E5105C94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674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B91CD3-217B-4B24-B022-3EABBC73909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1480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7F80EC-4D37-4BC9-9DF8-3EC2946E50B4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7150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505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7802A6-2D6F-4EF1-B08E-FAA09D2E89A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5635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123014-980B-41ED-AC15-E7E2C542ADBB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5116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282575" y="77788"/>
            <a:ext cx="135255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1 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北京的春节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73" r:id="rId8"/>
    <p:sldLayoutId id="2147483665" r:id="rId9"/>
    <p:sldLayoutId id="2147483664" r:id="rId10"/>
    <p:sldLayoutId id="2147483663" r:id="rId11"/>
    <p:sldLayoutId id="2147483662" r:id="rId12"/>
    <p:sldLayoutId id="2147483661" r:id="rId13"/>
    <p:sldLayoutId id="2147483660" r:id="rId14"/>
    <p:sldLayoutId id="2147483659" r:id="rId15"/>
    <p:sldLayoutId id="2147483658" r:id="rId16"/>
    <p:sldLayoutId id="2147483657" r:id="rId17"/>
    <p:sldLayoutId id="2147483656" r:id="rId18"/>
    <p:sldLayoutId id="2147483655" r:id="rId19"/>
    <p:sldLayoutId id="2147483654" r:id="rId20"/>
    <p:sldLayoutId id="2147483653" r:id="rId21"/>
    <p:sldLayoutId id="2147483652" r:id="rId22"/>
    <p:sldLayoutId id="2147483651" r:id="rId23"/>
    <p:sldLayoutId id="2147483650" r:id="rId24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685800" rtl="0" fontAlgn="base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2pPr>
      <a:lvl3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3pPr>
      <a:lvl4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4pPr>
      <a:lvl5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9pPr>
    </p:titleStyle>
    <p:bodyStyle>
      <a:lvl1pPr marL="257175" indent="-257175" algn="l" defTabSz="6858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fontAlgn="base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slide" Target="slide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5"/>
          <a:srcRect b="5482"/>
          <a:stretch>
            <a:fillRect/>
          </a:stretch>
        </p:blipFill>
        <p:spPr bwMode="auto">
          <a:xfrm>
            <a:off x="2519363" y="2184400"/>
            <a:ext cx="3575050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 flipH="1">
            <a:off x="-36512" y="110386"/>
            <a:ext cx="4464496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pic>
        <p:nvPicPr>
          <p:cNvPr id="13" name="图片 12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2813" y="4238625"/>
            <a:ext cx="1630362" cy="379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图片 1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2813" y="4630738"/>
            <a:ext cx="1630362" cy="37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79" name="文本框 15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235825" y="4227513"/>
            <a:ext cx="127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</a:rPr>
              <a:t>第一课时</a:t>
            </a:r>
          </a:p>
        </p:txBody>
      </p:sp>
      <p:sp>
        <p:nvSpPr>
          <p:cNvPr id="28680" name="文本框 14"/>
          <p:cNvSpPr txBox="1">
            <a:spLocks noChangeArrowheads="1"/>
          </p:cNvSpPr>
          <p:nvPr/>
        </p:nvSpPr>
        <p:spPr bwMode="auto">
          <a:xfrm>
            <a:off x="5508625" y="4300538"/>
            <a:ext cx="1230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</a:rPr>
              <a:t>第二课时</a:t>
            </a:r>
          </a:p>
        </p:txBody>
      </p:sp>
      <p:sp>
        <p:nvSpPr>
          <p:cNvPr id="14" name="TextBox 48"/>
          <p:cNvSpPr txBox="1"/>
          <p:nvPr/>
        </p:nvSpPr>
        <p:spPr>
          <a:xfrm>
            <a:off x="1835696" y="915566"/>
            <a:ext cx="6055057" cy="8540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  </a:t>
            </a:r>
            <a:r>
              <a:rPr lang="zh-CN" altLang="en-US" sz="51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北京的春节</a:t>
            </a:r>
          </a:p>
        </p:txBody>
      </p:sp>
      <p:sp>
        <p:nvSpPr>
          <p:cNvPr id="28684" name="TextBox 2"/>
          <p:cNvSpPr txBox="1">
            <a:spLocks noChangeArrowheads="1"/>
          </p:cNvSpPr>
          <p:nvPr/>
        </p:nvSpPr>
        <p:spPr bwMode="auto">
          <a:xfrm>
            <a:off x="34925" y="111125"/>
            <a:ext cx="16081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latin typeface="Times New Roman" pitchFamily="18" charset="0"/>
                <a:ea typeface="微软雅黑" pitchFamily="34" charset="-122"/>
              </a:rPr>
              <a:t>语文    </a:t>
            </a:r>
            <a:r>
              <a:rPr lang="zh-CN" altLang="en-US" sz="1200" dirty="0">
                <a:latin typeface="Times New Roman" pitchFamily="18" charset="0"/>
                <a:ea typeface="微软雅黑" pitchFamily="34" charset="-122"/>
              </a:rPr>
              <a:t>六年级    下册</a:t>
            </a:r>
          </a:p>
        </p:txBody>
      </p:sp>
      <p:sp>
        <p:nvSpPr>
          <p:cNvPr id="28686" name="文本框 1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7235825" y="4619625"/>
            <a:ext cx="127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</a:rPr>
              <a:t>第二课时</a:t>
            </a:r>
          </a:p>
        </p:txBody>
      </p:sp>
      <p:pic>
        <p:nvPicPr>
          <p:cNvPr id="2" name="新年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403648" y="3817938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320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1"/>
          <p:cNvSpPr txBox="1">
            <a:spLocks noChangeArrowheads="1"/>
          </p:cNvSpPr>
          <p:nvPr/>
        </p:nvSpPr>
        <p:spPr bwMode="auto">
          <a:xfrm>
            <a:off x="396006" y="1491630"/>
            <a:ext cx="82804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1" lang="zh-CN" altLang="en-US" sz="2000" dirty="0" smtClean="0">
                <a:latin typeface="Times New Roman" pitchFamily="18" charset="0"/>
                <a:ea typeface="微软雅黑" pitchFamily="34" charset="-122"/>
              </a:rPr>
              <a:t>这种特质的粥是祭祖祭神的，可是细一想，它倒是农业社会一种自傲的表现</a:t>
            </a:r>
            <a:r>
              <a:rPr kumimoji="1" lang="en-US" altLang="zh-CN" sz="2000" dirty="0" smtClean="0">
                <a:latin typeface="Times New Roman" pitchFamily="18" charset="0"/>
                <a:ea typeface="微软雅黑" pitchFamily="34" charset="-122"/>
              </a:rPr>
              <a:t>——</a:t>
            </a:r>
            <a:r>
              <a:rPr kumimoji="1" lang="zh-CN" altLang="en-US" sz="2000" dirty="0" smtClean="0">
                <a:latin typeface="Times New Roman" pitchFamily="18" charset="0"/>
                <a:ea typeface="微软雅黑" pitchFamily="34" charset="-122"/>
              </a:rPr>
              <a:t>这种粥是用</a:t>
            </a:r>
            <a:r>
              <a:rPr kumimoji="1" lang="zh-CN" altLang="en-US" sz="2000" dirty="0" smtClean="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各种</a:t>
            </a:r>
            <a:r>
              <a:rPr kumimoji="1" lang="zh-CN" altLang="en-US" sz="2000" dirty="0" smtClean="0">
                <a:latin typeface="Times New Roman" pitchFamily="18" charset="0"/>
                <a:ea typeface="微软雅黑" pitchFamily="34" charset="-122"/>
              </a:rPr>
              <a:t>米，</a:t>
            </a:r>
            <a:r>
              <a:rPr kumimoji="1" lang="zh-CN" altLang="en-US" sz="2000" dirty="0" smtClean="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各种</a:t>
            </a:r>
            <a:r>
              <a:rPr kumimoji="1" lang="zh-CN" altLang="en-US" sz="2000" dirty="0" smtClean="0">
                <a:latin typeface="Times New Roman" pitchFamily="18" charset="0"/>
                <a:ea typeface="微软雅黑" pitchFamily="34" charset="-122"/>
              </a:rPr>
              <a:t>豆，与</a:t>
            </a:r>
            <a:r>
              <a:rPr kumimoji="1" lang="zh-CN" altLang="en-US" sz="2000" dirty="0" smtClean="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各种</a:t>
            </a:r>
            <a:r>
              <a:rPr kumimoji="1" lang="zh-CN" altLang="en-US" sz="2000" dirty="0" smtClean="0">
                <a:latin typeface="Times New Roman" pitchFamily="18" charset="0"/>
                <a:ea typeface="微软雅黑" pitchFamily="34" charset="-122"/>
              </a:rPr>
              <a:t>干果（杏仁、核桃仁、瓜子、荔枝肉、桂圆肉、莲子、花生米、 葡萄干、菱角米</a:t>
            </a:r>
            <a:r>
              <a:rPr kumimoji="1" lang="en-US" altLang="zh-CN" sz="2000" dirty="0" smtClean="0">
                <a:latin typeface="Times New Roman" pitchFamily="18" charset="0"/>
                <a:ea typeface="微软雅黑" pitchFamily="34" charset="-122"/>
              </a:rPr>
              <a:t>……</a:t>
            </a:r>
            <a:r>
              <a:rPr kumimoji="1" lang="zh-CN" altLang="en-US" sz="2000" dirty="0" smtClean="0">
                <a:latin typeface="Times New Roman" pitchFamily="18" charset="0"/>
                <a:ea typeface="微软雅黑" pitchFamily="34" charset="-122"/>
              </a:rPr>
              <a:t>）熬成的。这</a:t>
            </a:r>
            <a:r>
              <a:rPr kumimoji="1" lang="zh-CN" altLang="en-US" sz="2000" dirty="0" smtClean="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不是</a:t>
            </a:r>
            <a:r>
              <a:rPr kumimoji="1" lang="zh-CN" altLang="en-US" sz="2000" dirty="0" smtClean="0">
                <a:latin typeface="Times New Roman" pitchFamily="18" charset="0"/>
                <a:ea typeface="微软雅黑" pitchFamily="34" charset="-122"/>
              </a:rPr>
              <a:t>粥，</a:t>
            </a:r>
            <a:r>
              <a:rPr kumimoji="1" lang="zh-CN" altLang="en-US" sz="2000" dirty="0" smtClean="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而是</a:t>
            </a:r>
            <a:r>
              <a:rPr kumimoji="1" lang="zh-CN" altLang="en-US" sz="2000" dirty="0" smtClean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小型的农业产品展览会</a:t>
            </a:r>
            <a:r>
              <a:rPr kumimoji="1" lang="zh-CN" altLang="en-US" sz="2000" dirty="0" smtClean="0">
                <a:latin typeface="Times New Roman" pitchFamily="18" charset="0"/>
                <a:ea typeface="微软雅黑" pitchFamily="34" charset="-122"/>
              </a:rPr>
              <a:t>。</a:t>
            </a:r>
            <a:endParaRPr kumimoji="1" lang="zh-CN" altLang="en-US" sz="2000" dirty="0">
              <a:latin typeface="Times New Roman" pitchFamily="18" charset="0"/>
              <a:ea typeface="微软雅黑" pitchFamily="34" charset="-122"/>
            </a:endParaRPr>
          </a:p>
        </p:txBody>
      </p:sp>
      <p:pic>
        <p:nvPicPr>
          <p:cNvPr id="39938" name="Picture 2" descr="http://pic19.nipic.com/20120222/9422601_112339469000_2.jpg"/>
          <p:cNvPicPr>
            <a:picLocks noChangeAspect="1" noChangeArrowheads="1"/>
          </p:cNvPicPr>
          <p:nvPr/>
        </p:nvPicPr>
        <p:blipFill>
          <a:blip r:embed="rId2"/>
          <a:srcRect b="4147"/>
          <a:stretch>
            <a:fillRect/>
          </a:stretch>
        </p:blipFill>
        <p:spPr bwMode="auto">
          <a:xfrm>
            <a:off x="6732588" y="2716213"/>
            <a:ext cx="2268537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11"/>
          <p:cNvSpPr txBox="1">
            <a:spLocks noChangeArrowheads="1"/>
          </p:cNvSpPr>
          <p:nvPr/>
        </p:nvSpPr>
        <p:spPr bwMode="auto">
          <a:xfrm>
            <a:off x="361081" y="3159869"/>
            <a:ext cx="637150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dirty="0">
                <a:latin typeface="Times New Roman" pitchFamily="18" charset="0"/>
                <a:ea typeface="微软雅黑" pitchFamily="34" charset="-122"/>
              </a:rPr>
              <a:t>到年底，蒜泡得色如翡翠，醋也有了些辣味，</a:t>
            </a:r>
            <a:r>
              <a:rPr lang="zh-CN" altLang="zh-CN" sz="2000" dirty="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色味双美</a:t>
            </a:r>
            <a:r>
              <a:rPr lang="zh-CN" altLang="zh-CN" sz="2000" dirty="0">
                <a:latin typeface="Times New Roman" pitchFamily="18" charset="0"/>
                <a:ea typeface="微软雅黑" pitchFamily="34" charset="-122"/>
              </a:rPr>
              <a:t>，使人忍不住要多吃几个饺子。</a:t>
            </a:r>
            <a:endParaRPr kumimoji="1" lang="zh-CN" altLang="en-US" sz="2000" dirty="0">
              <a:solidFill>
                <a:srgbClr val="FF0000"/>
              </a:solidFill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3848" y="627534"/>
            <a:ext cx="23006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n-lt"/>
                <a:ea typeface="+mn-ea"/>
              </a:rPr>
              <a:t>腊八节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83768" y="843558"/>
            <a:ext cx="1872208" cy="792088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0963" name="Picture 2" descr="http://pic19.nipic.com/20120222/9422601_112339469000_2.jpg"/>
          <p:cNvPicPr>
            <a:picLocks noChangeAspect="1" noChangeArrowheads="1"/>
          </p:cNvPicPr>
          <p:nvPr/>
        </p:nvPicPr>
        <p:blipFill>
          <a:blip r:embed="rId2"/>
          <a:srcRect b="6799"/>
          <a:stretch>
            <a:fillRect/>
          </a:stretch>
        </p:blipFill>
        <p:spPr bwMode="auto">
          <a:xfrm>
            <a:off x="3470275" y="2611438"/>
            <a:ext cx="2268538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文本框 11"/>
          <p:cNvSpPr txBox="1">
            <a:spLocks noChangeArrowheads="1"/>
          </p:cNvSpPr>
          <p:nvPr/>
        </p:nvSpPr>
        <p:spPr bwMode="auto">
          <a:xfrm>
            <a:off x="1331913" y="1995488"/>
            <a:ext cx="7200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800">
                <a:latin typeface="Times New Roman" pitchFamily="18" charset="0"/>
                <a:ea typeface="微软雅黑" pitchFamily="34" charset="-122"/>
              </a:rPr>
              <a:t>请找一找，哪些句子体现了“除夕真热闹”？</a:t>
            </a:r>
          </a:p>
        </p:txBody>
      </p:sp>
      <p:sp>
        <p:nvSpPr>
          <p:cNvPr id="8" name="矩形 7"/>
          <p:cNvSpPr/>
          <p:nvPr/>
        </p:nvSpPr>
        <p:spPr>
          <a:xfrm>
            <a:off x="3491880" y="699542"/>
            <a:ext cx="15696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</a:rPr>
              <a:t>除夕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http://pic19.nipic.com/20120222/9422601_112339469000_2.jpg"/>
          <p:cNvPicPr>
            <a:picLocks noChangeAspect="1" noChangeArrowheads="1"/>
          </p:cNvPicPr>
          <p:nvPr/>
        </p:nvPicPr>
        <p:blipFill>
          <a:blip r:embed="rId2"/>
          <a:srcRect b="5804"/>
          <a:stretch>
            <a:fillRect/>
          </a:stretch>
        </p:blipFill>
        <p:spPr bwMode="auto">
          <a:xfrm>
            <a:off x="7878372" y="3930676"/>
            <a:ext cx="1164119" cy="1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11"/>
          <p:cNvSpPr txBox="1">
            <a:spLocks noChangeArrowheads="1"/>
          </p:cNvSpPr>
          <p:nvPr/>
        </p:nvSpPr>
        <p:spPr bwMode="auto">
          <a:xfrm>
            <a:off x="323528" y="1419622"/>
            <a:ext cx="807383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Times New Roman" pitchFamily="18" charset="0"/>
                <a:ea typeface="微软雅黑" pitchFamily="34" charset="-122"/>
              </a:rPr>
              <a:t>         </a:t>
            </a:r>
            <a:r>
              <a:rPr lang="zh-CN" altLang="zh-CN" sz="2000" dirty="0" smtClean="0">
                <a:latin typeface="Times New Roman" pitchFamily="18" charset="0"/>
                <a:ea typeface="微软雅黑" pitchFamily="34" charset="-122"/>
              </a:rPr>
              <a:t>男人们</a:t>
            </a:r>
            <a:r>
              <a:rPr lang="zh-CN" altLang="en-US" sz="2000" dirty="0" smtClean="0">
                <a:latin typeface="Times New Roman" pitchFamily="18" charset="0"/>
                <a:ea typeface="微软雅黑" pitchFamily="34" charset="-122"/>
              </a:rPr>
              <a:t>在</a:t>
            </a:r>
            <a:r>
              <a:rPr lang="zh-CN" altLang="zh-CN" sz="2000" dirty="0" smtClean="0">
                <a:latin typeface="Times New Roman" pitchFamily="18" charset="0"/>
                <a:ea typeface="微软雅黑" pitchFamily="34" charset="-122"/>
              </a:rPr>
              <a:t>午前</a:t>
            </a:r>
            <a:r>
              <a:rPr lang="zh-CN" altLang="en-US" sz="2000" dirty="0" smtClean="0">
                <a:latin typeface="Times New Roman" pitchFamily="18" charset="0"/>
                <a:ea typeface="微软雅黑" pitchFamily="34" charset="-122"/>
              </a:rPr>
              <a:t>就出动，到亲戚家、朋友家去拜年。女人们在家中接待客人。城内城外有许多寺院开放，任人游览，小贩们在庙外摆摊儿，卖茶、食品和各种玩具。北城外的大钟寺、西城外的白云观、南城的火神庙（厂甸）是最有名的。可是，开庙最初的两三天，并不十分热闹，因为人们正忙着彼此贺年，无暇顾及。到了初五初六，庙会开始风光起来。孩子们特别热心去逛，为的是到城外看看野景，可以骑毛驴，还能买到那些新年特有的玩具。白云观外的广场上有赛轿车赛马的，在老年间，据说还有赛骆驼的。</a:t>
            </a:r>
            <a:r>
              <a:rPr lang="zh-CN" altLang="en-US" sz="2000" dirty="0" smtClean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这些比赛并不为争谁第一谁第二，而是在观众面前表演骡马与骑者的美好姿态和娴熟技能。</a:t>
            </a:r>
            <a:endParaRPr kumimoji="1" lang="zh-CN" altLang="en-US" sz="2000" dirty="0">
              <a:solidFill>
                <a:srgbClr val="FF0000"/>
              </a:solidFill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15816" y="483518"/>
            <a:ext cx="29546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ea typeface="+mn-ea"/>
              </a:rPr>
              <a:t>正月初一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3010" name="Picture 2" descr="http://pic19.nipic.com/20120222/9422601_112339469000_2.jpg"/>
          <p:cNvPicPr>
            <a:picLocks noChangeAspect="1" noChangeArrowheads="1"/>
          </p:cNvPicPr>
          <p:nvPr/>
        </p:nvPicPr>
        <p:blipFill>
          <a:blip r:embed="rId2"/>
          <a:srcRect b="6137"/>
          <a:stretch>
            <a:fillRect/>
          </a:stretch>
        </p:blipFill>
        <p:spPr bwMode="auto">
          <a:xfrm>
            <a:off x="6732588" y="2590800"/>
            <a:ext cx="2268537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文本框 11"/>
          <p:cNvSpPr txBox="1">
            <a:spLocks noChangeArrowheads="1"/>
          </p:cNvSpPr>
          <p:nvPr/>
        </p:nvSpPr>
        <p:spPr bwMode="auto">
          <a:xfrm>
            <a:off x="467544" y="1635646"/>
            <a:ext cx="66247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dirty="0">
                <a:latin typeface="Times New Roman" pitchFamily="18" charset="0"/>
                <a:ea typeface="微软雅黑" pitchFamily="34" charset="-122"/>
              </a:rPr>
              <a:t>有名的老</a:t>
            </a:r>
            <a:r>
              <a:rPr lang="zh-CN" altLang="zh-CN" sz="2800" dirty="0" smtClean="0">
                <a:latin typeface="Times New Roman" pitchFamily="18" charset="0"/>
                <a:ea typeface="微软雅黑" pitchFamily="34" charset="-122"/>
              </a:rPr>
              <a:t>铺都</a:t>
            </a:r>
            <a:r>
              <a:rPr lang="zh-CN" altLang="zh-CN" sz="2800" dirty="0">
                <a:latin typeface="Times New Roman" pitchFamily="18" charset="0"/>
                <a:ea typeface="微软雅黑" pitchFamily="34" charset="-122"/>
              </a:rPr>
              <a:t>要挂出几百盏灯</a:t>
            </a:r>
            <a:r>
              <a:rPr lang="zh-CN" altLang="zh-CN" sz="2800" dirty="0" smtClean="0">
                <a:latin typeface="Times New Roman" pitchFamily="18" charset="0"/>
                <a:ea typeface="微软雅黑" pitchFamily="34" charset="-122"/>
              </a:rPr>
              <a:t>来</a:t>
            </a:r>
            <a:r>
              <a:rPr lang="zh-CN" altLang="en-US" sz="2800" dirty="0" smtClean="0">
                <a:latin typeface="Times New Roman" pitchFamily="18" charset="0"/>
                <a:ea typeface="微软雅黑" pitchFamily="34" charset="-122"/>
              </a:rPr>
              <a:t>：</a:t>
            </a:r>
            <a:r>
              <a:rPr lang="zh-CN" altLang="zh-CN" sz="2800" dirty="0" smtClean="0">
                <a:latin typeface="Times New Roman" pitchFamily="18" charset="0"/>
                <a:ea typeface="微软雅黑" pitchFamily="34" charset="-122"/>
              </a:rPr>
              <a:t>有</a:t>
            </a:r>
            <a:r>
              <a:rPr lang="zh-CN" altLang="zh-CN" sz="2800" dirty="0">
                <a:latin typeface="Times New Roman" pitchFamily="18" charset="0"/>
                <a:ea typeface="微软雅黑" pitchFamily="34" charset="-122"/>
              </a:rPr>
              <a:t>的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一律</a:t>
            </a:r>
            <a:r>
              <a:rPr lang="zh-CN" altLang="zh-CN" sz="2800" dirty="0">
                <a:latin typeface="Times New Roman" pitchFamily="18" charset="0"/>
                <a:ea typeface="微软雅黑" pitchFamily="34" charset="-122"/>
              </a:rPr>
              <a:t>是玻璃的，有的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清一色</a:t>
            </a:r>
            <a:r>
              <a:rPr lang="zh-CN" altLang="zh-CN" sz="2800" dirty="0">
                <a:latin typeface="Times New Roman" pitchFamily="18" charset="0"/>
                <a:ea typeface="微软雅黑" pitchFamily="34" charset="-122"/>
              </a:rPr>
              <a:t>是牛角的，有的</a:t>
            </a:r>
            <a:r>
              <a:rPr lang="zh-CN" altLang="zh-CN" sz="2800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都是</a:t>
            </a:r>
            <a:r>
              <a:rPr lang="zh-CN" altLang="zh-CN" sz="2800" dirty="0" smtClean="0">
                <a:latin typeface="Times New Roman" pitchFamily="18" charset="0"/>
                <a:ea typeface="微软雅黑" pitchFamily="34" charset="-122"/>
              </a:rPr>
              <a:t>纱灯</a:t>
            </a:r>
            <a:r>
              <a:rPr lang="zh-CN" altLang="en-US" sz="2800" dirty="0" smtClean="0">
                <a:latin typeface="Times New Roman" pitchFamily="18" charset="0"/>
                <a:ea typeface="微软雅黑" pitchFamily="34" charset="-122"/>
              </a:rPr>
              <a:t>；</a:t>
            </a:r>
            <a:r>
              <a:rPr lang="zh-CN" altLang="zh-CN" sz="2800" dirty="0" smtClean="0">
                <a:latin typeface="Times New Roman" pitchFamily="18" charset="0"/>
                <a:ea typeface="微软雅黑" pitchFamily="34" charset="-122"/>
              </a:rPr>
              <a:t>有</a:t>
            </a:r>
            <a:r>
              <a:rPr lang="zh-CN" altLang="zh-CN" sz="2800" dirty="0" smtClean="0">
                <a:latin typeface="Times New Roman" pitchFamily="18" charset="0"/>
                <a:ea typeface="微软雅黑" pitchFamily="34" charset="-122"/>
              </a:rPr>
              <a:t>的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通通</a:t>
            </a:r>
            <a:r>
              <a:rPr lang="zh-CN" altLang="zh-CN" sz="2800" dirty="0" smtClean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彩绘</a:t>
            </a:r>
            <a:r>
              <a:rPr lang="zh-CN" altLang="zh-CN" sz="2800" dirty="0" smtClean="0">
                <a:latin typeface="Times New Roman" pitchFamily="18" charset="0"/>
                <a:ea typeface="微软雅黑" pitchFamily="34" charset="-122"/>
              </a:rPr>
              <a:t>《红楼梦》</a:t>
            </a:r>
            <a:r>
              <a:rPr lang="zh-CN" altLang="zh-CN" sz="2800" dirty="0">
                <a:latin typeface="Times New Roman" pitchFamily="18" charset="0"/>
                <a:ea typeface="微软雅黑" pitchFamily="34" charset="-122"/>
              </a:rPr>
              <a:t>或《水浒传》</a:t>
            </a:r>
            <a:r>
              <a:rPr lang="zh-CN" altLang="zh-CN" sz="2800" dirty="0" smtClean="0">
                <a:latin typeface="Times New Roman" pitchFamily="18" charset="0"/>
                <a:ea typeface="微软雅黑" pitchFamily="34" charset="-122"/>
              </a:rPr>
              <a:t>故事</a:t>
            </a:r>
            <a:r>
              <a:rPr lang="zh-CN" altLang="en-US" sz="2800" dirty="0" smtClean="0">
                <a:latin typeface="Times New Roman" pitchFamily="18" charset="0"/>
                <a:ea typeface="微软雅黑" pitchFamily="34" charset="-122"/>
              </a:rPr>
              <a:t>，有的图案各式各样</a:t>
            </a:r>
            <a:r>
              <a:rPr lang="zh-CN" altLang="zh-CN" sz="2800" dirty="0" smtClean="0">
                <a:latin typeface="Times New Roman" pitchFamily="18" charset="0"/>
                <a:ea typeface="微软雅黑" pitchFamily="34" charset="-122"/>
              </a:rPr>
              <a:t>。</a:t>
            </a:r>
            <a:endParaRPr kumimoji="1" lang="zh-CN" altLang="en-US" sz="2800" dirty="0">
              <a:solidFill>
                <a:srgbClr val="FF0000"/>
              </a:solidFill>
              <a:latin typeface="Times New Roman" pitchFamily="18" charset="0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3848" y="555526"/>
            <a:ext cx="226215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ea typeface="+mn-ea"/>
              </a:rPr>
              <a:t>元宵节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文本框 11"/>
          <p:cNvSpPr txBox="1">
            <a:spLocks noChangeArrowheads="1"/>
          </p:cNvSpPr>
          <p:nvPr/>
        </p:nvSpPr>
        <p:spPr bwMode="auto">
          <a:xfrm>
            <a:off x="3132138" y="700088"/>
            <a:ext cx="30956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8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想一想</a:t>
            </a:r>
          </a:p>
        </p:txBody>
      </p:sp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83768" y="843558"/>
            <a:ext cx="1872208" cy="792088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036" name="文本框 11"/>
          <p:cNvSpPr txBox="1">
            <a:spLocks noChangeArrowheads="1"/>
          </p:cNvSpPr>
          <p:nvPr/>
        </p:nvSpPr>
        <p:spPr bwMode="auto">
          <a:xfrm>
            <a:off x="683569" y="1419225"/>
            <a:ext cx="748888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dirty="0">
                <a:latin typeface="Times New Roman" pitchFamily="18" charset="0"/>
                <a:ea typeface="微软雅黑" pitchFamily="34" charset="-122"/>
              </a:rPr>
              <a:t>课文有些部分写得详细，有些部分写得简略，</a:t>
            </a:r>
            <a:endParaRPr lang="en-US" altLang="zh-CN" sz="2800" dirty="0">
              <a:latin typeface="Times New Roman" pitchFamily="18" charset="0"/>
              <a:ea typeface="微软雅黑" pitchFamily="34" charset="-122"/>
            </a:endParaRPr>
          </a:p>
          <a:p>
            <a:r>
              <a:rPr lang="zh-CN" altLang="zh-CN" sz="2800" dirty="0">
                <a:latin typeface="Times New Roman" pitchFamily="18" charset="0"/>
                <a:ea typeface="微软雅黑" pitchFamily="34" charset="-122"/>
              </a:rPr>
              <a:t>这样写有什么好处？</a:t>
            </a:r>
          </a:p>
        </p:txBody>
      </p:sp>
      <p:pic>
        <p:nvPicPr>
          <p:cNvPr id="44037" name="Picture 4" descr="http://pic19.nipic.com/20120307/9422601_163351022000_2.jpg"/>
          <p:cNvPicPr>
            <a:picLocks noChangeAspect="1" noChangeArrowheads="1"/>
          </p:cNvPicPr>
          <p:nvPr/>
        </p:nvPicPr>
        <p:blipFill>
          <a:blip r:embed="rId3"/>
          <a:srcRect b="2563"/>
          <a:stretch>
            <a:fillRect/>
          </a:stretch>
        </p:blipFill>
        <p:spPr bwMode="auto">
          <a:xfrm>
            <a:off x="4889500" y="1995488"/>
            <a:ext cx="42545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文本框 11"/>
          <p:cNvSpPr txBox="1">
            <a:spLocks noChangeArrowheads="1"/>
          </p:cNvSpPr>
          <p:nvPr/>
        </p:nvSpPr>
        <p:spPr bwMode="auto">
          <a:xfrm>
            <a:off x="2268538" y="771525"/>
            <a:ext cx="4824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自我感悟，对比升华</a:t>
            </a:r>
          </a:p>
        </p:txBody>
      </p:sp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83768" y="843558"/>
            <a:ext cx="1872208" cy="792088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6084" name="Picture 2" descr="http://pic19.nipic.com/20120222/9422601_112339469000_2.jpg"/>
          <p:cNvPicPr>
            <a:picLocks noChangeAspect="1" noChangeArrowheads="1"/>
          </p:cNvPicPr>
          <p:nvPr/>
        </p:nvPicPr>
        <p:blipFill>
          <a:blip r:embed="rId2"/>
          <a:srcRect b="8804"/>
          <a:stretch>
            <a:fillRect/>
          </a:stretch>
        </p:blipFill>
        <p:spPr bwMode="auto">
          <a:xfrm>
            <a:off x="7451725" y="3651250"/>
            <a:ext cx="145415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文本框 11"/>
          <p:cNvSpPr txBox="1">
            <a:spLocks noChangeArrowheads="1"/>
          </p:cNvSpPr>
          <p:nvPr/>
        </p:nvSpPr>
        <p:spPr bwMode="auto">
          <a:xfrm>
            <a:off x="971550" y="1276350"/>
            <a:ext cx="67691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1</a:t>
            </a:r>
            <a:r>
              <a:rPr lang="zh-CN" altLang="zh-CN" sz="20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、本文怎样描写孩子们过春节的呢？</a:t>
            </a:r>
          </a:p>
          <a:p>
            <a:r>
              <a:rPr lang="en-US" altLang="zh-CN" sz="20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2</a:t>
            </a:r>
            <a:r>
              <a:rPr lang="zh-CN" altLang="zh-CN" sz="20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、对比感受：你是怎样过春节的？</a:t>
            </a:r>
            <a:r>
              <a:rPr lang="zh-CN" altLang="en-US" sz="20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请来说一说。</a:t>
            </a:r>
            <a:endParaRPr lang="zh-CN" altLang="zh-CN" sz="2000">
              <a:solidFill>
                <a:srgbClr val="0000FF"/>
              </a:solidFill>
              <a:latin typeface="Times New Roman" pitchFamily="18" charset="0"/>
              <a:ea typeface="微软雅黑" pitchFamily="34" charset="-122"/>
            </a:endParaRPr>
          </a:p>
          <a:p>
            <a:endParaRPr lang="zh-CN" altLang="zh-CN" sz="2000">
              <a:latin typeface="宋体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850" y="2211388"/>
            <a:ext cx="842486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 b="1">
                <a:latin typeface="宋体" charset="-122"/>
              </a:rPr>
              <a:t>    </a:t>
            </a:r>
            <a:r>
              <a:rPr lang="zh-CN" altLang="zh-CN" sz="2000" b="1" smtClean="0">
                <a:solidFill>
                  <a:srgbClr val="FF0000"/>
                </a:solidFill>
                <a:latin typeface="宋体" charset="-122"/>
              </a:rPr>
              <a:t>谚语</a:t>
            </a:r>
            <a:r>
              <a:rPr lang="zh-CN" altLang="zh-CN" sz="2000" b="1" dirty="0">
                <a:solidFill>
                  <a:srgbClr val="FF0000"/>
                </a:solidFill>
                <a:latin typeface="宋体" charset="-122"/>
              </a:rPr>
              <a:t>称</a:t>
            </a:r>
            <a:r>
              <a:rPr lang="zh-CN" altLang="zh-CN" sz="2000" b="1" dirty="0" smtClean="0">
                <a:solidFill>
                  <a:srgbClr val="FF0000"/>
                </a:solidFill>
                <a:latin typeface="宋体" charset="-122"/>
              </a:rPr>
              <a:t>“二十六，割</a:t>
            </a:r>
            <a:r>
              <a:rPr lang="zh-CN" altLang="zh-CN" sz="2000" b="1" dirty="0">
                <a:solidFill>
                  <a:srgbClr val="FF0000"/>
                </a:solidFill>
                <a:latin typeface="宋体" charset="-122"/>
              </a:rPr>
              <a:t>年肉。”说的是这一天主要要筹备过年要吃的</a:t>
            </a:r>
            <a:r>
              <a:rPr lang="zh-CN" altLang="zh-CN" sz="2000" b="1" dirty="0" smtClean="0">
                <a:solidFill>
                  <a:srgbClr val="FF0000"/>
                </a:solidFill>
                <a:latin typeface="宋体" charset="-122"/>
              </a:rPr>
              <a:t>肉食。</a:t>
            </a:r>
            <a:endParaRPr lang="zh-CN" altLang="zh-CN" sz="2000" b="1" dirty="0">
              <a:solidFill>
                <a:srgbClr val="FF0000"/>
              </a:solidFill>
              <a:latin typeface="宋体" charset="-122"/>
            </a:endParaRPr>
          </a:p>
          <a:p>
            <a:r>
              <a:rPr lang="en-US" altLang="zh-CN" sz="2000" b="1" dirty="0">
                <a:solidFill>
                  <a:srgbClr val="FF0000"/>
                </a:solidFill>
                <a:latin typeface="宋体" charset="-122"/>
              </a:rPr>
              <a:t>    </a:t>
            </a:r>
            <a:r>
              <a:rPr lang="zh-CN" altLang="zh-CN" sz="2000" b="1" dirty="0">
                <a:solidFill>
                  <a:srgbClr val="FF0000"/>
                </a:solidFill>
                <a:latin typeface="宋体" charset="-122"/>
              </a:rPr>
              <a:t>今天一大早我和奶奶就到集市上去采购，集市上的人非常多，各种各样的过年零食和食物琳琅满目。奶奶告诉我，从今天起家家户户都要准备过年吃的</a:t>
            </a:r>
            <a:r>
              <a:rPr lang="zh-CN" altLang="zh-CN" sz="2000" b="1" dirty="0" smtClean="0">
                <a:solidFill>
                  <a:srgbClr val="FF0000"/>
                </a:solidFill>
                <a:latin typeface="宋体" charset="-122"/>
              </a:rPr>
              <a:t>肉。</a:t>
            </a:r>
            <a:endParaRPr lang="zh-CN" altLang="zh-CN" sz="2000" b="1" dirty="0">
              <a:solidFill>
                <a:srgbClr val="FF0000"/>
              </a:solidFill>
              <a:latin typeface="宋体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文本框 11"/>
          <p:cNvSpPr txBox="1">
            <a:spLocks noChangeArrowheads="1"/>
          </p:cNvSpPr>
          <p:nvPr/>
        </p:nvSpPr>
        <p:spPr bwMode="auto">
          <a:xfrm>
            <a:off x="3276600" y="555625"/>
            <a:ext cx="2447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拓展阅读</a:t>
            </a:r>
          </a:p>
        </p:txBody>
      </p:sp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83768" y="843558"/>
            <a:ext cx="1872208" cy="792088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7108" name="Picture 2" descr="http://pic19.nipic.com/20120222/9422601_112339469000_2.jpg"/>
          <p:cNvPicPr>
            <a:picLocks noChangeAspect="1" noChangeArrowheads="1"/>
          </p:cNvPicPr>
          <p:nvPr/>
        </p:nvPicPr>
        <p:blipFill>
          <a:blip r:embed="rId2"/>
          <a:srcRect b="5707"/>
          <a:stretch>
            <a:fillRect/>
          </a:stretch>
        </p:blipFill>
        <p:spPr bwMode="auto">
          <a:xfrm>
            <a:off x="6875463" y="2643188"/>
            <a:ext cx="2268537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文本框 11"/>
          <p:cNvSpPr txBox="1">
            <a:spLocks noChangeArrowheads="1"/>
          </p:cNvSpPr>
          <p:nvPr/>
        </p:nvSpPr>
        <p:spPr bwMode="auto">
          <a:xfrm>
            <a:off x="468313" y="1276350"/>
            <a:ext cx="770413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000">
                <a:latin typeface="Times New Roman" pitchFamily="18" charset="0"/>
                <a:ea typeface="微软雅黑" pitchFamily="34" charset="-122"/>
              </a:rPr>
              <a:t> </a:t>
            </a:r>
            <a:r>
              <a:rPr lang="zh-CN" altLang="zh-CN" sz="2000">
                <a:latin typeface="Times New Roman" pitchFamily="18" charset="0"/>
                <a:ea typeface="微软雅黑" pitchFamily="34" charset="-122"/>
              </a:rPr>
              <a:t>请同学们默读课后的“阅读链接”，想想与老舍笔下的春节有什么不同，和同学交流。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8313" y="2139950"/>
            <a:ext cx="61912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dirty="0">
                <a:latin typeface="Times New Roman" pitchFamily="18" charset="0"/>
                <a:ea typeface="微软雅黑" pitchFamily="34" charset="-122"/>
              </a:rPr>
              <a:t>           </a:t>
            </a:r>
            <a:r>
              <a:rPr lang="zh-CN" altLang="zh-CN" sz="2000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老舍写过年是按时间顺序，有详有</a:t>
            </a:r>
            <a:r>
              <a:rPr lang="zh-CN" altLang="zh-CN" sz="2000" dirty="0" smtClean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略，</a:t>
            </a:r>
            <a:r>
              <a:rPr lang="zh-CN" altLang="zh-CN" sz="2000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给我们展示的是老北京的民风民俗的画卷。</a:t>
            </a:r>
          </a:p>
          <a:p>
            <a:r>
              <a:rPr lang="en-US" altLang="zh-CN" sz="2000" dirty="0" smtClean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        </a:t>
            </a:r>
            <a:r>
              <a:rPr lang="zh-CN" altLang="zh-CN" sz="2000" dirty="0" smtClean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斯</a:t>
            </a:r>
            <a:r>
              <a:rPr lang="zh-CN" altLang="zh-CN" sz="2000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妤写过年既写了家乡的习俗，又写了自己的亲人，传达的是浓浓的亲情。</a:t>
            </a:r>
            <a:r>
              <a:rPr lang="en-US" altLang="zh-CN" sz="2000" dirty="0">
                <a:solidFill>
                  <a:schemeClr val="tx2"/>
                </a:solidFill>
                <a:latin typeface="Times New Roman" pitchFamily="18" charset="0"/>
                <a:ea typeface="微软雅黑" pitchFamily="34" charset="-122"/>
              </a:rPr>
              <a:t>   </a:t>
            </a:r>
            <a:endParaRPr lang="zh-CN" altLang="zh-CN" sz="2000" dirty="0">
              <a:solidFill>
                <a:schemeClr val="tx2"/>
              </a:solidFill>
              <a:latin typeface="Times New Roman" pitchFamily="18" charset="0"/>
              <a:ea typeface="微软雅黑" pitchFamily="34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2124075" y="987425"/>
            <a:ext cx="5127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zh-CN" altLang="en-US" sz="9600" b="1" dirty="0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谢谢观看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842963"/>
            <a:ext cx="1628775" cy="379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22" name="文本框 11"/>
          <p:cNvSpPr txBox="1">
            <a:spLocks noChangeArrowheads="1"/>
          </p:cNvSpPr>
          <p:nvPr/>
        </p:nvSpPr>
        <p:spPr bwMode="auto">
          <a:xfrm>
            <a:off x="171450" y="525463"/>
            <a:ext cx="1231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</a:rPr>
              <a:t>第一课时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39750" y="1347788"/>
            <a:ext cx="8280400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en-US" altLang="zh-CN" sz="3200">
                <a:solidFill>
                  <a:srgbClr val="FF0000"/>
                </a:solidFill>
                <a:latin typeface="Cambria" pitchFamily="18" charset="0"/>
              </a:rPr>
              <a:t>                     </a:t>
            </a:r>
            <a:r>
              <a:rPr lang="zh-CN" altLang="en-US" sz="3200">
                <a:solidFill>
                  <a:srgbClr val="FF0000"/>
                </a:solidFill>
                <a:latin typeface="Cambria" pitchFamily="18" charset="0"/>
              </a:rPr>
              <a:t>自由朗读课文，要求：</a:t>
            </a:r>
            <a:endParaRPr lang="zh-CN" altLang="en-US" sz="3200">
              <a:solidFill>
                <a:srgbClr val="FF0000"/>
              </a:solidFill>
            </a:endParaRPr>
          </a:p>
          <a:p>
            <a:pPr defTabSz="914400" eaLnBrk="0" hangingPunct="0"/>
            <a:r>
              <a:rPr lang="en-US" altLang="zh-CN" sz="3200">
                <a:solidFill>
                  <a:srgbClr val="0000FF"/>
                </a:solidFill>
                <a:latin typeface="Cambria" pitchFamily="18" charset="0"/>
              </a:rPr>
              <a:t>                   </a:t>
            </a:r>
            <a:r>
              <a:rPr lang="zh-CN" altLang="en-US" sz="3200">
                <a:solidFill>
                  <a:srgbClr val="0000FF"/>
                </a:solidFill>
                <a:latin typeface="Cambria" pitchFamily="18" charset="0"/>
              </a:rPr>
              <a:t>（</a:t>
            </a:r>
            <a:r>
              <a:rPr lang="en-US" altLang="zh-CN" sz="2800">
                <a:solidFill>
                  <a:srgbClr val="0000FF"/>
                </a:solidFill>
                <a:latin typeface="Cambria" pitchFamily="18" charset="0"/>
              </a:rPr>
              <a:t>1</a:t>
            </a:r>
            <a:r>
              <a:rPr lang="zh-CN" altLang="en-US" sz="2800">
                <a:solidFill>
                  <a:srgbClr val="0000FF"/>
                </a:solidFill>
                <a:latin typeface="Cambria" pitchFamily="18" charset="0"/>
              </a:rPr>
              <a:t>）读准字音，读通句子。</a:t>
            </a:r>
            <a:endParaRPr lang="zh-CN" altLang="en-US" sz="2800">
              <a:solidFill>
                <a:srgbClr val="0000FF"/>
              </a:solidFill>
            </a:endParaRPr>
          </a:p>
          <a:p>
            <a:pPr defTabSz="914400" eaLnBrk="0" hangingPunct="0"/>
            <a:r>
              <a:rPr lang="zh-CN" altLang="en-US" sz="2800">
                <a:solidFill>
                  <a:srgbClr val="0000FF"/>
                </a:solidFill>
                <a:latin typeface="Cambria" pitchFamily="18" charset="0"/>
              </a:rPr>
              <a:t>                      （</a:t>
            </a:r>
            <a:r>
              <a:rPr lang="en-US" altLang="zh-CN" sz="2800">
                <a:solidFill>
                  <a:srgbClr val="0000FF"/>
                </a:solidFill>
                <a:latin typeface="Cambria" pitchFamily="18" charset="0"/>
              </a:rPr>
              <a:t>2</a:t>
            </a:r>
            <a:r>
              <a:rPr lang="zh-CN" altLang="en-US" sz="2800">
                <a:solidFill>
                  <a:srgbClr val="0000FF"/>
                </a:solidFill>
                <a:latin typeface="Cambria" pitchFamily="18" charset="0"/>
              </a:rPr>
              <a:t>）遇到自己喜欢的语句，多读几遍。</a:t>
            </a:r>
            <a:endParaRPr lang="zh-CN" altLang="en-US" sz="2800">
              <a:solidFill>
                <a:srgbClr val="0000FF"/>
              </a:solidFill>
            </a:endParaRPr>
          </a:p>
          <a:p>
            <a:pPr defTabSz="914400" eaLnBrk="0" hangingPunct="0"/>
            <a:r>
              <a:rPr lang="zh-CN" altLang="en-US" sz="2800">
                <a:solidFill>
                  <a:srgbClr val="0000FF"/>
                </a:solidFill>
                <a:latin typeface="Cambria" pitchFamily="18" charset="0"/>
              </a:rPr>
              <a:t>                      （</a:t>
            </a:r>
            <a:r>
              <a:rPr lang="en-US" altLang="zh-CN" sz="2800">
                <a:solidFill>
                  <a:srgbClr val="0000FF"/>
                </a:solidFill>
                <a:latin typeface="Cambria" pitchFamily="18" charset="0"/>
              </a:rPr>
              <a:t>3</a:t>
            </a:r>
            <a:r>
              <a:rPr lang="zh-CN" altLang="en-US" sz="2800">
                <a:solidFill>
                  <a:srgbClr val="0000FF"/>
                </a:solidFill>
                <a:latin typeface="Cambria" pitchFamily="18" charset="0"/>
              </a:rPr>
              <a:t>）想一想：老北京的春节给你留下怎</a:t>
            </a:r>
            <a:endParaRPr lang="en-US" altLang="zh-CN" sz="2800">
              <a:solidFill>
                <a:srgbClr val="0000FF"/>
              </a:solidFill>
              <a:latin typeface="Cambria" pitchFamily="18" charset="0"/>
            </a:endParaRPr>
          </a:p>
          <a:p>
            <a:pPr defTabSz="914400" eaLnBrk="0" hangingPunct="0"/>
            <a:r>
              <a:rPr lang="en-US" altLang="zh-CN" sz="2800">
                <a:solidFill>
                  <a:srgbClr val="0000FF"/>
                </a:solidFill>
                <a:latin typeface="Cambria" pitchFamily="18" charset="0"/>
              </a:rPr>
              <a:t>                 </a:t>
            </a:r>
            <a:r>
              <a:rPr lang="zh-CN" altLang="en-US" sz="2800">
                <a:solidFill>
                  <a:srgbClr val="0000FF"/>
                </a:solidFill>
                <a:latin typeface="Cambria" pitchFamily="18" charset="0"/>
              </a:rPr>
              <a:t>       样的印象？</a:t>
            </a:r>
            <a:endParaRPr lang="zh-CN" altLang="en-US" sz="2800">
              <a:solidFill>
                <a:srgbClr val="0000FF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39752" y="627534"/>
            <a:ext cx="2448272" cy="504056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83768" y="843558"/>
            <a:ext cx="1872208" cy="792088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0727" name="Picture 2" descr="http://pic19.nipic.com/20120307/9422601_163351022000_2.jpg"/>
          <p:cNvPicPr>
            <a:picLocks noChangeAspect="1" noChangeArrowheads="1"/>
          </p:cNvPicPr>
          <p:nvPr/>
        </p:nvPicPr>
        <p:blipFill>
          <a:blip r:embed="rId3"/>
          <a:srcRect b="2722"/>
          <a:stretch>
            <a:fillRect/>
          </a:stretch>
        </p:blipFill>
        <p:spPr bwMode="auto">
          <a:xfrm>
            <a:off x="0" y="2427288"/>
            <a:ext cx="2295525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文本框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50825" y="842963"/>
            <a:ext cx="1584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</a:rPr>
              <a:t>第一课时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1"/>
          <p:cNvSpPr txBox="1"/>
          <p:nvPr/>
        </p:nvSpPr>
        <p:spPr>
          <a:xfrm>
            <a:off x="-4763" y="555625"/>
            <a:ext cx="31670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2800" dirty="0">
                <a:solidFill>
                  <a:srgbClr val="C00000"/>
                </a:solidFill>
                <a:latin typeface="+mn-ea"/>
                <a:ea typeface="+mn-ea"/>
              </a:rPr>
              <a:t>读一读，写一写</a:t>
            </a:r>
          </a:p>
        </p:txBody>
      </p:sp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395163" y="1275606"/>
            <a:ext cx="85693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宋体" charset="-122"/>
              </a:rPr>
              <a:t>饺子  万象  </a:t>
            </a:r>
            <a:r>
              <a:rPr lang="en-US" altLang="zh-CN" sz="2800" b="1" dirty="0" err="1" smtClean="0">
                <a:solidFill>
                  <a:srgbClr val="0000FF"/>
                </a:solidFill>
                <a:latin typeface="宋体" charset="-122"/>
              </a:rPr>
              <a:t>鞭炮</a:t>
            </a:r>
            <a:r>
              <a:rPr lang="zh-CN" altLang="zh-CN" sz="2800" b="1" dirty="0" smtClean="0">
                <a:solidFill>
                  <a:srgbClr val="0000FF"/>
                </a:solidFill>
                <a:latin typeface="宋体" charset="-122"/>
              </a:rPr>
              <a:t> </a:t>
            </a:r>
            <a:r>
              <a:rPr lang="en-US" altLang="zh-CN" sz="2800" b="1" dirty="0" smtClean="0">
                <a:solidFill>
                  <a:srgbClr val="0000FF"/>
                </a:solidFill>
                <a:latin typeface="宋体" charset="-122"/>
              </a:rPr>
              <a:t> 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charset="-122"/>
              </a:rPr>
              <a:t>眨眼  </a:t>
            </a:r>
            <a:r>
              <a:rPr lang="zh-CN" altLang="zh-CN" sz="2800" b="1" dirty="0" smtClean="0">
                <a:solidFill>
                  <a:srgbClr val="0000FF"/>
                </a:solidFill>
                <a:latin typeface="宋体" charset="-122"/>
              </a:rPr>
              <a:t>通</a:t>
            </a:r>
            <a:r>
              <a:rPr lang="en-US" altLang="zh-CN" sz="2800" b="1" dirty="0" smtClean="0">
                <a:solidFill>
                  <a:srgbClr val="0000FF"/>
                </a:solidFill>
                <a:latin typeface="宋体" charset="-122"/>
              </a:rPr>
              <a:t>宵 </a:t>
            </a:r>
            <a:r>
              <a:rPr lang="zh-CN" altLang="zh-CN" sz="2800" b="1" dirty="0" smtClean="0">
                <a:solidFill>
                  <a:srgbClr val="0000FF"/>
                </a:solidFill>
                <a:latin typeface="宋体" charset="-122"/>
              </a:rPr>
              <a:t> </a:t>
            </a:r>
            <a:r>
              <a:rPr lang="en-US" altLang="zh-CN" sz="2800" b="1" dirty="0">
                <a:solidFill>
                  <a:srgbClr val="0000FF"/>
                </a:solidFill>
                <a:latin typeface="宋体" charset="-122"/>
              </a:rPr>
              <a:t>间</a:t>
            </a:r>
            <a:r>
              <a:rPr lang="zh-CN" altLang="zh-CN" sz="2800" b="1" dirty="0">
                <a:solidFill>
                  <a:srgbClr val="0000FF"/>
                </a:solidFill>
                <a:latin typeface="宋体" charset="-122"/>
              </a:rPr>
              <a:t>断 </a:t>
            </a:r>
            <a:r>
              <a:rPr lang="zh-CN" altLang="zh-CN" sz="2800" b="1" dirty="0" smtClean="0">
                <a:solidFill>
                  <a:srgbClr val="0000FF"/>
                </a:solidFill>
                <a:latin typeface="宋体" charset="-122"/>
              </a:rPr>
              <a:t> 万不得已</a:t>
            </a:r>
            <a:endParaRPr lang="en-US" altLang="zh-CN" sz="2800" b="1" dirty="0">
              <a:solidFill>
                <a:srgbClr val="0000FF"/>
              </a:solidFill>
              <a:latin typeface="宋体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2800" b="1" dirty="0" smtClean="0">
                <a:solidFill>
                  <a:srgbClr val="0000FF"/>
                </a:solidFill>
                <a:latin typeface="宋体" charset="-122"/>
              </a:rPr>
              <a:t>截然 </a:t>
            </a:r>
            <a:r>
              <a:rPr lang="en-US" altLang="zh-CN" sz="2800" b="1" dirty="0" smtClean="0">
                <a:solidFill>
                  <a:srgbClr val="0000FF"/>
                </a:solidFill>
                <a:latin typeface="宋体" charset="-122"/>
              </a:rPr>
              <a:t> </a:t>
            </a:r>
            <a:r>
              <a:rPr lang="zh-CN" altLang="zh-CN" sz="2800" b="1" dirty="0">
                <a:solidFill>
                  <a:srgbClr val="0000FF"/>
                </a:solidFill>
                <a:latin typeface="宋体" charset="-122"/>
              </a:rPr>
              <a:t>燃放</a:t>
            </a:r>
            <a:r>
              <a:rPr lang="en-US" altLang="zh-CN" sz="2800" b="1" dirty="0">
                <a:solidFill>
                  <a:srgbClr val="0000FF"/>
                </a:solidFill>
                <a:latin typeface="宋体" charset="-122"/>
              </a:rPr>
              <a:t> </a:t>
            </a:r>
            <a:r>
              <a:rPr lang="zh-CN" altLang="zh-CN" sz="2800" b="1" dirty="0">
                <a:solidFill>
                  <a:srgbClr val="0000FF"/>
                </a:solidFill>
                <a:latin typeface="宋体" charset="-122"/>
              </a:rPr>
              <a:t> 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charset="-122"/>
              </a:rPr>
              <a:t>小贩  摆摊儿   彼此   贺年  恰好</a:t>
            </a:r>
            <a:endParaRPr lang="en-US" altLang="zh-CN" sz="2800" b="1" dirty="0" smtClean="0">
              <a:solidFill>
                <a:srgbClr val="0000FF"/>
              </a:solidFill>
              <a:latin typeface="宋体" charset="-122"/>
            </a:endParaRPr>
          </a:p>
          <a:p>
            <a:pPr>
              <a:lnSpc>
                <a:spcPct val="200000"/>
              </a:lnSpc>
            </a:pPr>
            <a:r>
              <a:rPr lang="zh-CN" altLang="zh-CN" sz="2800" b="1" dirty="0" smtClean="0">
                <a:solidFill>
                  <a:srgbClr val="0000FF"/>
                </a:solidFill>
                <a:latin typeface="宋体" charset="-122"/>
              </a:rPr>
              <a:t>一律 </a:t>
            </a:r>
            <a:r>
              <a:rPr lang="en-US" altLang="zh-CN" sz="2800" b="1" dirty="0" smtClean="0">
                <a:solidFill>
                  <a:srgbClr val="0000FF"/>
                </a:solidFill>
                <a:latin typeface="宋体" charset="-122"/>
              </a:rPr>
              <a:t> </a:t>
            </a:r>
            <a:r>
              <a:rPr lang="zh-CN" altLang="zh-CN" sz="2800" b="1" dirty="0">
                <a:solidFill>
                  <a:srgbClr val="0000FF"/>
                </a:solidFill>
                <a:latin typeface="宋体" charset="-122"/>
              </a:rPr>
              <a:t>彩绘</a:t>
            </a:r>
            <a:r>
              <a:rPr lang="en-US" altLang="zh-CN" sz="2800" b="1" dirty="0">
                <a:solidFill>
                  <a:srgbClr val="0000FF"/>
                </a:solidFill>
                <a:latin typeface="宋体" charset="-122"/>
              </a:rPr>
              <a:t> </a:t>
            </a:r>
            <a:r>
              <a:rPr lang="zh-CN" altLang="zh-CN" sz="2800" b="1" dirty="0">
                <a:solidFill>
                  <a:srgbClr val="0000FF"/>
                </a:solidFill>
                <a:latin typeface="宋体" charset="-122"/>
              </a:rPr>
              <a:t> </a:t>
            </a:r>
            <a:r>
              <a:rPr lang="en-US" altLang="zh-CN" sz="2800" b="1" dirty="0">
                <a:solidFill>
                  <a:srgbClr val="0000FF"/>
                </a:solidFill>
                <a:latin typeface="宋体" charset="-122"/>
              </a:rPr>
              <a:t>分</a:t>
            </a:r>
            <a:r>
              <a:rPr lang="zh-CN" altLang="zh-CN" sz="2800" b="1" dirty="0">
                <a:solidFill>
                  <a:srgbClr val="0000FF"/>
                </a:solidFill>
                <a:latin typeface="宋体" charset="-122"/>
              </a:rPr>
              <a:t>外</a:t>
            </a:r>
          </a:p>
        </p:txBody>
      </p:sp>
      <p:sp>
        <p:nvSpPr>
          <p:cNvPr id="11" name="矩形 10"/>
          <p:cNvSpPr/>
          <p:nvPr/>
        </p:nvSpPr>
        <p:spPr>
          <a:xfrm>
            <a:off x="2411760" y="843558"/>
            <a:ext cx="2448272" cy="504056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111853" y="1131590"/>
            <a:ext cx="136815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biān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58548" y="1071457"/>
            <a:ext cx="136815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xiāo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50636" y="1071457"/>
            <a:ext cx="136815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jiàn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23728" y="2811524"/>
            <a:ext cx="136815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err="1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fèn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文本框 11"/>
          <p:cNvSpPr txBox="1">
            <a:spLocks noChangeArrowheads="1"/>
          </p:cNvSpPr>
          <p:nvPr/>
        </p:nvSpPr>
        <p:spPr bwMode="auto">
          <a:xfrm>
            <a:off x="171450" y="525463"/>
            <a:ext cx="1231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</a:rPr>
              <a:t>第一课时</a:t>
            </a:r>
          </a:p>
        </p:txBody>
      </p:sp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468313" y="906463"/>
            <a:ext cx="82804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zh-CN" altLang="zh-CN" sz="2400" b="1" dirty="0">
                <a:solidFill>
                  <a:srgbClr val="FF0000"/>
                </a:solidFill>
                <a:latin typeface="宋体" charset="-122"/>
              </a:rPr>
              <a:t>腊月：</a:t>
            </a:r>
            <a:r>
              <a:rPr lang="zh-CN" altLang="zh-CN" sz="2400" b="1" dirty="0">
                <a:latin typeface="宋体" charset="-122"/>
              </a:rPr>
              <a:t>农历十二月。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宋体" charset="-122"/>
              </a:rPr>
              <a:t>初旬：</a:t>
            </a:r>
            <a:r>
              <a:rPr lang="zh-CN" altLang="zh-CN" sz="2400" b="1" dirty="0">
                <a:latin typeface="宋体" charset="-122"/>
              </a:rPr>
              <a:t>每月的第一个十天。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宋体" charset="-122"/>
              </a:rPr>
              <a:t>元宵节：</a:t>
            </a:r>
            <a:r>
              <a:rPr lang="zh-CN" altLang="zh-CN" sz="2400" b="1" dirty="0">
                <a:latin typeface="宋体" charset="-122"/>
              </a:rPr>
              <a:t>农历正月十五。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宋体" charset="-122"/>
              </a:rPr>
              <a:t>截然不同：</a:t>
            </a:r>
            <a:r>
              <a:rPr lang="zh-CN" altLang="zh-CN" sz="2400" b="1" dirty="0">
                <a:latin typeface="宋体" charset="-122"/>
              </a:rPr>
              <a:t>形容两件事物毫无共同之处。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宋体" charset="-122"/>
              </a:rPr>
              <a:t>万象更新：</a:t>
            </a:r>
            <a:r>
              <a:rPr lang="zh-CN" altLang="zh-CN" sz="2400" b="1" dirty="0">
                <a:latin typeface="宋体" charset="-122"/>
              </a:rPr>
              <a:t>一切事物或景象都变的焕然一新。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宋体" charset="-122"/>
              </a:rPr>
              <a:t>张灯结彩</a:t>
            </a:r>
            <a:r>
              <a:rPr lang="zh-CN" altLang="zh-CN" sz="2400" b="1" dirty="0" smtClean="0">
                <a:solidFill>
                  <a:srgbClr val="FF0000"/>
                </a:solidFill>
                <a:latin typeface="宋体" charset="-122"/>
              </a:rPr>
              <a:t>：</a:t>
            </a:r>
            <a:r>
              <a:rPr lang="zh-CN" altLang="zh-CN" sz="2400" b="1" dirty="0">
                <a:latin typeface="宋体" charset="-122"/>
              </a:rPr>
              <a:t>挂上彩灯、彩带等，形容场面喜庆</a:t>
            </a:r>
            <a:r>
              <a:rPr lang="zh-CN" altLang="zh-CN" sz="2400" dirty="0"/>
              <a:t>、</a:t>
            </a:r>
            <a:r>
              <a:rPr lang="zh-CN" altLang="zh-CN" sz="2400" b="1" dirty="0"/>
              <a:t>热闹</a:t>
            </a:r>
            <a:r>
              <a:rPr lang="zh-CN" altLang="zh-CN" sz="2400" dirty="0"/>
              <a:t>。</a:t>
            </a:r>
            <a:r>
              <a:rPr lang="zh-CN" altLang="zh-CN" sz="2400" b="1" dirty="0" smtClean="0">
                <a:latin typeface="宋体" charset="-122"/>
              </a:rPr>
              <a:t>。</a:t>
            </a:r>
            <a:endParaRPr lang="zh-CN" altLang="zh-CN" sz="2400" b="1" dirty="0">
              <a:latin typeface="宋体" charset="-122"/>
            </a:endParaRPr>
          </a:p>
          <a:p>
            <a:r>
              <a:rPr lang="zh-CN" altLang="zh-CN" sz="2400" b="1" dirty="0">
                <a:solidFill>
                  <a:srgbClr val="FF0000"/>
                </a:solidFill>
                <a:latin typeface="宋体" charset="-122"/>
              </a:rPr>
              <a:t>万不得已：</a:t>
            </a:r>
            <a:r>
              <a:rPr lang="zh-CN" altLang="zh-CN" sz="2400" b="1" dirty="0">
                <a:latin typeface="宋体" charset="-122"/>
              </a:rPr>
              <a:t>表示无可奈何，不得不如此。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宋体" charset="-122"/>
              </a:rPr>
              <a:t>分外：</a:t>
            </a:r>
            <a:r>
              <a:rPr lang="zh-CN" altLang="zh-CN" sz="2400" b="1" dirty="0">
                <a:latin typeface="宋体" charset="-122"/>
              </a:rPr>
              <a:t>超过平常，特别。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宋体" charset="-122"/>
              </a:rPr>
              <a:t>光景：</a:t>
            </a:r>
            <a:r>
              <a:rPr lang="zh-CN" altLang="zh-CN" sz="2400" b="1" dirty="0">
                <a:latin typeface="宋体" charset="-122"/>
              </a:rPr>
              <a:t>境况；状况；情景。</a:t>
            </a:r>
          </a:p>
          <a:p>
            <a:r>
              <a:rPr lang="zh-CN" altLang="zh-CN" sz="2400" b="1" dirty="0">
                <a:solidFill>
                  <a:srgbClr val="FF0000"/>
                </a:solidFill>
                <a:latin typeface="宋体" charset="-122"/>
              </a:rPr>
              <a:t>空竹：</a:t>
            </a:r>
            <a:r>
              <a:rPr lang="zh-CN" altLang="zh-CN" sz="2400" b="1" dirty="0">
                <a:latin typeface="宋体" charset="-122"/>
              </a:rPr>
              <a:t>一种木制的传统健身玩具。</a:t>
            </a:r>
            <a:endParaRPr lang="zh-CN" altLang="en-US" sz="2400" b="1" dirty="0">
              <a:solidFill>
                <a:srgbClr val="0000FF"/>
              </a:solidFill>
              <a:latin typeface="宋体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39752" y="627534"/>
            <a:ext cx="2448272" cy="504056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83768" y="843558"/>
            <a:ext cx="1872208" cy="792088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2774" name="Picture 4" descr="http://pic19.nipic.com/20120222/9422601_112339469000_2.jpg"/>
          <p:cNvPicPr>
            <a:picLocks noChangeAspect="1" noChangeArrowheads="1"/>
          </p:cNvPicPr>
          <p:nvPr/>
        </p:nvPicPr>
        <p:blipFill>
          <a:blip r:embed="rId2"/>
          <a:srcRect b="4630"/>
          <a:stretch>
            <a:fillRect/>
          </a:stretch>
        </p:blipFill>
        <p:spPr bwMode="auto">
          <a:xfrm>
            <a:off x="6470687" y="2709863"/>
            <a:ext cx="2266950" cy="243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827088" y="700088"/>
            <a:ext cx="2736850" cy="830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800" i="1">
                <a:solidFill>
                  <a:srgbClr val="008000"/>
                </a:solidFill>
                <a:latin typeface="黑体" pitchFamily="49" charset="-122"/>
                <a:ea typeface="黑体" pitchFamily="49" charset="-122"/>
              </a:rPr>
              <a:t>作家简介</a:t>
            </a:r>
            <a:endParaRPr kumimoji="1" lang="en-US" altLang="zh-CN" sz="4800" i="1">
              <a:solidFill>
                <a:srgbClr val="008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468313" y="1544638"/>
            <a:ext cx="525621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000" dirty="0"/>
              <a:t>老舍（</a:t>
            </a:r>
            <a:r>
              <a:rPr lang="en-US" altLang="zh-CN" sz="2000" dirty="0"/>
              <a:t>1899-1966</a:t>
            </a:r>
            <a:r>
              <a:rPr lang="zh-CN" altLang="zh-CN" sz="2000" dirty="0"/>
              <a:t>） 中国作家。原名舒庆春，字舍予，北京人，满族。</a:t>
            </a:r>
            <a:r>
              <a:rPr lang="en-US" altLang="zh-CN" sz="2000" dirty="0"/>
              <a:t>1950</a:t>
            </a:r>
            <a:r>
              <a:rPr lang="zh-CN" altLang="zh-CN" sz="2000" dirty="0"/>
              <a:t>年创作话剧《龙须沟》，获北京市人民政府授予的“人民艺术家”称号。著述丰富，善于刻画市民阶层的生活和心理，同时也努力表现时代前进的步伐；文笔生动、幽默，富有浓郁的地方色彩。主要作品有《离婚》《四世同堂》《骆驼祥子》等。有《老舍全集》行世。</a:t>
            </a:r>
          </a:p>
          <a:p>
            <a:r>
              <a:rPr lang="zh-CN" altLang="zh-CN" sz="2000" dirty="0" smtClean="0">
                <a:solidFill>
                  <a:srgbClr val="FF0000"/>
                </a:solidFill>
                <a:latin typeface="+mn-ea"/>
                <a:ea typeface="+mn-ea"/>
              </a:rPr>
              <a:t>老舍</a:t>
            </a:r>
            <a:r>
              <a:rPr lang="zh-CN" altLang="zh-CN" sz="2000" dirty="0">
                <a:solidFill>
                  <a:srgbClr val="FF0000"/>
                </a:solidFill>
                <a:latin typeface="+mn-ea"/>
                <a:ea typeface="+mn-ea"/>
              </a:rPr>
              <a:t>是杰出的语言大师。他的语言俗白，通俗易懂，朴实无华，京味十足。</a:t>
            </a:r>
          </a:p>
        </p:txBody>
      </p:sp>
      <p:pic>
        <p:nvPicPr>
          <p:cNvPr id="33795" name="Picture 6" descr="http://blog.luohuedu.net/images/new/file/801/2009-6/200961010304161250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1131888"/>
            <a:ext cx="2749550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64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67" grpId="0" animBg="1" autoUpdateAnimBg="0"/>
      <p:bldP spid="164868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1"/>
          <p:cNvSpPr txBox="1">
            <a:spLocks noChangeArrowheads="1"/>
          </p:cNvSpPr>
          <p:nvPr/>
        </p:nvSpPr>
        <p:spPr bwMode="auto">
          <a:xfrm>
            <a:off x="2195761" y="483518"/>
            <a:ext cx="43989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杂拌儿  零七八碎儿  玩意儿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95536" y="770989"/>
            <a:ext cx="8280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2400" dirty="0">
                <a:latin typeface="Times New Roman" pitchFamily="18" charset="0"/>
                <a:ea typeface="微软雅黑" pitchFamily="34" charset="-122"/>
              </a:rPr>
              <a:t>a.</a:t>
            </a:r>
            <a:r>
              <a:rPr lang="zh-CN" altLang="zh-CN" sz="2400" dirty="0">
                <a:latin typeface="Times New Roman" pitchFamily="18" charset="0"/>
                <a:ea typeface="微软雅黑" pitchFamily="34" charset="-122"/>
              </a:rPr>
              <a:t>孩子们准备过年，第一</a:t>
            </a:r>
            <a:r>
              <a:rPr lang="zh-CN" altLang="zh-CN" sz="2400" dirty="0" smtClean="0">
                <a:latin typeface="Times New Roman" pitchFamily="18" charset="0"/>
                <a:ea typeface="微软雅黑" pitchFamily="34" charset="-122"/>
              </a:rPr>
              <a:t>件事是买</a:t>
            </a:r>
            <a:r>
              <a:rPr lang="zh-CN" altLang="zh-CN" sz="2400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杂拌儿</a:t>
            </a:r>
            <a:r>
              <a:rPr lang="zh-CN" altLang="zh-CN" sz="2400" dirty="0">
                <a:latin typeface="Times New Roman" pitchFamily="18" charset="0"/>
                <a:ea typeface="微软雅黑" pitchFamily="34" charset="-122"/>
              </a:rPr>
              <a:t>。这是</a:t>
            </a:r>
            <a:r>
              <a:rPr lang="zh-CN" altLang="zh-CN" sz="2400" dirty="0" smtClean="0">
                <a:latin typeface="Times New Roman" pitchFamily="18" charset="0"/>
                <a:ea typeface="微软雅黑" pitchFamily="34" charset="-122"/>
              </a:rPr>
              <a:t>用</a:t>
            </a:r>
            <a:r>
              <a:rPr lang="zh-CN" altLang="en-US" sz="2400" dirty="0" smtClean="0">
                <a:latin typeface="Times New Roman" pitchFamily="18" charset="0"/>
                <a:ea typeface="微软雅黑" pitchFamily="34" charset="-122"/>
              </a:rPr>
              <a:t>各种干果（</a:t>
            </a:r>
            <a:r>
              <a:rPr lang="zh-CN" altLang="zh-CN" sz="2400" dirty="0" smtClean="0">
                <a:latin typeface="Times New Roman" pitchFamily="18" charset="0"/>
                <a:ea typeface="微软雅黑" pitchFamily="34" charset="-122"/>
              </a:rPr>
              <a:t>花生</a:t>
            </a:r>
            <a:r>
              <a:rPr lang="zh-CN" altLang="zh-CN" sz="2400" dirty="0">
                <a:latin typeface="Times New Roman" pitchFamily="18" charset="0"/>
                <a:ea typeface="微软雅黑" pitchFamily="34" charset="-122"/>
              </a:rPr>
              <a:t>、胶枣、榛子、</a:t>
            </a:r>
            <a:r>
              <a:rPr lang="zh-CN" altLang="zh-CN" sz="2400" dirty="0" smtClean="0">
                <a:latin typeface="Times New Roman" pitchFamily="18" charset="0"/>
                <a:ea typeface="微软雅黑" pitchFamily="34" charset="-122"/>
              </a:rPr>
              <a:t>栗子等</a:t>
            </a:r>
            <a:r>
              <a:rPr lang="zh-CN" altLang="en-US" sz="2400" dirty="0" smtClean="0">
                <a:latin typeface="Times New Roman" pitchFamily="18" charset="0"/>
                <a:ea typeface="微软雅黑" pitchFamily="34" charset="-122"/>
              </a:rPr>
              <a:t>）</a:t>
            </a:r>
            <a:r>
              <a:rPr lang="zh-CN" altLang="zh-CN" sz="2400" dirty="0" smtClean="0">
                <a:latin typeface="Times New Roman" pitchFamily="18" charset="0"/>
                <a:ea typeface="微软雅黑" pitchFamily="34" charset="-122"/>
              </a:rPr>
              <a:t>与</a:t>
            </a:r>
            <a:r>
              <a:rPr lang="zh-CN" altLang="zh-CN" sz="2400" dirty="0">
                <a:latin typeface="Times New Roman" pitchFamily="18" charset="0"/>
                <a:ea typeface="微软雅黑" pitchFamily="34" charset="-122"/>
              </a:rPr>
              <a:t>蜜饯掺和成</a:t>
            </a:r>
            <a:r>
              <a:rPr lang="zh-CN" altLang="zh-CN" sz="2400" dirty="0" smtClean="0">
                <a:latin typeface="Times New Roman" pitchFamily="18" charset="0"/>
                <a:ea typeface="微软雅黑" pitchFamily="34" charset="-122"/>
              </a:rPr>
              <a:t>的</a:t>
            </a:r>
            <a:r>
              <a:rPr lang="zh-CN" altLang="en-US" sz="2400" dirty="0" smtClean="0">
                <a:latin typeface="Times New Roman" pitchFamily="18" charset="0"/>
                <a:ea typeface="微软雅黑" pitchFamily="34" charset="-122"/>
              </a:rPr>
              <a:t>，普通的带皮，高级的没有皮</a:t>
            </a:r>
            <a:r>
              <a:rPr lang="en-US" altLang="zh-CN" sz="2400" dirty="0" smtClean="0">
                <a:latin typeface="Times New Roman" pitchFamily="18" charset="0"/>
                <a:ea typeface="微软雅黑" pitchFamily="34" charset="-122"/>
              </a:rPr>
              <a:t>——</a:t>
            </a:r>
            <a:r>
              <a:rPr lang="zh-CN" altLang="en-US" sz="2400" dirty="0" smtClean="0">
                <a:latin typeface="Times New Roman" pitchFamily="18" charset="0"/>
                <a:ea typeface="微软雅黑" pitchFamily="34" charset="-122"/>
              </a:rPr>
              <a:t>例如普通的用带皮的榛子，高级的就用榛仁。</a:t>
            </a:r>
            <a:r>
              <a:rPr lang="zh-CN" altLang="zh-CN" sz="2400" dirty="0" smtClean="0">
                <a:latin typeface="Times New Roman" pitchFamily="18" charset="0"/>
                <a:ea typeface="微软雅黑" pitchFamily="34" charset="-122"/>
              </a:rPr>
              <a:t>孩子们</a:t>
            </a:r>
            <a:r>
              <a:rPr lang="zh-CN" altLang="zh-CN" sz="2400" dirty="0">
                <a:latin typeface="Times New Roman" pitchFamily="18" charset="0"/>
                <a:ea typeface="微软雅黑" pitchFamily="34" charset="-122"/>
              </a:rPr>
              <a:t>喜欢吃这些</a:t>
            </a:r>
            <a:r>
              <a:rPr lang="zh-CN" altLang="zh-CN" sz="2400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零七八碎</a:t>
            </a:r>
            <a:r>
              <a:rPr lang="zh-CN" altLang="zh-CN" sz="2400" dirty="0" smtClean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儿</a:t>
            </a:r>
            <a:r>
              <a:rPr lang="zh-CN" altLang="en-US" sz="2400" dirty="0" smtClean="0">
                <a:latin typeface="Times New Roman" pitchFamily="18" charset="0"/>
                <a:ea typeface="微软雅黑" pitchFamily="34" charset="-122"/>
              </a:rPr>
              <a:t>，即使没有饺子吃，也必须买杂拌儿。他们的</a:t>
            </a:r>
            <a:r>
              <a:rPr lang="zh-CN" altLang="zh-CN" sz="2400" dirty="0" smtClean="0">
                <a:latin typeface="Times New Roman" pitchFamily="18" charset="0"/>
                <a:ea typeface="微软雅黑" pitchFamily="34" charset="-122"/>
              </a:rPr>
              <a:t>第二件事</a:t>
            </a:r>
            <a:r>
              <a:rPr lang="zh-CN" altLang="zh-CN" sz="2400" dirty="0">
                <a:latin typeface="Times New Roman" pitchFamily="18" charset="0"/>
                <a:ea typeface="微软雅黑" pitchFamily="34" charset="-122"/>
              </a:rPr>
              <a:t>是买爆竹，特别是男孩子们。恐怕第三件事才是</a:t>
            </a:r>
            <a:r>
              <a:rPr lang="zh-CN" altLang="zh-CN" sz="2400" dirty="0" smtClean="0">
                <a:latin typeface="Times New Roman" pitchFamily="18" charset="0"/>
                <a:ea typeface="微软雅黑" pitchFamily="34" charset="-122"/>
              </a:rPr>
              <a:t>买</a:t>
            </a:r>
            <a:r>
              <a:rPr lang="zh-CN" altLang="zh-CN" sz="2400" dirty="0" smtClean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玩意儿</a:t>
            </a:r>
            <a:r>
              <a:rPr lang="en-US" altLang="zh-CN" sz="2400" dirty="0">
                <a:latin typeface="Times New Roman" pitchFamily="18" charset="0"/>
                <a:ea typeface="微软雅黑" pitchFamily="34" charset="-122"/>
              </a:rPr>
              <a:t>——</a:t>
            </a:r>
            <a:r>
              <a:rPr lang="zh-CN" altLang="zh-CN" sz="2400" dirty="0">
                <a:latin typeface="Times New Roman" pitchFamily="18" charset="0"/>
                <a:ea typeface="微软雅黑" pitchFamily="34" charset="-122"/>
              </a:rPr>
              <a:t>风筝、空竹、口琴</a:t>
            </a:r>
            <a:r>
              <a:rPr lang="zh-CN" altLang="zh-CN" sz="2400" dirty="0" smtClean="0">
                <a:latin typeface="Times New Roman" pitchFamily="18" charset="0"/>
                <a:ea typeface="微软雅黑" pitchFamily="34" charset="-122"/>
              </a:rPr>
              <a:t>等</a:t>
            </a:r>
            <a:r>
              <a:rPr lang="zh-CN" altLang="en-US" sz="2400" dirty="0" smtClean="0">
                <a:latin typeface="Times New Roman" pitchFamily="18" charset="0"/>
                <a:ea typeface="微软雅黑" pitchFamily="34" charset="-122"/>
              </a:rPr>
              <a:t>，和年画</a:t>
            </a:r>
            <a:r>
              <a:rPr lang="zh-CN" altLang="zh-CN" sz="2400" dirty="0" smtClean="0">
                <a:latin typeface="Times New Roman" pitchFamily="18" charset="0"/>
                <a:ea typeface="微软雅黑" pitchFamily="34" charset="-122"/>
              </a:rPr>
              <a:t>。</a:t>
            </a:r>
            <a:endParaRPr lang="en-US" altLang="zh-CN" sz="2400" dirty="0">
              <a:latin typeface="Times New Roman" pitchFamily="18" charset="0"/>
              <a:ea typeface="微软雅黑" pitchFamily="34" charset="-122"/>
            </a:endParaRPr>
          </a:p>
          <a:p>
            <a:endParaRPr lang="zh-CN" altLang="zh-CN" sz="2400" dirty="0">
              <a:latin typeface="Times New Roman" pitchFamily="18" charset="0"/>
              <a:ea typeface="微软雅黑" pitchFamily="34" charset="-122"/>
            </a:endParaRPr>
          </a:p>
          <a:p>
            <a:r>
              <a:rPr lang="en-US" altLang="zh-CN" sz="2400" dirty="0">
                <a:latin typeface="Times New Roman" pitchFamily="18" charset="0"/>
                <a:ea typeface="微软雅黑" pitchFamily="34" charset="-122"/>
              </a:rPr>
              <a:t>b.</a:t>
            </a:r>
            <a:r>
              <a:rPr lang="zh-CN" altLang="zh-CN" sz="2400" dirty="0">
                <a:latin typeface="Times New Roman" pitchFamily="18" charset="0"/>
                <a:ea typeface="微软雅黑" pitchFamily="34" charset="-122"/>
              </a:rPr>
              <a:t>腊月和正月，在农村正是大家最</a:t>
            </a:r>
            <a:r>
              <a:rPr lang="zh-CN" altLang="zh-CN" sz="2400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闲在</a:t>
            </a:r>
            <a:r>
              <a:rPr lang="zh-CN" altLang="zh-CN" sz="2400" dirty="0">
                <a:latin typeface="Times New Roman" pitchFamily="18" charset="0"/>
                <a:ea typeface="微软雅黑" pitchFamily="34" charset="-122"/>
              </a:rPr>
              <a:t>的</a:t>
            </a:r>
            <a:endParaRPr lang="en-US" altLang="zh-CN" sz="2400" dirty="0">
              <a:latin typeface="Times New Roman" pitchFamily="18" charset="0"/>
              <a:ea typeface="微软雅黑" pitchFamily="34" charset="-122"/>
            </a:endParaRPr>
          </a:p>
          <a:p>
            <a:r>
              <a:rPr lang="zh-CN" altLang="zh-CN" sz="2400" dirty="0">
                <a:latin typeface="Times New Roman" pitchFamily="18" charset="0"/>
                <a:ea typeface="微软雅黑" pitchFamily="34" charset="-122"/>
              </a:rPr>
              <a:t>时候</a:t>
            </a:r>
            <a:r>
              <a:rPr lang="zh-CN" altLang="en-US" sz="2400" dirty="0">
                <a:latin typeface="Times New Roman" pitchFamily="18" charset="0"/>
                <a:ea typeface="微软雅黑" pitchFamily="34" charset="-122"/>
              </a:rPr>
              <a:t>。</a:t>
            </a:r>
            <a:endParaRPr lang="zh-CN" altLang="en-US" sz="2400" dirty="0">
              <a:solidFill>
                <a:srgbClr val="0000FF"/>
              </a:solidFill>
              <a:latin typeface="宋体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83768" y="843558"/>
            <a:ext cx="1872208" cy="792088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4822" name="Picture 8" descr="http://pic19.nipic.com/20120222/9422601_112339469000_2.jpg"/>
          <p:cNvPicPr>
            <a:picLocks noChangeAspect="1" noChangeArrowheads="1"/>
          </p:cNvPicPr>
          <p:nvPr/>
        </p:nvPicPr>
        <p:blipFill>
          <a:blip r:embed="rId3"/>
          <a:srcRect b="3828"/>
          <a:stretch>
            <a:fillRect/>
          </a:stretch>
        </p:blipFill>
        <p:spPr bwMode="auto">
          <a:xfrm>
            <a:off x="6666731" y="3074442"/>
            <a:ext cx="2513781" cy="2233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1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文本框 11"/>
          <p:cNvSpPr txBox="1">
            <a:spLocks noChangeArrowheads="1"/>
          </p:cNvSpPr>
          <p:nvPr/>
        </p:nvSpPr>
        <p:spPr bwMode="auto">
          <a:xfrm>
            <a:off x="1331913" y="339725"/>
            <a:ext cx="68754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合作交流，填写表格</a:t>
            </a:r>
          </a:p>
        </p:txBody>
      </p:sp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83768" y="843558"/>
            <a:ext cx="1872208" cy="792088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684213" y="842963"/>
          <a:ext cx="7776864" cy="4023360"/>
        </p:xfrm>
        <a:graphic>
          <a:graphicData uri="http://schemas.openxmlformats.org/drawingml/2006/table">
            <a:tbl>
              <a:tblPr/>
              <a:tblGrid>
                <a:gridCol w="1849449"/>
                <a:gridCol w="5927415"/>
              </a:tblGrid>
              <a:tr h="3207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Cambria"/>
                          <a:ea typeface="宋体"/>
                          <a:cs typeface="宋体"/>
                        </a:rPr>
                        <a:t>时间</a:t>
                      </a: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Cambria"/>
                          <a:ea typeface="宋体"/>
                          <a:cs typeface="宋体"/>
                        </a:rPr>
                        <a:t>风俗习惯</a:t>
                      </a: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5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400" b="1" kern="100">
                          <a:latin typeface="Cambria"/>
                          <a:ea typeface="宋体"/>
                          <a:cs typeface="宋体"/>
                        </a:rPr>
                        <a:t>腊月初九至腊月二十二</a:t>
                      </a:r>
                      <a:endParaRPr lang="zh-CN" sz="2400" b="1" kern="10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Cambria"/>
                          <a:ea typeface="宋体"/>
                          <a:cs typeface="宋体"/>
                        </a:rPr>
                        <a:t>过小年，放鞭炮，吃糖</a:t>
                      </a: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400" b="1" kern="100">
                          <a:latin typeface="Cambria"/>
                          <a:ea typeface="宋体"/>
                          <a:cs typeface="宋体"/>
                        </a:rPr>
                        <a:t>过了二十三</a:t>
                      </a:r>
                      <a:endParaRPr lang="zh-CN" sz="2400" b="1" kern="10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7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Cambria"/>
                          <a:ea typeface="宋体"/>
                          <a:cs typeface="宋体"/>
                        </a:rPr>
                        <a:t>初六</a:t>
                      </a: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b="1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400" b="1" kern="100">
                          <a:latin typeface="Cambria"/>
                          <a:ea typeface="宋体"/>
                          <a:cs typeface="宋体"/>
                        </a:rPr>
                        <a:t>元宵</a:t>
                      </a:r>
                      <a:endParaRPr lang="zh-CN" sz="2400" b="1" kern="10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Cambria"/>
                          <a:ea typeface="宋体"/>
                          <a:cs typeface="宋体"/>
                        </a:rPr>
                        <a:t>看花灯，小孩放花炮，吃元宵</a:t>
                      </a: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400" b="1" kern="100">
                          <a:latin typeface="Cambria"/>
                          <a:ea typeface="宋体"/>
                          <a:cs typeface="宋体"/>
                        </a:rPr>
                        <a:t>正月十九</a:t>
                      </a:r>
                      <a:endParaRPr lang="zh-CN" sz="2400" b="1" kern="10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latin typeface="Cambria"/>
                          <a:ea typeface="宋体"/>
                          <a:cs typeface="宋体"/>
                        </a:rPr>
                        <a:t>春节结束</a:t>
                      </a:r>
                      <a:endParaRPr lang="zh-CN" sz="24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11"/>
          <p:cNvSpPr txBox="1">
            <a:spLocks noChangeArrowheads="1"/>
          </p:cNvSpPr>
          <p:nvPr/>
        </p:nvSpPr>
        <p:spPr bwMode="auto">
          <a:xfrm>
            <a:off x="1331913" y="484188"/>
            <a:ext cx="68754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填写表格，分清楚哪个部分写得详细，哪个部分写得简略。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83768" y="843558"/>
            <a:ext cx="1872208" cy="792088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684213" y="987425"/>
          <a:ext cx="7776864" cy="3849158"/>
        </p:xfrm>
        <a:graphic>
          <a:graphicData uri="http://schemas.openxmlformats.org/drawingml/2006/table">
            <a:tbl>
              <a:tblPr/>
              <a:tblGrid>
                <a:gridCol w="1849449"/>
                <a:gridCol w="5927415"/>
              </a:tblGrid>
              <a:tr h="3207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时间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风俗习惯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0000"/>
                          </a:solidFill>
                          <a:latin typeface="Cambria"/>
                          <a:ea typeface="宋体"/>
                          <a:cs typeface="宋体"/>
                        </a:rPr>
                        <a:t>腊月初八</a:t>
                      </a:r>
                      <a:endParaRPr lang="zh-CN" sz="2000" b="1" kern="100" dirty="0">
                        <a:solidFill>
                          <a:srgbClr val="FF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熬腊八粥，泡腊八蒜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腊月初九至腊月二十二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孩子：买杂拌儿，买爆竹，买各种玩意儿。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大人：预备过年的物品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腊月二十三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过小年，放鞭炮，吃糖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过了二十三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大扫除，把吃的准备充足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5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0000"/>
                          </a:solidFill>
                          <a:latin typeface="Cambria"/>
                          <a:ea typeface="宋体"/>
                          <a:cs typeface="宋体"/>
                        </a:rPr>
                        <a:t>除夕</a:t>
                      </a:r>
                      <a:endParaRPr lang="zh-CN" sz="2000" b="1" kern="100" dirty="0">
                        <a:solidFill>
                          <a:srgbClr val="FF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做年菜，穿新衣，贴对联，贴年画，灯火通宵，放鞭炮，吃团圆饭，守岁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solidFill>
                            <a:srgbClr val="FF0000"/>
                          </a:solidFill>
                          <a:latin typeface="宋体"/>
                          <a:ea typeface="宋体"/>
                          <a:cs typeface="宋体"/>
                        </a:rPr>
                        <a:t>正月初一</a:t>
                      </a:r>
                      <a:endParaRPr lang="zh-CN" sz="2000" b="1" kern="100" dirty="0">
                        <a:solidFill>
                          <a:srgbClr val="FF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altLang="en-US" sz="2000" b="1" kern="100" dirty="0" smtClean="0">
                          <a:latin typeface="宋体"/>
                          <a:ea typeface="宋体"/>
                          <a:cs typeface="宋体"/>
                        </a:rPr>
                        <a:t>店铺关门，男人拜年，女人待客，逛庙会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0000"/>
                          </a:solidFill>
                          <a:latin typeface="Cambria"/>
                          <a:ea typeface="宋体"/>
                          <a:cs typeface="宋体"/>
                        </a:rPr>
                        <a:t>初六</a:t>
                      </a:r>
                      <a:endParaRPr lang="zh-CN" sz="2000" b="1" kern="100" dirty="0">
                        <a:solidFill>
                          <a:srgbClr val="FF0000"/>
                        </a:solidFill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铺户开张，还可以逛庙会、逛天桥、听戏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元宵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看花灯，小孩放花炮，吃元宵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7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正月十九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latin typeface="Cambria"/>
                          <a:ea typeface="宋体"/>
                          <a:cs typeface="宋体"/>
                        </a:rPr>
                        <a:t>春节结束</a:t>
                      </a:r>
                      <a:endParaRPr lang="zh-CN" sz="2000" b="1" kern="100" dirty="0">
                        <a:latin typeface="宋体"/>
                        <a:ea typeface="宋体"/>
                        <a:cs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5" y="627063"/>
            <a:ext cx="1630363" cy="379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914" name="文本框 11"/>
          <p:cNvSpPr txBox="1">
            <a:spLocks noChangeArrowheads="1"/>
          </p:cNvSpPr>
          <p:nvPr/>
        </p:nvSpPr>
        <p:spPr bwMode="auto">
          <a:xfrm>
            <a:off x="250825" y="627063"/>
            <a:ext cx="1231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</a:rPr>
              <a:t>第二课时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863600" y="1492250"/>
            <a:ext cx="82804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altLang="zh-CN" sz="28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1.</a:t>
            </a:r>
            <a:r>
              <a:rPr lang="zh-CN" altLang="zh-CN" sz="28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深入理解详写部分，体会详略得当的好处。</a:t>
            </a:r>
          </a:p>
          <a:p>
            <a:r>
              <a:rPr lang="en-US" altLang="zh-CN" sz="28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2.</a:t>
            </a:r>
            <a:r>
              <a:rPr lang="zh-CN" altLang="zh-CN" sz="28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对比文中孩子们过春节的情景，能说说自己是怎样过春节的。</a:t>
            </a:r>
          </a:p>
          <a:p>
            <a:r>
              <a:rPr lang="en-US" altLang="zh-CN" sz="28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                  3.</a:t>
            </a:r>
            <a:r>
              <a:rPr lang="zh-CN" altLang="zh-CN" sz="28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拓展阅读文段，对比梁实秋、斯妤笔下</a:t>
            </a:r>
            <a:r>
              <a:rPr lang="en-US" altLang="zh-CN" sz="28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            </a:t>
            </a:r>
          </a:p>
          <a:p>
            <a:r>
              <a:rPr lang="en-US" altLang="zh-CN" sz="28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                  </a:t>
            </a:r>
            <a:r>
              <a:rPr lang="zh-CN" altLang="zh-CN" sz="28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的春节与老舍笔下的春节有什么不同。</a:t>
            </a:r>
            <a:r>
              <a:rPr lang="en-US" altLang="zh-CN" sz="2800">
                <a:solidFill>
                  <a:srgbClr val="0000FF"/>
                </a:solidFill>
                <a:latin typeface="Times New Roman" pitchFamily="18" charset="0"/>
                <a:ea typeface="微软雅黑" pitchFamily="34" charset="-122"/>
              </a:rPr>
              <a:t> </a:t>
            </a:r>
            <a:endParaRPr lang="zh-CN" altLang="en-US" sz="2800">
              <a:solidFill>
                <a:srgbClr val="0000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83768" y="843558"/>
            <a:ext cx="2088232" cy="576064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83768" y="843558"/>
            <a:ext cx="1872208" cy="792088"/>
          </a:xfrm>
          <a:prstGeom prst="rec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918" name="文本框 1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235825" y="4587875"/>
            <a:ext cx="1270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1" lang="zh-CN" altLang="en-US" sz="2000">
                <a:solidFill>
                  <a:schemeClr val="bg1"/>
                </a:solidFill>
                <a:latin typeface="Times New Roman" pitchFamily="18" charset="0"/>
                <a:ea typeface="微软雅黑" pitchFamily="34" charset="-122"/>
              </a:rPr>
              <a:t>第二课时</a:t>
            </a:r>
          </a:p>
        </p:txBody>
      </p:sp>
      <p:pic>
        <p:nvPicPr>
          <p:cNvPr id="38919" name="Picture 1"/>
          <p:cNvPicPr>
            <a:picLocks noChangeAspect="1" noChangeArrowheads="1"/>
          </p:cNvPicPr>
          <p:nvPr/>
        </p:nvPicPr>
        <p:blipFill>
          <a:blip r:embed="rId4"/>
          <a:srcRect b="7788"/>
          <a:stretch>
            <a:fillRect/>
          </a:stretch>
        </p:blipFill>
        <p:spPr bwMode="auto">
          <a:xfrm>
            <a:off x="0" y="3148013"/>
            <a:ext cx="2347913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1191</Words>
  <Application>Microsoft Office PowerPoint</Application>
  <PresentationFormat>全屏显示(16:9)</PresentationFormat>
  <Paragraphs>104</Paragraphs>
  <Slides>17</Slides>
  <Notes>4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Times New Roman</vt:lpstr>
      <vt:lpstr>微软雅黑</vt:lpstr>
      <vt:lpstr>Calibri</vt:lpstr>
      <vt:lpstr>Impact</vt:lpstr>
      <vt:lpstr>Xingkai SC</vt:lpstr>
      <vt:lpstr>Cambria</vt:lpstr>
      <vt:lpstr>黑体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99</cp:revision>
  <dcterms:created xsi:type="dcterms:W3CDTF">2017-03-17T02:28:00Z</dcterms:created>
  <dcterms:modified xsi:type="dcterms:W3CDTF">2019-12-29T01:50:22Z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