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27"/>
  </p:notesMasterIdLst>
  <p:handoutMasterIdLst>
    <p:handoutMasterId r:id="rId28"/>
  </p:handoutMasterIdLst>
  <p:sldIdLst>
    <p:sldId id="840" r:id="rId2"/>
    <p:sldId id="876" r:id="rId3"/>
    <p:sldId id="878" r:id="rId4"/>
    <p:sldId id="879" r:id="rId5"/>
    <p:sldId id="880" r:id="rId6"/>
    <p:sldId id="881" r:id="rId7"/>
    <p:sldId id="887" r:id="rId8"/>
    <p:sldId id="889" r:id="rId9"/>
    <p:sldId id="890" r:id="rId10"/>
    <p:sldId id="891" r:id="rId11"/>
    <p:sldId id="892" r:id="rId12"/>
    <p:sldId id="915" r:id="rId13"/>
    <p:sldId id="896" r:id="rId14"/>
    <p:sldId id="898" r:id="rId15"/>
    <p:sldId id="899" r:id="rId16"/>
    <p:sldId id="900" r:id="rId17"/>
    <p:sldId id="901" r:id="rId18"/>
    <p:sldId id="916" r:id="rId19"/>
    <p:sldId id="906" r:id="rId20"/>
    <p:sldId id="908" r:id="rId21"/>
    <p:sldId id="909" r:id="rId22"/>
    <p:sldId id="910" r:id="rId23"/>
    <p:sldId id="911" r:id="rId24"/>
    <p:sldId id="917" r:id="rId25"/>
    <p:sldId id="581" r:id="rId26"/>
  </p:sldIdLst>
  <p:sldSz cx="9144000" cy="5143500" type="screen16x9"/>
  <p:notesSz cx="6858000" cy="9144000"/>
  <p:embeddedFontLst>
    <p:embeddedFont>
      <p:font typeface="微软雅黑" panose="020B0503020204020204" pitchFamily="34" charset="-122"/>
      <p:regular r:id="rId29"/>
      <p:bold r:id="rId30"/>
    </p:embeddedFont>
    <p:embeddedFont>
      <p:font typeface="Calibri" panose="020F0502020204030204" pitchFamily="34" charset="0"/>
      <p:regular r:id="rId31"/>
      <p:bold r:id="rId32"/>
      <p:italic r:id="rId33"/>
      <p:boldItalic r:id="rId34"/>
    </p:embeddedFont>
    <p:embeddedFont>
      <p:font typeface="楷体" panose="02010609060101010101" pitchFamily="49" charset="-122"/>
      <p:regular r:id="rId35"/>
    </p:embeddedFont>
    <p:embeddedFont>
      <p:font typeface="黑体" panose="02010609060101010101" pitchFamily="49" charset="-122"/>
      <p:regular r:id="rId36"/>
    </p:embeddedFont>
    <p:embeddedFont>
      <p:font typeface="Impact" panose="020B0806030902050204" pitchFamily="34" charset="0"/>
      <p:regular r:id="rId37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986" autoAdjust="0"/>
    <p:restoredTop sz="95081" autoAdjust="0"/>
  </p:normalViewPr>
  <p:slideViewPr>
    <p:cSldViewPr>
      <p:cViewPr varScale="1">
        <p:scale>
          <a:sx n="113" d="100"/>
          <a:sy n="113" d="100"/>
        </p:scale>
        <p:origin x="-456" y="-102"/>
      </p:cViewPr>
      <p:guideLst>
        <p:guide orient="horz" pos="1620"/>
        <p:guide pos="285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5.fntdata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1.fntdata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4.fntdata"/><Relationship Id="rId37" Type="http://schemas.openxmlformats.org/officeDocument/2006/relationships/font" Target="fonts/font9.fntdata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36" Type="http://schemas.openxmlformats.org/officeDocument/2006/relationships/font" Target="fonts/font8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2.fntdata"/><Relationship Id="rId35" Type="http://schemas.openxmlformats.org/officeDocument/2006/relationships/font" Target="fonts/font7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buFont typeface="Arial" pitchFamily="34" charset="0"/>
              <a:buNone/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079E0D54-493F-4C2C-8E87-A751A90E22B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910654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buFont typeface="Arial" pitchFamily="34" charset="0"/>
              <a:buNone/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0E18DD91-6BED-40F2-8C54-9BC6C6C30A0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103099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0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3011" name="页脚占位符 1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buFont typeface="Arial" charset="0"/>
              <a:buNone/>
            </a:pPr>
            <a:r>
              <a:rPr lang="zh-CN" altLang="en-US" smtClean="0">
                <a:latin typeface="Arial" charset="0"/>
                <a:ea typeface="宋体" charset="-122"/>
              </a:rPr>
              <a:t>状元成才路</a:t>
            </a:r>
          </a:p>
        </p:txBody>
      </p:sp>
      <p:sp>
        <p:nvSpPr>
          <p:cNvPr id="43012" name="页眉占位符 2"/>
          <p:cNvSpPr>
            <a:spLocks noGrp="1" noChangeArrowheads="1"/>
          </p:cNvSpPr>
          <p:nvPr>
            <p:ph type="hdr" sz="quarter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buFont typeface="Arial" charset="0"/>
              <a:buNone/>
            </a:pPr>
            <a:r>
              <a:rPr lang="zh-CN" altLang="en-US" smtClean="0">
                <a:latin typeface="Arial" charset="0"/>
                <a:ea typeface="宋体" charset="-122"/>
              </a:rPr>
              <a:t>状元成才路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8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0179" name="页脚占位符 1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buFont typeface="Arial" charset="0"/>
              <a:buNone/>
            </a:pPr>
            <a:r>
              <a:rPr lang="zh-CN" altLang="en-US" smtClean="0">
                <a:latin typeface="Arial" charset="0"/>
                <a:ea typeface="宋体" charset="-122"/>
              </a:rPr>
              <a:t>状元成才路</a:t>
            </a:r>
          </a:p>
        </p:txBody>
      </p:sp>
      <p:sp>
        <p:nvSpPr>
          <p:cNvPr id="50180" name="页眉占位符 2"/>
          <p:cNvSpPr>
            <a:spLocks noGrp="1" noChangeArrowheads="1"/>
          </p:cNvSpPr>
          <p:nvPr>
            <p:ph type="hdr" sz="quarter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buFont typeface="Arial" charset="0"/>
              <a:buNone/>
            </a:pPr>
            <a:r>
              <a:rPr lang="zh-CN" altLang="en-US" smtClean="0">
                <a:latin typeface="Arial" charset="0"/>
                <a:ea typeface="宋体" charset="-122"/>
              </a:rPr>
              <a:t>状元成才路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7347" name="页脚占位符 1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buFont typeface="Arial" charset="0"/>
              <a:buNone/>
            </a:pPr>
            <a:r>
              <a:rPr lang="zh-CN" altLang="en-US" smtClean="0">
                <a:latin typeface="Arial" charset="0"/>
                <a:ea typeface="宋体" charset="-122"/>
              </a:rPr>
              <a:t>状元成才路</a:t>
            </a:r>
          </a:p>
        </p:txBody>
      </p:sp>
      <p:sp>
        <p:nvSpPr>
          <p:cNvPr id="57348" name="页眉占位符 2"/>
          <p:cNvSpPr>
            <a:spLocks noGrp="1" noChangeArrowheads="1"/>
          </p:cNvSpPr>
          <p:nvPr>
            <p:ph type="hdr" sz="quarter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buFont typeface="Arial" charset="0"/>
              <a:buNone/>
            </a:pPr>
            <a:r>
              <a:rPr lang="zh-CN" altLang="en-US" smtClean="0">
                <a:latin typeface="Arial" charset="0"/>
                <a:ea typeface="宋体" charset="-122"/>
              </a:rPr>
              <a:t>状元成才路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0418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60419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buFont typeface="Arial" charset="0"/>
              <a:buNone/>
            </a:pPr>
            <a:r>
              <a:rPr lang="zh-CN" altLang="en-US" smtClean="0">
                <a:latin typeface="Arial" charset="0"/>
                <a:ea typeface="宋体" charset="-122"/>
              </a:rPr>
              <a:t>状元成才路</a:t>
            </a:r>
          </a:p>
        </p:txBody>
      </p:sp>
      <p:sp>
        <p:nvSpPr>
          <p:cNvPr id="60420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buFont typeface="Arial" charset="0"/>
              <a:buNone/>
            </a:pPr>
            <a:r>
              <a:rPr lang="zh-CN" altLang="en-US" smtClean="0">
                <a:latin typeface="Arial" charset="0"/>
                <a:ea typeface="宋体" charset="-122"/>
              </a:rPr>
              <a:t>状元成才路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image" Target="../media/image2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"/>
          <p:cNvPicPr>
            <a:picLocks noChangeAspect="1" noChangeArrowheads="1"/>
          </p:cNvPicPr>
          <p:nvPr userDrawn="1"/>
        </p:nvPicPr>
        <p:blipFill>
          <a:blip r:embed="rId33"/>
          <a:srcRect/>
          <a:stretch>
            <a:fillRect/>
          </a:stretch>
        </p:blipFill>
        <p:spPr bwMode="auto">
          <a:xfrm>
            <a:off x="0" y="4638675"/>
            <a:ext cx="9144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6"/>
          <p:cNvSpPr>
            <a:spLocks noChangeArrowheads="1"/>
          </p:cNvSpPr>
          <p:nvPr userDrawn="1"/>
        </p:nvSpPr>
        <p:spPr bwMode="auto">
          <a:xfrm>
            <a:off x="5292725" y="69850"/>
            <a:ext cx="2446338" cy="438150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  <a:defRPr/>
            </a:pPr>
            <a:r>
              <a:rPr kumimoji="1" lang="zh-CN" altLang="en-US" sz="2400" b="1" dirty="0">
                <a:solidFill>
                  <a:srgbClr val="A11111"/>
                </a:solidFill>
                <a:latin typeface="宋体" pitchFamily="2" charset="-122"/>
              </a:rPr>
              <a:t>课外古诗词诵读</a:t>
            </a:r>
            <a:r>
              <a:rPr kumimoji="1" lang="en-US" altLang="zh-CN" sz="2400" b="1" dirty="0">
                <a:solidFill>
                  <a:srgbClr val="A11111"/>
                </a:solidFill>
                <a:latin typeface="宋体" pitchFamily="2" charset="-122"/>
              </a:rPr>
              <a:t>/</a:t>
            </a:r>
          </a:p>
        </p:txBody>
      </p:sp>
      <p:pic>
        <p:nvPicPr>
          <p:cNvPr id="6" name="Picture 2" descr="C:\Users\Administrator\Desktop\初中七彩课堂图标.png"/>
          <p:cNvPicPr>
            <a:picLocks noChangeAspect="1" noChangeArrowheads="1"/>
          </p:cNvPicPr>
          <p:nvPr userDrawn="1"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6580" y="51470"/>
            <a:ext cx="1440270" cy="581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0" r:id="rId2"/>
    <p:sldLayoutId id="2147483689" r:id="rId3"/>
    <p:sldLayoutId id="2147483688" r:id="rId4"/>
    <p:sldLayoutId id="2147483687" r:id="rId5"/>
    <p:sldLayoutId id="2147483686" r:id="rId6"/>
    <p:sldLayoutId id="2147483685" r:id="rId7"/>
    <p:sldLayoutId id="2147483684" r:id="rId8"/>
    <p:sldLayoutId id="2147483683" r:id="rId9"/>
    <p:sldLayoutId id="2147483682" r:id="rId10"/>
    <p:sldLayoutId id="2147483681" r:id="rId11"/>
    <p:sldLayoutId id="2147483680" r:id="rId12"/>
    <p:sldLayoutId id="2147483679" r:id="rId13"/>
    <p:sldLayoutId id="2147483678" r:id="rId14"/>
    <p:sldLayoutId id="2147483677" r:id="rId15"/>
    <p:sldLayoutId id="2147483676" r:id="rId16"/>
    <p:sldLayoutId id="2147483675" r:id="rId17"/>
    <p:sldLayoutId id="2147483674" r:id="rId18"/>
    <p:sldLayoutId id="2147483673" r:id="rId19"/>
    <p:sldLayoutId id="2147483672" r:id="rId20"/>
    <p:sldLayoutId id="2147483671" r:id="rId21"/>
    <p:sldLayoutId id="2147483670" r:id="rId22"/>
    <p:sldLayoutId id="2147483669" r:id="rId23"/>
    <p:sldLayoutId id="2147483668" r:id="rId24"/>
    <p:sldLayoutId id="2147483667" r:id="rId25"/>
    <p:sldLayoutId id="2147483666" r:id="rId26"/>
    <p:sldLayoutId id="2147483665" r:id="rId27"/>
    <p:sldLayoutId id="2147483664" r:id="rId28"/>
    <p:sldLayoutId id="2147483663" r:id="rId29"/>
    <p:sldLayoutId id="2147483662" r:id="rId30"/>
    <p:sldLayoutId id="2147483661" r:id="rId31"/>
  </p:sldLayoutIdLst>
  <p:transition spd="slow">
    <p:random/>
  </p:transition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31.xml"/><Relationship Id="rId1" Type="http://schemas.openxmlformats.org/officeDocument/2006/relationships/audio" Target="file:///G:\&#35821;&#25991;&#20843;&#19978;&#20809;&#30424;&#25991;&#20214;\&#25945;&#23398;&#35838;&#20214;\&#31532;&#20845;&#21333;&#20803;\&#35838;&#22806;&#21476;&#35799;&#35789;&#35829;&#35835;\&#35838;&#22806;&#21476;&#35799;&#35789;&#35829;&#35835;&#65288;&#20845;&#21333;&#20803;&#65289;-&#30456;&#35265;&#27426;.mp3" TargetMode="Externa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1.xml"/><Relationship Id="rId1" Type="http://schemas.openxmlformats.org/officeDocument/2006/relationships/audio" Target="file:///G:\&#35821;&#25991;&#20843;&#19978;&#20809;&#30424;&#25991;&#20214;\&#25945;&#23398;&#35838;&#20214;\&#31532;&#20845;&#21333;&#20803;\&#35838;&#22806;&#21476;&#35799;&#35789;&#35829;&#35835;\&#35838;&#22806;&#21476;&#35799;&#35789;&#35829;&#35835;&#65288;&#20845;&#21333;&#20803;&#65289;-&#22914;&#26790;&#20196;.mp3" TargetMode="External"/><Relationship Id="rId4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31.xml"/><Relationship Id="rId1" Type="http://schemas.openxmlformats.org/officeDocument/2006/relationships/audio" Target="file:///G:\&#35821;&#25991;&#20843;&#19978;&#20809;&#30424;&#25991;&#20214;\&#25945;&#23398;&#35838;&#20214;\&#31532;&#20845;&#21333;&#20803;\&#35838;&#22806;&#21476;&#35799;&#35789;&#35829;&#35835;\&#35838;&#22806;&#21476;&#35799;&#35789;&#35829;&#35835;&#65288;&#20845;&#21333;&#20803;&#65289;-&#28003;&#28330;&#27801;.mp3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31.xml"/><Relationship Id="rId1" Type="http://schemas.openxmlformats.org/officeDocument/2006/relationships/audio" Target="file:///G:\&#35821;&#25991;&#20843;&#19978;&#20809;&#30424;&#25991;&#20214;\&#25945;&#23398;&#35838;&#20214;\&#31532;&#20845;&#21333;&#20803;\&#35838;&#22806;&#21476;&#35799;&#35789;&#35829;&#35835;\&#35838;&#22806;&#21476;&#35799;&#35789;&#35829;&#35835;&#65288;&#20845;&#21333;&#20803;&#65289;-&#37319;&#26705;&#23376;.mp3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8" y="-92075"/>
            <a:ext cx="9142412" cy="5237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5842" name="组合 1"/>
          <p:cNvGrpSpPr>
            <a:grpSpLocks/>
          </p:cNvGrpSpPr>
          <p:nvPr/>
        </p:nvGrpSpPr>
        <p:grpSpPr bwMode="auto">
          <a:xfrm>
            <a:off x="58738" y="50800"/>
            <a:ext cx="1920875" cy="369888"/>
            <a:chOff x="58738" y="50800"/>
            <a:chExt cx="1920875" cy="367670"/>
          </a:xfrm>
        </p:grpSpPr>
        <p:sp>
          <p:nvSpPr>
            <p:cNvPr id="9" name="圆角矩形 8"/>
            <p:cNvSpPr/>
            <p:nvPr/>
          </p:nvSpPr>
          <p:spPr>
            <a:xfrm>
              <a:off x="58738" y="98139"/>
              <a:ext cx="1920875" cy="310863"/>
            </a:xfrm>
            <a:prstGeom prst="round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35848" name="文本框 1"/>
            <p:cNvSpPr txBox="1">
              <a:spLocks noChangeArrowheads="1"/>
            </p:cNvSpPr>
            <p:nvPr/>
          </p:nvSpPr>
          <p:spPr bwMode="auto">
            <a:xfrm>
              <a:off x="117475" y="50800"/>
              <a:ext cx="1800493" cy="3676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>
                <a:buFont typeface="Arial" charset="0"/>
                <a:buNone/>
              </a:pPr>
              <a:r>
                <a:rPr lang="zh-CN" altLang="en-US" b="1" dirty="0">
                  <a:solidFill>
                    <a:schemeClr val="bg1"/>
                  </a:solidFill>
                  <a:latin typeface="宋体" charset="-122"/>
                </a:rPr>
                <a:t>八年级语文上册</a:t>
              </a:r>
            </a:p>
          </p:txBody>
        </p:sp>
      </p:grpSp>
      <p:sp>
        <p:nvSpPr>
          <p:cNvPr id="11" name="TextBox 48">
            <a:extLst/>
          </p:cNvPr>
          <p:cNvSpPr txBox="1"/>
          <p:nvPr/>
        </p:nvSpPr>
        <p:spPr>
          <a:xfrm>
            <a:off x="1556665" y="1563638"/>
            <a:ext cx="6030671" cy="854080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lIns="68580" tIns="34290" rIns="68580" bIns="3429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51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Kaiti SC"/>
              </a:rPr>
              <a:t>课外古诗词诵读</a:t>
            </a:r>
          </a:p>
        </p:txBody>
      </p:sp>
      <p:pic>
        <p:nvPicPr>
          <p:cNvPr id="8" name="Picture 2" descr="C:\Users\Administrator\Desktop\初中七彩课堂图标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6580" y="51470"/>
            <a:ext cx="1440270" cy="581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文本框 99"/>
          <p:cNvSpPr txBox="1">
            <a:spLocks noChangeArrowheads="1"/>
          </p:cNvSpPr>
          <p:nvPr/>
        </p:nvSpPr>
        <p:spPr bwMode="auto">
          <a:xfrm>
            <a:off x="458788" y="674688"/>
            <a:ext cx="8226425" cy="371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译文</a:t>
            </a:r>
            <a:r>
              <a:rPr lang="en-US" altLang="zh-CN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西湖风光好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驾轻舟划短桨多么逍遥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碧绿的湖水绵延不断。长堤上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花草散发出芳香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隐隐传来歌声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像是随着船儿在湖上飘荡。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  无风的水面光滑得好似琉璃一样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不觉得船儿在前进。只见微微的细浪在船边荡漾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被船儿惊起的水鸟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正掠过湖岸在飞翔。</a:t>
            </a:r>
            <a:endParaRPr lang="zh-CN" altLang="en-US" sz="2800" b="1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46082" name="组合 8"/>
          <p:cNvGrpSpPr>
            <a:grpSpLocks/>
          </p:cNvGrpSpPr>
          <p:nvPr/>
        </p:nvGrpSpPr>
        <p:grpSpPr bwMode="auto">
          <a:xfrm>
            <a:off x="0" y="-20638"/>
            <a:ext cx="2006600" cy="523876"/>
            <a:chOff x="70" y="-63"/>
            <a:chExt cx="3161" cy="824"/>
          </a:xfrm>
        </p:grpSpPr>
        <p:sp>
          <p:nvSpPr>
            <p:cNvPr id="46083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整体感知</a:t>
              </a:r>
            </a:p>
          </p:txBody>
        </p:sp>
        <p:cxnSp>
          <p:nvCxnSpPr>
            <p:cNvPr id="10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菱形 10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itchFamily="34" charset="0"/>
                <a:buNone/>
                <a:defRPr/>
              </a:pPr>
              <a:endParaRPr kumimoji="1" lang="zh-CN" altLang="en-US">
                <a:latin typeface="黑体" pitchFamily="49" charset="-122"/>
                <a:ea typeface="黑体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文本框 1"/>
          <p:cNvSpPr txBox="1">
            <a:spLocks noChangeArrowheads="1"/>
          </p:cNvSpPr>
          <p:nvPr/>
        </p:nvSpPr>
        <p:spPr bwMode="auto">
          <a:xfrm>
            <a:off x="487363" y="1135063"/>
            <a:ext cx="8169275" cy="3452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    作者用轻松淡雅的笔调，描绘了在春色怀抱中的西湖。轻舟短棹，上阕一开头就给人以悠然自在的愉快感觉。在短棹轻纵的过程里，随船所向，作者听到柔和的笙箫隐隐地在春风中吹送。下阕着重描写湖上行舟、波平如镜的景色。西湖是上下空明、水天一色的，用琉璃来比拟它的澄澈，再贴切不过。</a:t>
            </a:r>
          </a:p>
        </p:txBody>
      </p:sp>
      <p:grpSp>
        <p:nvGrpSpPr>
          <p:cNvPr id="47106" name="组合 8"/>
          <p:cNvGrpSpPr>
            <a:grpSpLocks/>
          </p:cNvGrpSpPr>
          <p:nvPr/>
        </p:nvGrpSpPr>
        <p:grpSpPr bwMode="auto">
          <a:xfrm>
            <a:off x="1588" y="31750"/>
            <a:ext cx="2006600" cy="523875"/>
            <a:chOff x="70" y="-63"/>
            <a:chExt cx="3161" cy="823"/>
          </a:xfrm>
        </p:grpSpPr>
        <p:sp>
          <p:nvSpPr>
            <p:cNvPr id="47113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10" name="直线连接符 9"/>
            <p:cNvCxnSpPr/>
            <p:nvPr/>
          </p:nvCxnSpPr>
          <p:spPr>
            <a:xfrm>
              <a:off x="70" y="700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菱形 10"/>
            <p:cNvSpPr/>
            <p:nvPr/>
          </p:nvSpPr>
          <p:spPr>
            <a:xfrm>
              <a:off x="125" y="149"/>
              <a:ext cx="553" cy="551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itchFamily="34" charset="0"/>
                <a:buNone/>
                <a:defRPr/>
              </a:pPr>
              <a:endParaRPr kumimoji="1" lang="zh-CN" altLang="en-US"/>
            </a:p>
          </p:txBody>
        </p:sp>
      </p:grpSp>
      <p:grpSp>
        <p:nvGrpSpPr>
          <p:cNvPr id="47107" name="组合 2"/>
          <p:cNvGrpSpPr>
            <a:grpSpLocks/>
          </p:cNvGrpSpPr>
          <p:nvPr/>
        </p:nvGrpSpPr>
        <p:grpSpPr bwMode="auto">
          <a:xfrm>
            <a:off x="3700463" y="420688"/>
            <a:ext cx="1743075" cy="566737"/>
            <a:chOff x="3333750" y="598488"/>
            <a:chExt cx="1743075" cy="566737"/>
          </a:xfrm>
        </p:grpSpPr>
        <p:sp>
          <p:nvSpPr>
            <p:cNvPr id="13" name="圆角矩形 12"/>
            <p:cNvSpPr/>
            <p:nvPr/>
          </p:nvSpPr>
          <p:spPr>
            <a:xfrm rot="555800">
              <a:off x="4602162" y="715963"/>
              <a:ext cx="442913" cy="41910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4" name="圆角矩形 13"/>
            <p:cNvSpPr/>
            <p:nvPr/>
          </p:nvSpPr>
          <p:spPr>
            <a:xfrm rot="20470821">
              <a:off x="4197350" y="722313"/>
              <a:ext cx="442912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5" name="圆角矩形 14"/>
            <p:cNvSpPr/>
            <p:nvPr/>
          </p:nvSpPr>
          <p:spPr>
            <a:xfrm rot="319204">
              <a:off x="3778250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6" name="圆角矩形 15"/>
            <p:cNvSpPr/>
            <p:nvPr/>
          </p:nvSpPr>
          <p:spPr>
            <a:xfrm rot="21148334">
              <a:off x="3368675" y="730250"/>
              <a:ext cx="441325" cy="42068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47112" name="矩形 1"/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5667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 eaLnBrk="0" hangingPunct="0">
                <a:lnSpc>
                  <a:spcPts val="4300"/>
                </a:lnSpc>
                <a:buFont typeface="Arial" charset="0"/>
                <a:buNone/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诗词赏析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矩形 1"/>
          <p:cNvSpPr>
            <a:spLocks noChangeArrowheads="1"/>
          </p:cNvSpPr>
          <p:nvPr/>
        </p:nvSpPr>
        <p:spPr bwMode="auto">
          <a:xfrm>
            <a:off x="468313" y="627063"/>
            <a:ext cx="8207375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  “不觉船移”四字，更是语妙天下。联系上阕的“笙歌处处随”，可知船是不断前移的，可词人偏偏说“不觉船移”，这就有力地显示了水面的宁静。但船移毕竟不可能绝不触动水波，所以下文就写到“微动涟漪”，由此可见，词人的观察力和艺术构思，可谓细入毫芒。最后，</a:t>
            </a:r>
            <a:r>
              <a:rPr lang="en-US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惊起沙禽掠岸飞”这一动态，划破了境界的宁静，使整幅画面都跳动起来。</a:t>
            </a:r>
          </a:p>
        </p:txBody>
      </p:sp>
      <p:grpSp>
        <p:nvGrpSpPr>
          <p:cNvPr id="48130" name="组合 8"/>
          <p:cNvGrpSpPr>
            <a:grpSpLocks/>
          </p:cNvGrpSpPr>
          <p:nvPr/>
        </p:nvGrpSpPr>
        <p:grpSpPr bwMode="auto">
          <a:xfrm>
            <a:off x="1588" y="31750"/>
            <a:ext cx="2006600" cy="523875"/>
            <a:chOff x="70" y="-63"/>
            <a:chExt cx="3161" cy="823"/>
          </a:xfrm>
        </p:grpSpPr>
        <p:sp>
          <p:nvSpPr>
            <p:cNvPr id="48131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5" name="直线连接符 9"/>
            <p:cNvCxnSpPr/>
            <p:nvPr/>
          </p:nvCxnSpPr>
          <p:spPr>
            <a:xfrm>
              <a:off x="70" y="700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菱形 5"/>
            <p:cNvSpPr/>
            <p:nvPr/>
          </p:nvSpPr>
          <p:spPr>
            <a:xfrm>
              <a:off x="125" y="149"/>
              <a:ext cx="553" cy="551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itchFamily="34" charset="0"/>
                <a:buNone/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48">
            <a:extLst/>
          </p:cNvPr>
          <p:cNvSpPr txBox="1"/>
          <p:nvPr/>
        </p:nvSpPr>
        <p:spPr>
          <a:xfrm>
            <a:off x="5800637" y="1763837"/>
            <a:ext cx="2515779" cy="807913"/>
          </a:xfrm>
          <a:prstGeom prst="rect">
            <a:avLst/>
          </a:prstGeom>
          <a:noFill/>
          <a:ln w="19050">
            <a:noFill/>
          </a:ln>
          <a:effectLst>
            <a:softEdge rad="31750"/>
          </a:effectLst>
        </p:spPr>
        <p:txBody>
          <a:bodyPr lIns="68580" tIns="34290" rIns="68580" bIns="3429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4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charset="-122"/>
                <a:ea typeface="Kaiti SC"/>
                <a:cs typeface="Kaiti SC"/>
              </a:rPr>
              <a:t>相见欢</a:t>
            </a:r>
          </a:p>
        </p:txBody>
      </p:sp>
      <p:pic>
        <p:nvPicPr>
          <p:cNvPr id="49156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750" y="987425"/>
            <a:ext cx="5148263" cy="280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文本框 99"/>
          <p:cNvSpPr txBox="1">
            <a:spLocks noChangeArrowheads="1"/>
          </p:cNvSpPr>
          <p:nvPr/>
        </p:nvSpPr>
        <p:spPr bwMode="auto">
          <a:xfrm>
            <a:off x="2987675" y="1192213"/>
            <a:ext cx="5643563" cy="354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朱敦儒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1081—1159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　宋代词人。字希真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号岩壑老人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洛阳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今属河南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人。早年隐居不仕。绍兴五年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1135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年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），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赐进士出身。其词语言清畅俚俗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多写隐居生活的闲适放浪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；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南渡后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也有感怀、愤激之作。有《岩壑老人诗文集》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已佚。今存词集《樵歌》。</a:t>
            </a:r>
            <a:endParaRPr lang="zh-CN" altLang="en-US" sz="2800" b="1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51202" name="组合 8"/>
          <p:cNvGrpSpPr>
            <a:grpSpLocks/>
          </p:cNvGrpSpPr>
          <p:nvPr/>
        </p:nvGrpSpPr>
        <p:grpSpPr bwMode="auto">
          <a:xfrm>
            <a:off x="1588" y="31750"/>
            <a:ext cx="2006600" cy="523875"/>
            <a:chOff x="70" y="-63"/>
            <a:chExt cx="3161" cy="824"/>
          </a:xfrm>
        </p:grpSpPr>
        <p:sp>
          <p:nvSpPr>
            <p:cNvPr id="51210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知识备查</a:t>
              </a:r>
            </a:p>
          </p:txBody>
        </p:sp>
        <p:cxnSp>
          <p:nvCxnSpPr>
            <p:cNvPr id="10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菱形 10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itchFamily="34" charset="0"/>
                <a:buNone/>
                <a:defRPr/>
              </a:pPr>
              <a:endParaRPr kumimoji="1" lang="zh-CN" altLang="en-US"/>
            </a:p>
          </p:txBody>
        </p:sp>
      </p:grpSp>
      <p:grpSp>
        <p:nvGrpSpPr>
          <p:cNvPr id="51203" name="组合 2"/>
          <p:cNvGrpSpPr>
            <a:grpSpLocks/>
          </p:cNvGrpSpPr>
          <p:nvPr/>
        </p:nvGrpSpPr>
        <p:grpSpPr bwMode="auto">
          <a:xfrm>
            <a:off x="3700463" y="425450"/>
            <a:ext cx="1743075" cy="566738"/>
            <a:chOff x="3333750" y="598488"/>
            <a:chExt cx="1743075" cy="566737"/>
          </a:xfrm>
        </p:grpSpPr>
        <p:sp>
          <p:nvSpPr>
            <p:cNvPr id="13" name="圆角矩形 12"/>
            <p:cNvSpPr/>
            <p:nvPr/>
          </p:nvSpPr>
          <p:spPr>
            <a:xfrm rot="555800">
              <a:off x="4602162" y="715963"/>
              <a:ext cx="442913" cy="419099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4" name="圆角矩形 13"/>
            <p:cNvSpPr/>
            <p:nvPr/>
          </p:nvSpPr>
          <p:spPr>
            <a:xfrm rot="20470821">
              <a:off x="4197350" y="722313"/>
              <a:ext cx="442912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7" name="圆角矩形 16"/>
            <p:cNvSpPr/>
            <p:nvPr/>
          </p:nvSpPr>
          <p:spPr>
            <a:xfrm rot="319204">
              <a:off x="3778250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8" name="圆角矩形 17"/>
            <p:cNvSpPr/>
            <p:nvPr/>
          </p:nvSpPr>
          <p:spPr>
            <a:xfrm rot="21148334">
              <a:off x="3368675" y="730251"/>
              <a:ext cx="441325" cy="420686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51209" name="矩形 1"/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5667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 eaLnBrk="0" hangingPunct="0">
                <a:lnSpc>
                  <a:spcPts val="4300"/>
                </a:lnSpc>
                <a:buFont typeface="Arial" charset="0"/>
                <a:buNone/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作者简介</a:t>
              </a:r>
            </a:p>
          </p:txBody>
        </p:sp>
      </p:grpSp>
      <p:pic>
        <p:nvPicPr>
          <p:cNvPr id="9218" name="Picture 2" descr="https://timgsa.baidu.com/timg?image&amp;quality=80&amp;size=b9999_10000&amp;sec=1556268772799&amp;di=9d258ab536a6ab1c8be8a0f9f20eecad&amp;imgtype=0&amp;src=http%3A%2F%2Fa0.att.hudong.com%2F48%2F06%2F01300000822820130709066055148_s.jpg"/>
          <p:cNvPicPr>
            <a:picLocks noChangeAspect="1" noChangeArrowheads="1"/>
          </p:cNvPicPr>
          <p:nvPr/>
        </p:nvPicPr>
        <p:blipFill>
          <a:blip r:embed="rId2">
            <a:extLst/>
          </a:blip>
          <a:srcRect/>
          <a:stretch>
            <a:fillRect/>
          </a:stretch>
        </p:blipFill>
        <p:spPr bwMode="auto">
          <a:xfrm>
            <a:off x="539552" y="1419621"/>
            <a:ext cx="2088232" cy="283869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Text Box 2"/>
          <p:cNvSpPr txBox="1">
            <a:spLocks noChangeArrowheads="1"/>
          </p:cNvSpPr>
          <p:nvPr/>
        </p:nvSpPr>
        <p:spPr bwMode="auto">
          <a:xfrm>
            <a:off x="395288" y="700088"/>
            <a:ext cx="4710112" cy="397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buFont typeface="Arial" charset="0"/>
              <a:buNone/>
            </a:pPr>
            <a:r>
              <a:rPr lang="zh-CN" altLang="en-US" sz="2800">
                <a:latin typeface="黑体" pitchFamily="49" charset="-122"/>
                <a:ea typeface="黑体" pitchFamily="49" charset="-122"/>
              </a:rPr>
              <a:t>相见欢</a:t>
            </a:r>
            <a:endParaRPr lang="en-US" altLang="zh-CN" sz="2800">
              <a:latin typeface="黑体" pitchFamily="49" charset="-122"/>
              <a:ea typeface="黑体" pitchFamily="49" charset="-122"/>
            </a:endParaRPr>
          </a:p>
          <a:p>
            <a:pPr algn="ctr">
              <a:lnSpc>
                <a:spcPct val="150000"/>
              </a:lnSpc>
              <a:buFont typeface="Arial" charset="0"/>
              <a:buNone/>
            </a:pPr>
            <a:r>
              <a:rPr lang="zh-CN" altLang="en-US" sz="2800" b="1">
                <a:latin typeface="宋体" charset="-122"/>
              </a:rPr>
              <a:t>朱敦儒</a:t>
            </a:r>
            <a:endParaRPr lang="en-US" altLang="zh-CN" sz="2800" b="1">
              <a:latin typeface="宋体" charset="-122"/>
            </a:endParaRPr>
          </a:p>
          <a:p>
            <a:pPr>
              <a:lnSpc>
                <a:spcPct val="150000"/>
              </a:lnSpc>
              <a:buFont typeface="Arial" charset="0"/>
              <a:buNone/>
            </a:pP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800" b="1" u="sng">
                <a:latin typeface="楷体" pitchFamily="49" charset="-122"/>
                <a:ea typeface="楷体" pitchFamily="49" charset="-122"/>
              </a:rPr>
              <a:t>金陵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城上西楼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u="sng">
                <a:latin typeface="楷体" pitchFamily="49" charset="-122"/>
                <a:ea typeface="楷体" pitchFamily="49" charset="-122"/>
              </a:rPr>
              <a:t>倚清秋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。万里夕阳垂地大江流。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    </a:t>
            </a:r>
          </a:p>
          <a:p>
            <a:pPr>
              <a:lnSpc>
                <a:spcPct val="150000"/>
              </a:lnSpc>
              <a:buFont typeface="Arial" charset="0"/>
              <a:buNone/>
            </a:pP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中原乱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u="sng">
                <a:latin typeface="楷体" pitchFamily="49" charset="-122"/>
                <a:ea typeface="楷体" pitchFamily="49" charset="-122"/>
              </a:rPr>
              <a:t>簪缨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散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几时</a:t>
            </a:r>
            <a:r>
              <a:rPr lang="zh-CN" altLang="zh-CN" sz="2800" b="1" u="sng">
                <a:latin typeface="楷体" pitchFamily="49" charset="-122"/>
                <a:ea typeface="楷体" pitchFamily="49" charset="-122"/>
              </a:rPr>
              <a:t>收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？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试</a:t>
            </a:r>
            <a:r>
              <a:rPr lang="zh-CN" altLang="zh-CN" sz="2800" b="1" u="sng">
                <a:latin typeface="楷体" pitchFamily="49" charset="-122"/>
                <a:ea typeface="楷体" pitchFamily="49" charset="-122"/>
              </a:rPr>
              <a:t>倩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悲风吹泪过</a:t>
            </a:r>
            <a:r>
              <a:rPr lang="zh-CN" altLang="zh-CN" sz="2800" b="1" u="sng">
                <a:latin typeface="楷体" pitchFamily="49" charset="-122"/>
                <a:ea typeface="楷体" pitchFamily="49" charset="-122"/>
              </a:rPr>
              <a:t>扬州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8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5292725" y="606425"/>
            <a:ext cx="3527425" cy="415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2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词语解释</a:t>
            </a:r>
          </a:p>
          <a:p>
            <a:pPr>
              <a:buFont typeface="Arial" charset="0"/>
              <a:buNone/>
            </a:pPr>
            <a:r>
              <a:rPr lang="en-US" altLang="zh-CN" sz="2200" b="1"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2200" b="1">
                <a:latin typeface="楷体" pitchFamily="49" charset="-122"/>
                <a:ea typeface="楷体" pitchFamily="49" charset="-122"/>
              </a:rPr>
              <a:t>金陵</a:t>
            </a:r>
            <a:r>
              <a:rPr lang="en-US" altLang="zh-CN" sz="2200" b="1"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sz="2200" b="1">
                <a:latin typeface="楷体" pitchFamily="49" charset="-122"/>
                <a:ea typeface="楷体" pitchFamily="49" charset="-122"/>
              </a:rPr>
              <a:t>古城名，即今江苏南京。</a:t>
            </a:r>
          </a:p>
          <a:p>
            <a:pPr>
              <a:buFont typeface="Arial" charset="0"/>
              <a:buNone/>
            </a:pPr>
            <a:r>
              <a:rPr lang="en-US" altLang="zh-CN" sz="2200" b="1"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2200" b="1">
                <a:latin typeface="楷体" pitchFamily="49" charset="-122"/>
                <a:ea typeface="楷体" pitchFamily="49" charset="-122"/>
              </a:rPr>
              <a:t>倚清秋</a:t>
            </a:r>
            <a:r>
              <a:rPr lang="en-US" altLang="zh-CN" sz="2200" b="1"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sz="2200" b="1">
                <a:latin typeface="楷体" pitchFamily="49" charset="-122"/>
                <a:ea typeface="楷体" pitchFamily="49" charset="-122"/>
              </a:rPr>
              <a:t>倚楼观看清秋时节的景色。</a:t>
            </a:r>
          </a:p>
          <a:p>
            <a:pPr>
              <a:buFont typeface="Arial" charset="0"/>
              <a:buNone/>
            </a:pPr>
            <a:r>
              <a:rPr lang="en-US" altLang="zh-CN" sz="2200" b="1"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2200" b="1">
                <a:latin typeface="楷体" pitchFamily="49" charset="-122"/>
                <a:ea typeface="楷体" pitchFamily="49" charset="-122"/>
              </a:rPr>
              <a:t>簪缨</a:t>
            </a:r>
            <a:r>
              <a:rPr lang="en-US" altLang="zh-CN" sz="2200" b="1"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sz="2200" b="1">
                <a:latin typeface="楷体" pitchFamily="49" charset="-122"/>
                <a:ea typeface="楷体" pitchFamily="49" charset="-122"/>
              </a:rPr>
              <a:t>代指达官显贵。簪和缨都是古代贵族的帽饰。缨是帽带。</a:t>
            </a:r>
          </a:p>
          <a:p>
            <a:pPr>
              <a:buFont typeface="Arial" charset="0"/>
              <a:buNone/>
            </a:pPr>
            <a:r>
              <a:rPr lang="en-US" altLang="zh-CN" sz="2200" b="1"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2200" b="1">
                <a:latin typeface="楷体" pitchFamily="49" charset="-122"/>
                <a:ea typeface="楷体" pitchFamily="49" charset="-122"/>
              </a:rPr>
              <a:t>收</a:t>
            </a:r>
            <a:r>
              <a:rPr lang="en-US" altLang="zh-CN" sz="2200" b="1"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sz="2200" b="1">
                <a:latin typeface="楷体" pitchFamily="49" charset="-122"/>
                <a:ea typeface="楷体" pitchFamily="49" charset="-122"/>
              </a:rPr>
              <a:t>收复国土。</a:t>
            </a:r>
          </a:p>
          <a:p>
            <a:pPr>
              <a:buFont typeface="Arial" charset="0"/>
              <a:buNone/>
            </a:pPr>
            <a:r>
              <a:rPr lang="en-US" altLang="zh-CN" sz="2200" b="1"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2200" b="1">
                <a:latin typeface="楷体" pitchFamily="49" charset="-122"/>
                <a:ea typeface="楷体" pitchFamily="49" charset="-122"/>
              </a:rPr>
              <a:t>倩</a:t>
            </a:r>
            <a:r>
              <a:rPr lang="en-US" altLang="zh-CN" sz="2200" b="1"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sz="2200" b="1">
                <a:latin typeface="楷体" pitchFamily="49" charset="-122"/>
                <a:ea typeface="楷体" pitchFamily="49" charset="-122"/>
              </a:rPr>
              <a:t>请人代自己做。</a:t>
            </a:r>
          </a:p>
          <a:p>
            <a:pPr>
              <a:buFont typeface="Arial" charset="0"/>
              <a:buNone/>
            </a:pPr>
            <a:r>
              <a:rPr lang="en-US" altLang="zh-CN" sz="2200" b="1"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2200" b="1">
                <a:latin typeface="楷体" pitchFamily="49" charset="-122"/>
                <a:ea typeface="楷体" pitchFamily="49" charset="-122"/>
              </a:rPr>
              <a:t>扬州</a:t>
            </a:r>
            <a:r>
              <a:rPr lang="en-US" altLang="zh-CN" sz="2200" b="1"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sz="2200" b="1">
                <a:latin typeface="楷体" pitchFamily="49" charset="-122"/>
                <a:ea typeface="楷体" pitchFamily="49" charset="-122"/>
              </a:rPr>
              <a:t>即今江苏扬州</a:t>
            </a:r>
            <a:r>
              <a:rPr lang="en-US" altLang="zh-CN" sz="2200" b="1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200" b="1">
                <a:latin typeface="楷体" pitchFamily="49" charset="-122"/>
                <a:ea typeface="楷体" pitchFamily="49" charset="-122"/>
              </a:rPr>
              <a:t>当时为南宋抗击金兵的前线。</a:t>
            </a:r>
          </a:p>
        </p:txBody>
      </p:sp>
      <p:grpSp>
        <p:nvGrpSpPr>
          <p:cNvPr id="52227" name="组合 8"/>
          <p:cNvGrpSpPr>
            <a:grpSpLocks/>
          </p:cNvGrpSpPr>
          <p:nvPr/>
        </p:nvGrpSpPr>
        <p:grpSpPr bwMode="auto">
          <a:xfrm>
            <a:off x="0" y="-20638"/>
            <a:ext cx="2006600" cy="523876"/>
            <a:chOff x="70" y="-63"/>
            <a:chExt cx="3161" cy="824"/>
          </a:xfrm>
        </p:grpSpPr>
        <p:sp>
          <p:nvSpPr>
            <p:cNvPr id="52229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整体感知</a:t>
              </a:r>
            </a:p>
          </p:txBody>
        </p:sp>
        <p:cxnSp>
          <p:nvCxnSpPr>
            <p:cNvPr id="16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菱形 16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itchFamily="34" charset="0"/>
                <a:buNone/>
                <a:defRPr/>
              </a:pPr>
              <a:endParaRPr kumimoji="1" lang="zh-CN" altLang="en-US">
                <a:latin typeface="黑体" pitchFamily="49" charset="-122"/>
                <a:ea typeface="黑体" pitchFamily="49" charset="-122"/>
              </a:endParaRPr>
            </a:p>
          </p:txBody>
        </p:sp>
      </p:grpSp>
      <p:pic>
        <p:nvPicPr>
          <p:cNvPr id="52233" name="课外古诗词诵读（六单元）-相见欢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419475" y="1058863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22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6018" fill="hold"/>
                                        <p:tgtEl>
                                          <p:spTgt spid="522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233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2233"/>
                </p:tgtEl>
              </p:cMediaNode>
            </p:audio>
          </p:childTnLst>
        </p:cTn>
      </p:par>
    </p:tnLst>
    <p:bldLst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文本框 99"/>
          <p:cNvSpPr txBox="1">
            <a:spLocks noChangeArrowheads="1"/>
          </p:cNvSpPr>
          <p:nvPr/>
        </p:nvSpPr>
        <p:spPr bwMode="auto">
          <a:xfrm>
            <a:off x="498475" y="719138"/>
            <a:ext cx="8147050" cy="397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译文</a:t>
            </a:r>
            <a:r>
              <a:rPr lang="en-US" altLang="zh-CN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</a:t>
            </a:r>
          </a:p>
          <a:p>
            <a:pPr>
              <a:lnSpc>
                <a:spcPct val="150000"/>
              </a:lnSpc>
              <a:buFont typeface="Arial" charset="0"/>
              <a:buNone/>
            </a:pPr>
            <a:r>
              <a:rPr lang="en-US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登上南京城的西楼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倚楼观看清秋时节的景色。万里长江在夕阳下向东流去。</a:t>
            </a:r>
          </a:p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  金人侵占中原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官员们纷纷南逃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什么时候能收复国土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？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请西风把我的泪水吹过大江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吹到已成为战争前线的扬州。</a:t>
            </a:r>
            <a:endParaRPr lang="zh-CN" altLang="en-US" sz="2800" b="1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53250" name="组合 8"/>
          <p:cNvGrpSpPr>
            <a:grpSpLocks/>
          </p:cNvGrpSpPr>
          <p:nvPr/>
        </p:nvGrpSpPr>
        <p:grpSpPr bwMode="auto">
          <a:xfrm>
            <a:off x="0" y="-20638"/>
            <a:ext cx="2006600" cy="523876"/>
            <a:chOff x="70" y="-63"/>
            <a:chExt cx="3161" cy="824"/>
          </a:xfrm>
        </p:grpSpPr>
        <p:sp>
          <p:nvSpPr>
            <p:cNvPr id="53251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整体感知</a:t>
              </a:r>
            </a:p>
          </p:txBody>
        </p:sp>
        <p:cxnSp>
          <p:nvCxnSpPr>
            <p:cNvPr id="10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菱形 10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itchFamily="34" charset="0"/>
                <a:buNone/>
                <a:defRPr/>
              </a:pPr>
              <a:endParaRPr kumimoji="1" lang="zh-CN" altLang="en-US">
                <a:latin typeface="黑体" pitchFamily="49" charset="-122"/>
                <a:ea typeface="黑体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文本框 1"/>
          <p:cNvSpPr txBox="1">
            <a:spLocks noChangeArrowheads="1"/>
          </p:cNvSpPr>
          <p:nvPr/>
        </p:nvSpPr>
        <p:spPr bwMode="auto">
          <a:xfrm>
            <a:off x="490538" y="1192213"/>
            <a:ext cx="8162925" cy="354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    这首词上阕写景，着意在借景抒情。开头两句写词人登楼眺远，触景生情，引起感慨。第二句“倚清秋”，谓在秋色中倚西楼而眺望，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清秋”二字点出了作者凄凉的心情，暗示了山河残破，充满萧条气象。第三句描写“清秋”傍晚的景象，用落日和逝水反映悲凉抑郁的心情。下阕抒情，用直抒胸臆的方式，表达了作者的亡国之痛，以及他渴望收复中原的心事。</a:t>
            </a:r>
          </a:p>
        </p:txBody>
      </p:sp>
      <p:grpSp>
        <p:nvGrpSpPr>
          <p:cNvPr id="54274" name="组合 8"/>
          <p:cNvGrpSpPr>
            <a:grpSpLocks/>
          </p:cNvGrpSpPr>
          <p:nvPr/>
        </p:nvGrpSpPr>
        <p:grpSpPr bwMode="auto">
          <a:xfrm>
            <a:off x="1588" y="31750"/>
            <a:ext cx="2006600" cy="523875"/>
            <a:chOff x="70" y="-63"/>
            <a:chExt cx="3161" cy="823"/>
          </a:xfrm>
        </p:grpSpPr>
        <p:sp>
          <p:nvSpPr>
            <p:cNvPr id="54281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10" name="直线连接符 9"/>
            <p:cNvCxnSpPr/>
            <p:nvPr/>
          </p:nvCxnSpPr>
          <p:spPr>
            <a:xfrm>
              <a:off x="70" y="700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菱形 10"/>
            <p:cNvSpPr/>
            <p:nvPr/>
          </p:nvSpPr>
          <p:spPr>
            <a:xfrm>
              <a:off x="125" y="149"/>
              <a:ext cx="553" cy="551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itchFamily="34" charset="0"/>
                <a:buNone/>
                <a:defRPr/>
              </a:pPr>
              <a:endParaRPr kumimoji="1" lang="zh-CN" altLang="en-US"/>
            </a:p>
          </p:txBody>
        </p:sp>
      </p:grpSp>
      <p:grpSp>
        <p:nvGrpSpPr>
          <p:cNvPr id="54275" name="组合 2"/>
          <p:cNvGrpSpPr>
            <a:grpSpLocks/>
          </p:cNvGrpSpPr>
          <p:nvPr/>
        </p:nvGrpSpPr>
        <p:grpSpPr bwMode="auto">
          <a:xfrm>
            <a:off x="3700463" y="420688"/>
            <a:ext cx="1743075" cy="566737"/>
            <a:chOff x="3333750" y="598488"/>
            <a:chExt cx="1743075" cy="566737"/>
          </a:xfrm>
        </p:grpSpPr>
        <p:sp>
          <p:nvSpPr>
            <p:cNvPr id="13" name="圆角矩形 12"/>
            <p:cNvSpPr/>
            <p:nvPr/>
          </p:nvSpPr>
          <p:spPr>
            <a:xfrm rot="555800">
              <a:off x="4602162" y="715963"/>
              <a:ext cx="442913" cy="41910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4" name="圆角矩形 13"/>
            <p:cNvSpPr/>
            <p:nvPr/>
          </p:nvSpPr>
          <p:spPr>
            <a:xfrm rot="20470821">
              <a:off x="4197350" y="722313"/>
              <a:ext cx="442912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5" name="圆角矩形 14"/>
            <p:cNvSpPr/>
            <p:nvPr/>
          </p:nvSpPr>
          <p:spPr>
            <a:xfrm rot="319204">
              <a:off x="3778250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6" name="圆角矩形 15"/>
            <p:cNvSpPr/>
            <p:nvPr/>
          </p:nvSpPr>
          <p:spPr>
            <a:xfrm rot="21148334">
              <a:off x="3368675" y="730250"/>
              <a:ext cx="441325" cy="42068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54280" name="矩形 1"/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5667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 eaLnBrk="0" hangingPunct="0">
                <a:lnSpc>
                  <a:spcPts val="4300"/>
                </a:lnSpc>
                <a:buFont typeface="Arial" charset="0"/>
                <a:buNone/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诗词赏析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矩形 1"/>
          <p:cNvSpPr>
            <a:spLocks noChangeArrowheads="1"/>
          </p:cNvSpPr>
          <p:nvPr/>
        </p:nvSpPr>
        <p:spPr bwMode="auto">
          <a:xfrm>
            <a:off x="539750" y="700088"/>
            <a:ext cx="8064500" cy="401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 typeface="Arial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  本词中的“簪缨”是贵族官僚的服饰，用来代人。“簪缨散”是说他们在北宋灭亡后纷纷南逃。“几时收”，既是词人渴望早日恢复中原心事的表露，也是对南宋朝廷偏安一隅的愤懑和斥责。最后一个长句，紧接上文词意而写，运用了拟人的修辞手法，寄托了词人的亡国之痛和对中原人民的深切怀念。</a:t>
            </a:r>
          </a:p>
        </p:txBody>
      </p:sp>
      <p:grpSp>
        <p:nvGrpSpPr>
          <p:cNvPr id="55298" name="组合 8"/>
          <p:cNvGrpSpPr>
            <a:grpSpLocks/>
          </p:cNvGrpSpPr>
          <p:nvPr/>
        </p:nvGrpSpPr>
        <p:grpSpPr bwMode="auto">
          <a:xfrm>
            <a:off x="1588" y="31750"/>
            <a:ext cx="2006600" cy="523875"/>
            <a:chOff x="70" y="-63"/>
            <a:chExt cx="3161" cy="823"/>
          </a:xfrm>
        </p:grpSpPr>
        <p:sp>
          <p:nvSpPr>
            <p:cNvPr id="55299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5" name="直线连接符 9"/>
            <p:cNvCxnSpPr/>
            <p:nvPr/>
          </p:nvCxnSpPr>
          <p:spPr>
            <a:xfrm>
              <a:off x="70" y="700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菱形 5"/>
            <p:cNvSpPr/>
            <p:nvPr/>
          </p:nvSpPr>
          <p:spPr>
            <a:xfrm>
              <a:off x="125" y="149"/>
              <a:ext cx="553" cy="551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itchFamily="34" charset="0"/>
                <a:buNone/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48">
            <a:extLst/>
          </p:cNvPr>
          <p:cNvSpPr txBox="1"/>
          <p:nvPr/>
        </p:nvSpPr>
        <p:spPr>
          <a:xfrm>
            <a:off x="4360477" y="1979861"/>
            <a:ext cx="4243971" cy="807913"/>
          </a:xfrm>
          <a:prstGeom prst="rect">
            <a:avLst/>
          </a:prstGeom>
          <a:noFill/>
          <a:ln w="19050">
            <a:noFill/>
          </a:ln>
          <a:effectLst>
            <a:softEdge rad="31750"/>
          </a:effectLst>
        </p:spPr>
        <p:txBody>
          <a:bodyPr lIns="68580" tIns="34290" rIns="68580" bIns="3429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4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charset="-122"/>
                <a:ea typeface="Kaiti SC"/>
                <a:cs typeface="Kaiti SC"/>
              </a:rPr>
              <a:t>如  梦  令</a:t>
            </a:r>
          </a:p>
        </p:txBody>
      </p:sp>
      <p:pic>
        <p:nvPicPr>
          <p:cNvPr id="56324" name="Picture 4" descr="https://timgsa.baidu.com/timg?image&amp;quality=80&amp;size=b9999_10000&amp;sec=1556274527913&amp;di=2a9e35da779db4899a89c87c4ea0da8a&amp;imgtype=0&amp;src=http%3A%2F%2Fmmbiz.qpic.cn%2Fmmbiz_jpg%2FT0WuAmibQeEaGDB8I2nsJ3n9GZxMolaq1bTvvDtsbmcLsyE2nyibibP8rXLUe7vB3PGsTpKqRrAlW663EQAYjnTcA%2F640%3Fwx_fmt%3D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7088" y="195263"/>
            <a:ext cx="3379787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8" y="-30163"/>
            <a:ext cx="9142412" cy="5237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48">
            <a:extLst/>
          </p:cNvPr>
          <p:cNvSpPr txBox="1"/>
          <p:nvPr/>
        </p:nvSpPr>
        <p:spPr>
          <a:xfrm>
            <a:off x="2450015" y="1563638"/>
            <a:ext cx="4243971" cy="807913"/>
          </a:xfrm>
          <a:prstGeom prst="rect">
            <a:avLst/>
          </a:prstGeom>
          <a:noFill/>
          <a:ln w="19050">
            <a:noFill/>
          </a:ln>
          <a:effectLst>
            <a:softEdge rad="31750"/>
          </a:effectLst>
        </p:spPr>
        <p:txBody>
          <a:bodyPr lIns="68580" tIns="34290" rIns="68580" bIns="3429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4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charset="-122"/>
                <a:ea typeface="Kaiti SC"/>
                <a:cs typeface="Kaiti SC"/>
              </a:rPr>
              <a:t>浣  溪  沙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文本框 99"/>
          <p:cNvSpPr txBox="1">
            <a:spLocks noChangeArrowheads="1"/>
          </p:cNvSpPr>
          <p:nvPr/>
        </p:nvSpPr>
        <p:spPr bwMode="auto">
          <a:xfrm>
            <a:off x="3114675" y="1120775"/>
            <a:ext cx="5705475" cy="3538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李清照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1084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—约</a:t>
            </a:r>
            <a:r>
              <a:rPr lang="en-US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1155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　宋代女词人。号易安居士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章丘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今属山东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人。所作词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前期多写其悠闲生活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后期多慨叹身世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情调感伤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有的也流露出对中原的怀念。有《易安居士文集》《易安词》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已散佚。后人有《漱玉词》辑本。今人王仲闻有《李清照集校注》。</a:t>
            </a:r>
            <a:endParaRPr lang="zh-CN" altLang="en-US" sz="2800" b="1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58370" name="组合 8"/>
          <p:cNvGrpSpPr>
            <a:grpSpLocks/>
          </p:cNvGrpSpPr>
          <p:nvPr/>
        </p:nvGrpSpPr>
        <p:grpSpPr bwMode="auto">
          <a:xfrm>
            <a:off x="1588" y="31750"/>
            <a:ext cx="2006600" cy="523875"/>
            <a:chOff x="70" y="-63"/>
            <a:chExt cx="3161" cy="824"/>
          </a:xfrm>
        </p:grpSpPr>
        <p:sp>
          <p:nvSpPr>
            <p:cNvPr id="58378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知识备查</a:t>
              </a:r>
            </a:p>
          </p:txBody>
        </p:sp>
        <p:cxnSp>
          <p:nvCxnSpPr>
            <p:cNvPr id="10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菱形 10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itchFamily="34" charset="0"/>
                <a:buNone/>
                <a:defRPr/>
              </a:pPr>
              <a:endParaRPr kumimoji="1" lang="zh-CN" altLang="en-US"/>
            </a:p>
          </p:txBody>
        </p:sp>
      </p:grpSp>
      <p:grpSp>
        <p:nvGrpSpPr>
          <p:cNvPr id="58371" name="组合 2"/>
          <p:cNvGrpSpPr>
            <a:grpSpLocks/>
          </p:cNvGrpSpPr>
          <p:nvPr/>
        </p:nvGrpSpPr>
        <p:grpSpPr bwMode="auto">
          <a:xfrm>
            <a:off x="3700463" y="425450"/>
            <a:ext cx="1743075" cy="566738"/>
            <a:chOff x="3333750" y="598488"/>
            <a:chExt cx="1743075" cy="566737"/>
          </a:xfrm>
        </p:grpSpPr>
        <p:sp>
          <p:nvSpPr>
            <p:cNvPr id="13" name="圆角矩形 12"/>
            <p:cNvSpPr/>
            <p:nvPr/>
          </p:nvSpPr>
          <p:spPr>
            <a:xfrm rot="555800">
              <a:off x="4602162" y="715963"/>
              <a:ext cx="442913" cy="419099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4" name="圆角矩形 13"/>
            <p:cNvSpPr/>
            <p:nvPr/>
          </p:nvSpPr>
          <p:spPr>
            <a:xfrm rot="20470821">
              <a:off x="4197350" y="722313"/>
              <a:ext cx="442912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7" name="圆角矩形 16"/>
            <p:cNvSpPr/>
            <p:nvPr/>
          </p:nvSpPr>
          <p:spPr>
            <a:xfrm rot="319204">
              <a:off x="3778250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8" name="圆角矩形 17"/>
            <p:cNvSpPr/>
            <p:nvPr/>
          </p:nvSpPr>
          <p:spPr>
            <a:xfrm rot="21148334">
              <a:off x="3368675" y="730251"/>
              <a:ext cx="441325" cy="420686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58377" name="矩形 1"/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5667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 eaLnBrk="0" hangingPunct="0">
                <a:lnSpc>
                  <a:spcPts val="4300"/>
                </a:lnSpc>
                <a:buFont typeface="Arial" charset="0"/>
                <a:buNone/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作者简介</a:t>
              </a:r>
            </a:p>
          </p:txBody>
        </p:sp>
      </p:grpSp>
      <p:pic>
        <p:nvPicPr>
          <p:cNvPr id="58372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1120775"/>
            <a:ext cx="2160588" cy="348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Text Box 2"/>
          <p:cNvSpPr txBox="1">
            <a:spLocks noChangeArrowheads="1"/>
          </p:cNvSpPr>
          <p:nvPr/>
        </p:nvSpPr>
        <p:spPr bwMode="auto">
          <a:xfrm>
            <a:off x="250825" y="700088"/>
            <a:ext cx="4941888" cy="397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buFont typeface="Arial" charset="0"/>
              <a:buNone/>
            </a:pPr>
            <a:r>
              <a:rPr lang="zh-CN" altLang="en-US" sz="2800">
                <a:latin typeface="黑体" pitchFamily="49" charset="-122"/>
                <a:ea typeface="黑体" pitchFamily="49" charset="-122"/>
              </a:rPr>
              <a:t>如梦令</a:t>
            </a:r>
            <a:endParaRPr lang="en-US" altLang="zh-CN" sz="2800">
              <a:latin typeface="黑体" pitchFamily="49" charset="-122"/>
              <a:ea typeface="黑体" pitchFamily="49" charset="-122"/>
            </a:endParaRPr>
          </a:p>
          <a:p>
            <a:pPr algn="ctr">
              <a:lnSpc>
                <a:spcPct val="150000"/>
              </a:lnSpc>
              <a:buFont typeface="Arial" charset="0"/>
              <a:buNone/>
            </a:pPr>
            <a:r>
              <a:rPr lang="zh-CN" altLang="en-US" sz="2800" b="1">
                <a:latin typeface="宋体" charset="-122"/>
              </a:rPr>
              <a:t>李清照</a:t>
            </a:r>
            <a:r>
              <a:rPr lang="en-US" altLang="zh-CN" sz="2800" b="1">
                <a:latin typeface="宋体" charset="-122"/>
              </a:rPr>
              <a:t>    </a:t>
            </a:r>
          </a:p>
          <a:p>
            <a:pPr>
              <a:lnSpc>
                <a:spcPct val="150000"/>
              </a:lnSpc>
              <a:buFont typeface="Arial" charset="0"/>
              <a:buNone/>
            </a:pP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800" b="1" u="sng">
                <a:latin typeface="楷体" pitchFamily="49" charset="-122"/>
                <a:ea typeface="楷体" pitchFamily="49" charset="-122"/>
              </a:rPr>
              <a:t>常记溪亭日暮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u="sng">
                <a:latin typeface="楷体" pitchFamily="49" charset="-122"/>
                <a:ea typeface="楷体" pitchFamily="49" charset="-122"/>
              </a:rPr>
              <a:t>沉醉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不知归路。</a:t>
            </a:r>
            <a:r>
              <a:rPr lang="zh-CN" altLang="zh-CN" sz="2800" b="1" u="sng">
                <a:latin typeface="楷体" pitchFamily="49" charset="-122"/>
                <a:ea typeface="楷体" pitchFamily="49" charset="-122"/>
              </a:rPr>
              <a:t>兴尽晚回舟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误入藕花深处。</a:t>
            </a:r>
            <a:r>
              <a:rPr lang="zh-CN" altLang="zh-CN" sz="2800" b="1" u="sng">
                <a:latin typeface="楷体" pitchFamily="49" charset="-122"/>
                <a:ea typeface="楷体" pitchFamily="49" charset="-122"/>
              </a:rPr>
              <a:t>争渡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争渡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u="sng">
                <a:latin typeface="楷体" pitchFamily="49" charset="-122"/>
                <a:ea typeface="楷体" pitchFamily="49" charset="-122"/>
              </a:rPr>
              <a:t>惊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起一滩鸥鹭。</a:t>
            </a:r>
            <a:endParaRPr lang="zh-CN" altLang="en-US" sz="28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5330825" y="649288"/>
            <a:ext cx="3313113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2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词语解释</a:t>
            </a:r>
          </a:p>
          <a:p>
            <a:pPr>
              <a:buFont typeface="Arial" charset="0"/>
              <a:buNone/>
            </a:pPr>
            <a:r>
              <a:rPr lang="en-US" altLang="zh-CN" sz="2200" b="1"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2200" b="1">
                <a:latin typeface="楷体" pitchFamily="49" charset="-122"/>
                <a:ea typeface="楷体" pitchFamily="49" charset="-122"/>
              </a:rPr>
              <a:t>常记</a:t>
            </a:r>
            <a:r>
              <a:rPr lang="en-US" altLang="zh-CN" sz="2200" b="1"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sz="2200" b="1">
                <a:latin typeface="楷体" pitchFamily="49" charset="-122"/>
                <a:ea typeface="楷体" pitchFamily="49" charset="-122"/>
              </a:rPr>
              <a:t>时常记起。“难忘”的意思。</a:t>
            </a:r>
          </a:p>
          <a:p>
            <a:pPr>
              <a:buFont typeface="Arial" charset="0"/>
              <a:buNone/>
            </a:pPr>
            <a:r>
              <a:rPr lang="en-US" altLang="zh-CN" sz="2200" b="1"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2200" b="1">
                <a:latin typeface="楷体" pitchFamily="49" charset="-122"/>
                <a:ea typeface="楷体" pitchFamily="49" charset="-122"/>
              </a:rPr>
              <a:t>溪亭</a:t>
            </a:r>
            <a:r>
              <a:rPr lang="en-US" altLang="zh-CN" sz="2200" b="1"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sz="2200" b="1">
                <a:latin typeface="楷体" pitchFamily="49" charset="-122"/>
                <a:ea typeface="楷体" pitchFamily="49" charset="-122"/>
              </a:rPr>
              <a:t>溪边的亭子。</a:t>
            </a:r>
          </a:p>
          <a:p>
            <a:pPr>
              <a:buFont typeface="Arial" charset="0"/>
              <a:buNone/>
            </a:pPr>
            <a:r>
              <a:rPr lang="en-US" altLang="zh-CN" sz="2200" b="1"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2200" b="1">
                <a:latin typeface="楷体" pitchFamily="49" charset="-122"/>
                <a:ea typeface="楷体" pitchFamily="49" charset="-122"/>
              </a:rPr>
              <a:t>日暮</a:t>
            </a:r>
            <a:r>
              <a:rPr lang="en-US" altLang="zh-CN" sz="2200" b="1"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sz="2200" b="1">
                <a:latin typeface="楷体" pitchFamily="49" charset="-122"/>
                <a:ea typeface="楷体" pitchFamily="49" charset="-122"/>
              </a:rPr>
              <a:t>黄昏时候。</a:t>
            </a:r>
          </a:p>
          <a:p>
            <a:pPr>
              <a:buFont typeface="Arial" charset="0"/>
              <a:buNone/>
            </a:pPr>
            <a:r>
              <a:rPr lang="en-US" altLang="zh-CN" sz="2200" b="1"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2200" b="1">
                <a:latin typeface="楷体" pitchFamily="49" charset="-122"/>
                <a:ea typeface="楷体" pitchFamily="49" charset="-122"/>
              </a:rPr>
              <a:t>沉醉</a:t>
            </a:r>
            <a:r>
              <a:rPr lang="en-US" altLang="zh-CN" sz="2200" b="1"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sz="2200" b="1">
                <a:latin typeface="楷体" pitchFamily="49" charset="-122"/>
                <a:ea typeface="楷体" pitchFamily="49" charset="-122"/>
              </a:rPr>
              <a:t>大醉。</a:t>
            </a:r>
          </a:p>
          <a:p>
            <a:pPr>
              <a:buFont typeface="Arial" charset="0"/>
              <a:buNone/>
            </a:pPr>
            <a:r>
              <a:rPr lang="en-US" altLang="zh-CN" sz="2200" b="1"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2200" b="1">
                <a:latin typeface="楷体" pitchFamily="49" charset="-122"/>
                <a:ea typeface="楷体" pitchFamily="49" charset="-122"/>
              </a:rPr>
              <a:t>兴尽</a:t>
            </a:r>
            <a:r>
              <a:rPr lang="en-US" altLang="zh-CN" sz="2200" b="1"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sz="2200" b="1">
                <a:latin typeface="楷体" pitchFamily="49" charset="-122"/>
                <a:ea typeface="楷体" pitchFamily="49" charset="-122"/>
              </a:rPr>
              <a:t>尽了兴致。</a:t>
            </a:r>
          </a:p>
          <a:p>
            <a:pPr>
              <a:buFont typeface="Arial" charset="0"/>
              <a:buNone/>
            </a:pPr>
            <a:r>
              <a:rPr lang="en-US" altLang="zh-CN" sz="2200" b="1"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2200" b="1">
                <a:latin typeface="楷体" pitchFamily="49" charset="-122"/>
                <a:ea typeface="楷体" pitchFamily="49" charset="-122"/>
              </a:rPr>
              <a:t>晚</a:t>
            </a:r>
            <a:r>
              <a:rPr lang="en-US" altLang="zh-CN" sz="2200" b="1"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sz="2200" b="1">
                <a:latin typeface="楷体" pitchFamily="49" charset="-122"/>
                <a:ea typeface="楷体" pitchFamily="49" charset="-122"/>
              </a:rPr>
              <a:t>比合适的时间靠后</a:t>
            </a:r>
            <a:r>
              <a:rPr lang="en-US" altLang="zh-CN" sz="2200" b="1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200" b="1">
                <a:latin typeface="楷体" pitchFamily="49" charset="-122"/>
                <a:ea typeface="楷体" pitchFamily="49" charset="-122"/>
              </a:rPr>
              <a:t>这里指天黑路暗了。</a:t>
            </a:r>
          </a:p>
          <a:p>
            <a:pPr>
              <a:buFont typeface="Arial" charset="0"/>
              <a:buNone/>
            </a:pPr>
            <a:r>
              <a:rPr lang="en-US" altLang="zh-CN" sz="2200" b="1"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2200" b="1">
                <a:latin typeface="楷体" pitchFamily="49" charset="-122"/>
                <a:ea typeface="楷体" pitchFamily="49" charset="-122"/>
              </a:rPr>
              <a:t>回舟</a:t>
            </a:r>
            <a:r>
              <a:rPr lang="en-US" altLang="zh-CN" sz="2200" b="1"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sz="2200" b="1">
                <a:latin typeface="楷体" pitchFamily="49" charset="-122"/>
                <a:ea typeface="楷体" pitchFamily="49" charset="-122"/>
              </a:rPr>
              <a:t>乘船而回。</a:t>
            </a:r>
          </a:p>
          <a:p>
            <a:pPr>
              <a:buFont typeface="Arial" charset="0"/>
              <a:buNone/>
            </a:pPr>
            <a:r>
              <a:rPr lang="en-US" altLang="zh-CN" sz="2200" b="1"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2200" b="1">
                <a:latin typeface="楷体" pitchFamily="49" charset="-122"/>
                <a:ea typeface="楷体" pitchFamily="49" charset="-122"/>
              </a:rPr>
              <a:t>争渡</a:t>
            </a:r>
            <a:r>
              <a:rPr lang="en-US" altLang="zh-CN" sz="2200" b="1"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sz="2200" b="1">
                <a:latin typeface="楷体" pitchFamily="49" charset="-122"/>
                <a:ea typeface="楷体" pitchFamily="49" charset="-122"/>
              </a:rPr>
              <a:t>奋力把船划出去。</a:t>
            </a:r>
          </a:p>
          <a:p>
            <a:pPr>
              <a:buFont typeface="Arial" charset="0"/>
              <a:buNone/>
            </a:pPr>
            <a:r>
              <a:rPr lang="en-US" altLang="zh-CN" sz="2200" b="1"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2200" b="1">
                <a:latin typeface="楷体" pitchFamily="49" charset="-122"/>
                <a:ea typeface="楷体" pitchFamily="49" charset="-122"/>
              </a:rPr>
              <a:t>惊</a:t>
            </a:r>
            <a:r>
              <a:rPr lang="en-US" altLang="zh-CN" sz="2200" b="1"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sz="2200" b="1">
                <a:latin typeface="楷体" pitchFamily="49" charset="-122"/>
                <a:ea typeface="楷体" pitchFamily="49" charset="-122"/>
              </a:rPr>
              <a:t>惊动。</a:t>
            </a:r>
          </a:p>
        </p:txBody>
      </p:sp>
      <p:grpSp>
        <p:nvGrpSpPr>
          <p:cNvPr id="59395" name="组合 8"/>
          <p:cNvGrpSpPr>
            <a:grpSpLocks/>
          </p:cNvGrpSpPr>
          <p:nvPr/>
        </p:nvGrpSpPr>
        <p:grpSpPr bwMode="auto">
          <a:xfrm>
            <a:off x="0" y="-20638"/>
            <a:ext cx="2006600" cy="523876"/>
            <a:chOff x="70" y="-63"/>
            <a:chExt cx="3161" cy="824"/>
          </a:xfrm>
        </p:grpSpPr>
        <p:sp>
          <p:nvSpPr>
            <p:cNvPr id="59397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整体感知</a:t>
              </a:r>
            </a:p>
          </p:txBody>
        </p:sp>
        <p:cxnSp>
          <p:nvCxnSpPr>
            <p:cNvPr id="19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菱形 19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itchFamily="34" charset="0"/>
                <a:buNone/>
                <a:defRPr/>
              </a:pPr>
              <a:endParaRPr kumimoji="1" lang="zh-CN" altLang="en-US">
                <a:latin typeface="黑体" pitchFamily="49" charset="-122"/>
                <a:ea typeface="黑体" pitchFamily="49" charset="-122"/>
              </a:endParaRPr>
            </a:p>
          </p:txBody>
        </p:sp>
      </p:grpSp>
      <p:pic>
        <p:nvPicPr>
          <p:cNvPr id="59401" name="课外古诗词诵读（六单元）-如梦令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3419475" y="987425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94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5274" fill="hold"/>
                                        <p:tgtEl>
                                          <p:spTgt spid="5940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401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9401"/>
                </p:tgtEl>
              </p:cMediaNode>
            </p:audio>
          </p:childTnLst>
        </p:cTn>
      </p:par>
    </p:tnLst>
    <p:bldLst>
      <p:bldP spid="1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文本框 99"/>
          <p:cNvSpPr txBox="1">
            <a:spLocks noChangeArrowheads="1"/>
          </p:cNvSpPr>
          <p:nvPr/>
        </p:nvSpPr>
        <p:spPr bwMode="auto">
          <a:xfrm>
            <a:off x="476250" y="842963"/>
            <a:ext cx="8191500" cy="332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译文</a:t>
            </a:r>
            <a:endParaRPr lang="en-US" altLang="zh-CN" sz="280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  <a:buFont typeface="Arial" charset="0"/>
              <a:buNone/>
            </a:pPr>
            <a:r>
              <a:rPr lang="en-US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经常记起出游溪亭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一玩儿就玩儿到日暮时分的经历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我深深地沉醉在溪亭边而忘记归路。一直玩儿到兴尽才荡舟返回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却迷路进入了荷花的深处。奋力地把船划出去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结果却惊起了一滩的鸥鹭。</a:t>
            </a:r>
            <a:endParaRPr lang="zh-CN" altLang="en-US" sz="2800" b="1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61442" name="组合 8"/>
          <p:cNvGrpSpPr>
            <a:grpSpLocks/>
          </p:cNvGrpSpPr>
          <p:nvPr/>
        </p:nvGrpSpPr>
        <p:grpSpPr bwMode="auto">
          <a:xfrm>
            <a:off x="0" y="-20638"/>
            <a:ext cx="2006600" cy="523876"/>
            <a:chOff x="70" y="-63"/>
            <a:chExt cx="3161" cy="824"/>
          </a:xfrm>
        </p:grpSpPr>
        <p:sp>
          <p:nvSpPr>
            <p:cNvPr id="61443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整体感知</a:t>
              </a:r>
            </a:p>
          </p:txBody>
        </p:sp>
        <p:cxnSp>
          <p:nvCxnSpPr>
            <p:cNvPr id="10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菱形 10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itchFamily="34" charset="0"/>
                <a:buNone/>
                <a:defRPr/>
              </a:pPr>
              <a:endParaRPr kumimoji="1" lang="zh-CN" altLang="en-US">
                <a:latin typeface="黑体" pitchFamily="49" charset="-122"/>
                <a:ea typeface="黑体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文本框 1"/>
          <p:cNvSpPr txBox="1">
            <a:spLocks noChangeArrowheads="1"/>
          </p:cNvSpPr>
          <p:nvPr/>
        </p:nvSpPr>
        <p:spPr bwMode="auto">
          <a:xfrm>
            <a:off x="468313" y="1058863"/>
            <a:ext cx="8207375" cy="354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    “常记”明确点明本词记述的是往事，地点在“溪亭”，时间是“日暮”，词人饮宴以后，已经醉得连回去的路径都辨识不出了。本词起笔平淡，却把读者自然而然地引到了她所创造的词境中。“沉醉”二字透露出了词人心底的欢愉，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不知归路”委婉地写出了词人流连忘返的情致，看起来这是一次给词人留下了深刻印象的十分愉快的游赏。果然，接下来的两句就把这种意兴递进了一层，兴</a:t>
            </a:r>
          </a:p>
        </p:txBody>
      </p:sp>
      <p:grpSp>
        <p:nvGrpSpPr>
          <p:cNvPr id="62466" name="组合 8"/>
          <p:cNvGrpSpPr>
            <a:grpSpLocks/>
          </p:cNvGrpSpPr>
          <p:nvPr/>
        </p:nvGrpSpPr>
        <p:grpSpPr bwMode="auto">
          <a:xfrm>
            <a:off x="1588" y="31750"/>
            <a:ext cx="2006600" cy="523875"/>
            <a:chOff x="70" y="-63"/>
            <a:chExt cx="3161" cy="823"/>
          </a:xfrm>
        </p:grpSpPr>
        <p:sp>
          <p:nvSpPr>
            <p:cNvPr id="62473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10" name="直线连接符 9"/>
            <p:cNvCxnSpPr/>
            <p:nvPr/>
          </p:nvCxnSpPr>
          <p:spPr>
            <a:xfrm>
              <a:off x="70" y="700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菱形 10"/>
            <p:cNvSpPr/>
            <p:nvPr/>
          </p:nvSpPr>
          <p:spPr>
            <a:xfrm>
              <a:off x="125" y="149"/>
              <a:ext cx="553" cy="551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itchFamily="34" charset="0"/>
                <a:buNone/>
                <a:defRPr/>
              </a:pPr>
              <a:endParaRPr kumimoji="1" lang="zh-CN" altLang="en-US"/>
            </a:p>
          </p:txBody>
        </p:sp>
      </p:grpSp>
      <p:grpSp>
        <p:nvGrpSpPr>
          <p:cNvPr id="62467" name="组合 2"/>
          <p:cNvGrpSpPr>
            <a:grpSpLocks/>
          </p:cNvGrpSpPr>
          <p:nvPr/>
        </p:nvGrpSpPr>
        <p:grpSpPr bwMode="auto">
          <a:xfrm>
            <a:off x="3700463" y="420688"/>
            <a:ext cx="1743075" cy="566737"/>
            <a:chOff x="3333750" y="598488"/>
            <a:chExt cx="1743075" cy="566737"/>
          </a:xfrm>
        </p:grpSpPr>
        <p:sp>
          <p:nvSpPr>
            <p:cNvPr id="13" name="圆角矩形 12"/>
            <p:cNvSpPr/>
            <p:nvPr/>
          </p:nvSpPr>
          <p:spPr>
            <a:xfrm rot="555800">
              <a:off x="4602162" y="715963"/>
              <a:ext cx="442913" cy="41910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4" name="圆角矩形 13"/>
            <p:cNvSpPr/>
            <p:nvPr/>
          </p:nvSpPr>
          <p:spPr>
            <a:xfrm rot="20470821">
              <a:off x="4197350" y="722313"/>
              <a:ext cx="442912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5" name="圆角矩形 14"/>
            <p:cNvSpPr/>
            <p:nvPr/>
          </p:nvSpPr>
          <p:spPr>
            <a:xfrm rot="319204">
              <a:off x="3778250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6" name="圆角矩形 15"/>
            <p:cNvSpPr/>
            <p:nvPr/>
          </p:nvSpPr>
          <p:spPr>
            <a:xfrm rot="21148334">
              <a:off x="3368675" y="730250"/>
              <a:ext cx="441325" cy="42068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62472" name="矩形 1"/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5667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 eaLnBrk="0" hangingPunct="0">
                <a:lnSpc>
                  <a:spcPts val="4300"/>
                </a:lnSpc>
                <a:buFont typeface="Arial" charset="0"/>
                <a:buNone/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诗词赏析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矩形 1"/>
          <p:cNvSpPr>
            <a:spLocks noChangeArrowheads="1"/>
          </p:cNvSpPr>
          <p:nvPr/>
        </p:nvSpPr>
        <p:spPr bwMode="auto">
          <a:xfrm>
            <a:off x="503238" y="700088"/>
            <a:ext cx="8137525" cy="388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  <a:buFont typeface="Arial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尽方才回舟。那么，兴未尽呢？恰恰表明兴致之高，不想回舟，从而“误入藕花深处”。“误入藕花深处”一句，行文流畅自然，毫无斧凿痕迹，同前面的“不知归路”相呼应，显示了词人的忘情心态。一连两个“争渡”</a:t>
            </a:r>
            <a:r>
              <a:rPr lang="en-US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表达了词人急于从迷途中找寻出路的焦灼心情。正是由于“争渡”，所以才“惊起一滩鸥鹭”，把停栖在洲渚上的水鸟都吓飞了。至此，词戛然而止，言尽而意未尽，耐人寻味。</a:t>
            </a:r>
          </a:p>
        </p:txBody>
      </p:sp>
      <p:grpSp>
        <p:nvGrpSpPr>
          <p:cNvPr id="63490" name="组合 8"/>
          <p:cNvGrpSpPr>
            <a:grpSpLocks/>
          </p:cNvGrpSpPr>
          <p:nvPr/>
        </p:nvGrpSpPr>
        <p:grpSpPr bwMode="auto">
          <a:xfrm>
            <a:off x="1588" y="31750"/>
            <a:ext cx="2006600" cy="523875"/>
            <a:chOff x="70" y="-63"/>
            <a:chExt cx="3161" cy="823"/>
          </a:xfrm>
        </p:grpSpPr>
        <p:sp>
          <p:nvSpPr>
            <p:cNvPr id="63491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5" name="直线连接符 9"/>
            <p:cNvCxnSpPr/>
            <p:nvPr/>
          </p:nvCxnSpPr>
          <p:spPr>
            <a:xfrm>
              <a:off x="70" y="700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菱形 5"/>
            <p:cNvSpPr/>
            <p:nvPr/>
          </p:nvSpPr>
          <p:spPr>
            <a:xfrm>
              <a:off x="125" y="149"/>
              <a:ext cx="553" cy="551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itchFamily="34" charset="0"/>
                <a:buNone/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文本框 3"/>
          <p:cNvSpPr txBox="1">
            <a:spLocks noChangeArrowheads="1"/>
          </p:cNvSpPr>
          <p:nvPr/>
        </p:nvSpPr>
        <p:spPr bwMode="auto">
          <a:xfrm>
            <a:off x="652463" y="1419225"/>
            <a:ext cx="7832725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defTabSz="685800">
              <a:buFont typeface="Arial" charset="0"/>
              <a:buNone/>
            </a:pPr>
            <a:r>
              <a:rPr lang="zh-CN" altLang="en-US" sz="6600" b="1" dirty="0">
                <a:solidFill>
                  <a:srgbClr val="FF6600"/>
                </a:solidFill>
                <a:latin typeface="宋体" panose="02010600030101010101" pitchFamily="2" charset="-122"/>
                <a:ea typeface="宋体" panose="02010600030101010101" pitchFamily="2" charset="-122"/>
                <a:cs typeface="Xingkai SC"/>
              </a:rPr>
              <a:t>七彩课堂  伴你成长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Text Box 5"/>
          <p:cNvSpPr txBox="1">
            <a:spLocks noChangeArrowheads="1"/>
          </p:cNvSpPr>
          <p:nvPr/>
        </p:nvSpPr>
        <p:spPr bwMode="auto">
          <a:xfrm>
            <a:off x="3132138" y="1347788"/>
            <a:ext cx="5503862" cy="319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ts val="1800"/>
              </a:spcBef>
              <a:buClr>
                <a:schemeClr val="tx2"/>
              </a:buClr>
              <a:buSzPct val="70000"/>
              <a:buFont typeface="Wingdings" pitchFamily="2" charset="2"/>
              <a:buNone/>
            </a:pPr>
            <a:r>
              <a:rPr lang="zh-CN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晏殊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991—1055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　北宋政治家、文学家。字同叔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谥号元献。抚州临川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今属江西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人。其词擅长小令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多表现诗酒生活和悠闲情致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语言婉丽。今存《珠玉词》及清人所辑《晏元献遗文》。</a:t>
            </a:r>
          </a:p>
        </p:txBody>
      </p:sp>
      <p:grpSp>
        <p:nvGrpSpPr>
          <p:cNvPr id="37890" name="组合 8"/>
          <p:cNvGrpSpPr>
            <a:grpSpLocks/>
          </p:cNvGrpSpPr>
          <p:nvPr/>
        </p:nvGrpSpPr>
        <p:grpSpPr bwMode="auto">
          <a:xfrm>
            <a:off x="1588" y="31750"/>
            <a:ext cx="2006600" cy="523875"/>
            <a:chOff x="70" y="-63"/>
            <a:chExt cx="3161" cy="824"/>
          </a:xfrm>
        </p:grpSpPr>
        <p:sp>
          <p:nvSpPr>
            <p:cNvPr id="37898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知识备查</a:t>
              </a:r>
            </a:p>
          </p:txBody>
        </p:sp>
        <p:cxnSp>
          <p:nvCxnSpPr>
            <p:cNvPr id="16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菱形 16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itchFamily="34" charset="0"/>
                <a:buNone/>
                <a:defRPr/>
              </a:pPr>
              <a:endParaRPr kumimoji="1" lang="zh-CN" altLang="en-US"/>
            </a:p>
          </p:txBody>
        </p:sp>
      </p:grpSp>
      <p:grpSp>
        <p:nvGrpSpPr>
          <p:cNvPr id="37891" name="组合 2"/>
          <p:cNvGrpSpPr>
            <a:grpSpLocks/>
          </p:cNvGrpSpPr>
          <p:nvPr/>
        </p:nvGrpSpPr>
        <p:grpSpPr bwMode="auto">
          <a:xfrm>
            <a:off x="3700463" y="425450"/>
            <a:ext cx="1743075" cy="566738"/>
            <a:chOff x="3333750" y="598488"/>
            <a:chExt cx="1743075" cy="566737"/>
          </a:xfrm>
        </p:grpSpPr>
        <p:sp>
          <p:nvSpPr>
            <p:cNvPr id="19" name="圆角矩形 18"/>
            <p:cNvSpPr/>
            <p:nvPr/>
          </p:nvSpPr>
          <p:spPr>
            <a:xfrm rot="555800">
              <a:off x="4602162" y="715963"/>
              <a:ext cx="442913" cy="419099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20" name="圆角矩形 19"/>
            <p:cNvSpPr/>
            <p:nvPr/>
          </p:nvSpPr>
          <p:spPr>
            <a:xfrm rot="20470821">
              <a:off x="4197350" y="722313"/>
              <a:ext cx="442912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21" name="圆角矩形 20"/>
            <p:cNvSpPr/>
            <p:nvPr/>
          </p:nvSpPr>
          <p:spPr>
            <a:xfrm rot="319204">
              <a:off x="3778250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22" name="圆角矩形 21"/>
            <p:cNvSpPr/>
            <p:nvPr/>
          </p:nvSpPr>
          <p:spPr>
            <a:xfrm rot="21148334">
              <a:off x="3368675" y="730251"/>
              <a:ext cx="441325" cy="420686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37897" name="矩形 1"/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5667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 eaLnBrk="0" hangingPunct="0">
                <a:lnSpc>
                  <a:spcPts val="4300"/>
                </a:lnSpc>
                <a:buFont typeface="Arial" charset="0"/>
                <a:buNone/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作者简介</a:t>
              </a:r>
            </a:p>
          </p:txBody>
        </p:sp>
      </p:grpSp>
      <p:pic>
        <p:nvPicPr>
          <p:cNvPr id="3789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3225" y="1682750"/>
            <a:ext cx="2439988" cy="240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Text Box 4"/>
          <p:cNvSpPr txBox="1">
            <a:spLocks noChangeArrowheads="1"/>
          </p:cNvSpPr>
          <p:nvPr/>
        </p:nvSpPr>
        <p:spPr bwMode="auto">
          <a:xfrm>
            <a:off x="319088" y="611188"/>
            <a:ext cx="4897437" cy="397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buFont typeface="Arial" charset="0"/>
              <a:buNone/>
            </a:pPr>
            <a:r>
              <a:rPr lang="zh-CN" altLang="en-US" sz="2800">
                <a:latin typeface="黑体" pitchFamily="49" charset="-122"/>
                <a:ea typeface="黑体" pitchFamily="49" charset="-122"/>
              </a:rPr>
              <a:t>浣溪沙</a:t>
            </a:r>
          </a:p>
          <a:p>
            <a:pPr algn="ctr">
              <a:lnSpc>
                <a:spcPct val="150000"/>
              </a:lnSpc>
              <a:buFont typeface="Arial" charset="0"/>
              <a:buNone/>
            </a:pPr>
            <a:r>
              <a:rPr lang="zh-CN" altLang="en-US" sz="2800" b="1">
                <a:latin typeface="宋体" charset="-122"/>
              </a:rPr>
              <a:t>晏 殊</a:t>
            </a:r>
          </a:p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    一曲新词酒一杯，去年天气旧亭台。夕阳西下几时回？      </a:t>
            </a:r>
            <a:endParaRPr lang="en-US" altLang="zh-CN" sz="2800" b="1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  <a:buFont typeface="Arial" charset="0"/>
              <a:buNone/>
            </a:pP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无可奈何花</a:t>
            </a:r>
            <a:r>
              <a:rPr lang="zh-CN" altLang="en-US" sz="2800" b="1" u="sng">
                <a:latin typeface="楷体" pitchFamily="49" charset="-122"/>
                <a:ea typeface="楷体" pitchFamily="49" charset="-122"/>
              </a:rPr>
              <a:t>落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去，似曾相识燕归来。小园</a:t>
            </a:r>
            <a:r>
              <a:rPr lang="zh-CN" altLang="en-US" sz="2800" b="1" u="sng">
                <a:latin typeface="楷体" pitchFamily="49" charset="-122"/>
                <a:ea typeface="楷体" pitchFamily="49" charset="-122"/>
              </a:rPr>
              <a:t>香径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独徘徊。</a:t>
            </a:r>
          </a:p>
        </p:txBody>
      </p:sp>
      <p:grpSp>
        <p:nvGrpSpPr>
          <p:cNvPr id="38914" name="组合 8"/>
          <p:cNvGrpSpPr>
            <a:grpSpLocks/>
          </p:cNvGrpSpPr>
          <p:nvPr/>
        </p:nvGrpSpPr>
        <p:grpSpPr bwMode="auto">
          <a:xfrm>
            <a:off x="0" y="-20638"/>
            <a:ext cx="2006600" cy="523876"/>
            <a:chOff x="70" y="-63"/>
            <a:chExt cx="3161" cy="824"/>
          </a:xfrm>
        </p:grpSpPr>
        <p:sp>
          <p:nvSpPr>
            <p:cNvPr id="38917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整体感知</a:t>
              </a:r>
            </a:p>
          </p:txBody>
        </p:sp>
        <p:cxnSp>
          <p:nvCxnSpPr>
            <p:cNvPr id="12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菱形 12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itchFamily="34" charset="0"/>
                <a:buNone/>
                <a:defRPr/>
              </a:pPr>
              <a:endParaRPr kumimoji="1" lang="zh-CN" altLang="en-US">
                <a:latin typeface="黑体" pitchFamily="49" charset="-122"/>
                <a:ea typeface="黑体" pitchFamily="49" charset="-122"/>
              </a:endParaRPr>
            </a:p>
          </p:txBody>
        </p:sp>
      </p:grp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5383213" y="2066925"/>
            <a:ext cx="2844800" cy="1693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6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词语解释</a:t>
            </a:r>
          </a:p>
          <a:p>
            <a:pPr>
              <a:buFont typeface="Arial" charset="0"/>
              <a:buNone/>
            </a:pPr>
            <a:r>
              <a:rPr lang="en-US" altLang="zh-CN" sz="2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2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落</a:t>
            </a:r>
            <a:r>
              <a:rPr lang="en-US" altLang="zh-CN" sz="2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sz="2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凋落。       </a:t>
            </a:r>
            <a:endParaRPr lang="en-US" altLang="zh-CN" sz="2600" b="1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buFont typeface="Arial" charset="0"/>
              <a:buNone/>
            </a:pPr>
            <a:r>
              <a:rPr lang="en-US" altLang="zh-CN" sz="2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2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香径</a:t>
            </a:r>
            <a:r>
              <a:rPr lang="en-US" altLang="zh-CN" sz="2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sz="26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弥漫着花香的园中小路。</a:t>
            </a:r>
          </a:p>
        </p:txBody>
      </p:sp>
      <p:pic>
        <p:nvPicPr>
          <p:cNvPr id="38921" name="课外古诗词诵读（六单元）-浣溪沙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563938" y="915988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89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6266" fill="hold"/>
                                        <p:tgtEl>
                                          <p:spTgt spid="389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921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921"/>
                </p:tgtEl>
              </p:cMediaNode>
            </p:audio>
          </p:childTnLst>
        </p:cTn>
      </p:par>
    </p:tnLst>
    <p:bldLst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文本框 99"/>
          <p:cNvSpPr txBox="1">
            <a:spLocks noChangeArrowheads="1"/>
          </p:cNvSpPr>
          <p:nvPr/>
        </p:nvSpPr>
        <p:spPr bwMode="auto">
          <a:xfrm>
            <a:off x="495300" y="688975"/>
            <a:ext cx="8153400" cy="397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译文</a:t>
            </a:r>
            <a:endParaRPr lang="en-US" altLang="zh-CN" sz="280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buFont typeface="Arial" charset="0"/>
              <a:buNone/>
            </a:pPr>
            <a:r>
              <a:rPr lang="en-US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吟罢一曲新词饮一杯酒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，（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往事涌上心头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，）（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眼前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还是和去年一样的天气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亭台也和去年毫无二致。夕阳虽然美好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但终归要西沉下去而不能返回。</a:t>
            </a:r>
          </a:p>
          <a:p>
            <a:pPr>
              <a:buFont typeface="Arial" charset="0"/>
              <a:buNone/>
            </a:pP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 </a:t>
            </a:r>
            <a:r>
              <a:rPr lang="en-US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花的凋落和时光的流逝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都是令人惋惜而毫无办法的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只有归来的燕子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似乎是去年的旧相识。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真是无可奈何啊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，）（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我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独自在弥漫着花香的小路上走来走去。</a:t>
            </a:r>
            <a:endParaRPr lang="zh-CN" altLang="en-US" sz="2800" b="1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39938" name="组合 8"/>
          <p:cNvGrpSpPr>
            <a:grpSpLocks/>
          </p:cNvGrpSpPr>
          <p:nvPr/>
        </p:nvGrpSpPr>
        <p:grpSpPr bwMode="auto">
          <a:xfrm>
            <a:off x="0" y="-20638"/>
            <a:ext cx="2006600" cy="523876"/>
            <a:chOff x="70" y="-63"/>
            <a:chExt cx="3161" cy="824"/>
          </a:xfrm>
        </p:grpSpPr>
        <p:sp>
          <p:nvSpPr>
            <p:cNvPr id="39939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整体感知</a:t>
              </a:r>
            </a:p>
          </p:txBody>
        </p:sp>
        <p:cxnSp>
          <p:nvCxnSpPr>
            <p:cNvPr id="10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菱形 10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itchFamily="34" charset="0"/>
                <a:buNone/>
                <a:defRPr/>
              </a:pPr>
              <a:endParaRPr kumimoji="1" lang="zh-CN" altLang="en-US">
                <a:latin typeface="黑体" pitchFamily="49" charset="-122"/>
                <a:ea typeface="黑体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文本框 1"/>
          <p:cNvSpPr txBox="1">
            <a:spLocks noChangeArrowheads="1"/>
          </p:cNvSpPr>
          <p:nvPr/>
        </p:nvSpPr>
        <p:spPr bwMode="auto">
          <a:xfrm>
            <a:off x="395288" y="915988"/>
            <a:ext cx="8353425" cy="409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    首句以听歌、对酒开篇，格调娴雅，欲抑先扬，构思独特。接着品读下去，情绪就不由自主地蒙上了些许淡淡的哀愁。虽然眼前还是与去年一样的时节，一样的天气，一样的亭台，但是“夕阳西下几时回”点破了其中蕴含的深意</a:t>
            </a:r>
            <a:r>
              <a:rPr lang="en-US" altLang="zh-CN" sz="2600" b="1"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时光易逝难回</a:t>
            </a:r>
            <a:r>
              <a:rPr lang="en-US" altLang="zh-CN" sz="2600" b="1">
                <a:latin typeface="楷体" pitchFamily="49" charset="-122"/>
                <a:ea typeface="楷体" pitchFamily="49" charset="-122"/>
              </a:rPr>
              <a:t>!“</a:t>
            </a:r>
            <a:r>
              <a:rPr lang="zh-CN" altLang="en-US" sz="2600" b="1">
                <a:latin typeface="楷体" pitchFamily="49" charset="-122"/>
                <a:ea typeface="楷体" pitchFamily="49" charset="-122"/>
              </a:rPr>
              <a:t>无可奈何花落去，似曾相识燕归来”是词人对时光流逝的慨叹。“似曾相识燕归来”看似可聊以自慰，实则使词人内心的愁苦更加强烈。词人面对落花归燕，触目伤怀，抑郁难解，孤独寂寞之中，只能独自徘徊在花园的小路上，在记忆中寻找逝去的年华。</a:t>
            </a:r>
          </a:p>
        </p:txBody>
      </p:sp>
      <p:grpSp>
        <p:nvGrpSpPr>
          <p:cNvPr id="40962" name="组合 8"/>
          <p:cNvGrpSpPr>
            <a:grpSpLocks/>
          </p:cNvGrpSpPr>
          <p:nvPr/>
        </p:nvGrpSpPr>
        <p:grpSpPr bwMode="auto">
          <a:xfrm>
            <a:off x="1588" y="31750"/>
            <a:ext cx="2006600" cy="523875"/>
            <a:chOff x="70" y="-63"/>
            <a:chExt cx="3161" cy="823"/>
          </a:xfrm>
        </p:grpSpPr>
        <p:sp>
          <p:nvSpPr>
            <p:cNvPr id="40969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10" name="直线连接符 9"/>
            <p:cNvCxnSpPr/>
            <p:nvPr/>
          </p:nvCxnSpPr>
          <p:spPr>
            <a:xfrm>
              <a:off x="70" y="700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菱形 10"/>
            <p:cNvSpPr/>
            <p:nvPr/>
          </p:nvSpPr>
          <p:spPr>
            <a:xfrm>
              <a:off x="125" y="149"/>
              <a:ext cx="553" cy="551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itchFamily="34" charset="0"/>
                <a:buNone/>
                <a:defRPr/>
              </a:pPr>
              <a:endParaRPr kumimoji="1" lang="zh-CN" altLang="en-US"/>
            </a:p>
          </p:txBody>
        </p:sp>
      </p:grpSp>
      <p:grpSp>
        <p:nvGrpSpPr>
          <p:cNvPr id="40963" name="组合 2"/>
          <p:cNvGrpSpPr>
            <a:grpSpLocks/>
          </p:cNvGrpSpPr>
          <p:nvPr/>
        </p:nvGrpSpPr>
        <p:grpSpPr bwMode="auto">
          <a:xfrm>
            <a:off x="3700463" y="420688"/>
            <a:ext cx="1743075" cy="566737"/>
            <a:chOff x="3333750" y="598488"/>
            <a:chExt cx="1743075" cy="566737"/>
          </a:xfrm>
        </p:grpSpPr>
        <p:sp>
          <p:nvSpPr>
            <p:cNvPr id="13" name="圆角矩形 12"/>
            <p:cNvSpPr/>
            <p:nvPr/>
          </p:nvSpPr>
          <p:spPr>
            <a:xfrm rot="555800">
              <a:off x="4602162" y="715963"/>
              <a:ext cx="442913" cy="41910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6" name="圆角矩形 15"/>
            <p:cNvSpPr/>
            <p:nvPr/>
          </p:nvSpPr>
          <p:spPr>
            <a:xfrm rot="20470821">
              <a:off x="4197350" y="722313"/>
              <a:ext cx="442912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7" name="圆角矩形 16"/>
            <p:cNvSpPr/>
            <p:nvPr/>
          </p:nvSpPr>
          <p:spPr>
            <a:xfrm rot="319204">
              <a:off x="3778250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8" name="圆角矩形 17"/>
            <p:cNvSpPr/>
            <p:nvPr/>
          </p:nvSpPr>
          <p:spPr>
            <a:xfrm rot="21148334">
              <a:off x="3368675" y="730250"/>
              <a:ext cx="441325" cy="42068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40968" name="矩形 1"/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5667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 eaLnBrk="0" hangingPunct="0">
                <a:lnSpc>
                  <a:spcPts val="4300"/>
                </a:lnSpc>
                <a:buFont typeface="Arial" charset="0"/>
                <a:buNone/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诗词赏析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Picture 10" descr="https://timgsa.baidu.com/timg?image&amp;quality=80&amp;size=b9999_10000&amp;sec=1556278647644&amp;di=3cc3b83505318ed14ff6f888b078fa9c&amp;imgtype=0&amp;src=http%3A%2F%2Fimg.ph.126.net%2FHTu5PJl51soKPz_Ox8snJA%3D%3D%2F95588902090979303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88" y="-20638"/>
            <a:ext cx="9142412" cy="5237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48">
            <a:extLst/>
          </p:cNvPr>
          <p:cNvSpPr txBox="1"/>
          <p:nvPr/>
        </p:nvSpPr>
        <p:spPr>
          <a:xfrm>
            <a:off x="2450808" y="1851670"/>
            <a:ext cx="4243971" cy="807913"/>
          </a:xfrm>
          <a:prstGeom prst="rect">
            <a:avLst/>
          </a:prstGeom>
          <a:noFill/>
          <a:ln w="19050">
            <a:noFill/>
          </a:ln>
          <a:effectLst>
            <a:softEdge rad="31750"/>
          </a:effectLst>
        </p:spPr>
        <p:txBody>
          <a:bodyPr lIns="68580" tIns="34290" rIns="68580" bIns="3429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4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charset="-122"/>
                <a:ea typeface="Kaiti SC"/>
                <a:cs typeface="Kaiti SC"/>
              </a:rPr>
              <a:t>采  桑  子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文本框 99"/>
          <p:cNvSpPr txBox="1">
            <a:spLocks noChangeArrowheads="1"/>
          </p:cNvSpPr>
          <p:nvPr/>
        </p:nvSpPr>
        <p:spPr bwMode="auto">
          <a:xfrm>
            <a:off x="3165475" y="1265238"/>
            <a:ext cx="5583238" cy="3538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27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欧阳修</a:t>
            </a:r>
            <a:r>
              <a:rPr lang="zh-CN" altLang="en-US" sz="27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7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1007—1072</a:t>
            </a:r>
            <a:r>
              <a:rPr lang="zh-CN" altLang="en-US" sz="27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zh-CN" sz="27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　北宋文学家、政治家。字永叔</a:t>
            </a:r>
            <a:r>
              <a:rPr lang="zh-CN" altLang="en-US" sz="27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7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号醉翁、六一居士</a:t>
            </a:r>
            <a:r>
              <a:rPr lang="zh-CN" altLang="en-US" sz="27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7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吉州永丰</a:t>
            </a:r>
            <a:r>
              <a:rPr lang="zh-CN" altLang="en-US" sz="27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zh-CN" sz="27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今属江西</a:t>
            </a:r>
            <a:r>
              <a:rPr lang="zh-CN" altLang="en-US" sz="27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zh-CN" sz="27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人。主张文章应“明道”“致用”</a:t>
            </a:r>
            <a:r>
              <a:rPr lang="zh-CN" altLang="en-US" sz="27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7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对宋初以来靡丽、险怪的文风表示不满</a:t>
            </a:r>
            <a:r>
              <a:rPr lang="zh-CN" altLang="en-US" sz="27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7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并积极培养后进</a:t>
            </a:r>
            <a:r>
              <a:rPr lang="zh-CN" altLang="en-US" sz="27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7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是北宋古文运动的领袖</a:t>
            </a:r>
            <a:r>
              <a:rPr lang="zh-CN" altLang="en-US" sz="27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7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为“唐宋八大家”之一。有《欧阳文忠公文集》。</a:t>
            </a:r>
            <a:endParaRPr lang="zh-CN" altLang="en-US" sz="2700" b="1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44034" name="组合 8"/>
          <p:cNvGrpSpPr>
            <a:grpSpLocks/>
          </p:cNvGrpSpPr>
          <p:nvPr/>
        </p:nvGrpSpPr>
        <p:grpSpPr bwMode="auto">
          <a:xfrm>
            <a:off x="1588" y="31750"/>
            <a:ext cx="2006600" cy="523875"/>
            <a:chOff x="70" y="-63"/>
            <a:chExt cx="3161" cy="824"/>
          </a:xfrm>
        </p:grpSpPr>
        <p:sp>
          <p:nvSpPr>
            <p:cNvPr id="44042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知识备查</a:t>
              </a:r>
            </a:p>
          </p:txBody>
        </p:sp>
        <p:cxnSp>
          <p:nvCxnSpPr>
            <p:cNvPr id="10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菱形 10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itchFamily="34" charset="0"/>
                <a:buNone/>
                <a:defRPr/>
              </a:pPr>
              <a:endParaRPr kumimoji="1" lang="zh-CN" altLang="en-US"/>
            </a:p>
          </p:txBody>
        </p:sp>
      </p:grpSp>
      <p:grpSp>
        <p:nvGrpSpPr>
          <p:cNvPr id="44035" name="组合 2"/>
          <p:cNvGrpSpPr>
            <a:grpSpLocks/>
          </p:cNvGrpSpPr>
          <p:nvPr/>
        </p:nvGrpSpPr>
        <p:grpSpPr bwMode="auto">
          <a:xfrm>
            <a:off x="3700463" y="425450"/>
            <a:ext cx="1743075" cy="566738"/>
            <a:chOff x="3333750" y="598488"/>
            <a:chExt cx="1743075" cy="566737"/>
          </a:xfrm>
        </p:grpSpPr>
        <p:sp>
          <p:nvSpPr>
            <p:cNvPr id="13" name="圆角矩形 12"/>
            <p:cNvSpPr/>
            <p:nvPr/>
          </p:nvSpPr>
          <p:spPr>
            <a:xfrm rot="555800">
              <a:off x="4602162" y="715963"/>
              <a:ext cx="442913" cy="419099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4" name="圆角矩形 13"/>
            <p:cNvSpPr/>
            <p:nvPr/>
          </p:nvSpPr>
          <p:spPr>
            <a:xfrm rot="20470821">
              <a:off x="4197350" y="722313"/>
              <a:ext cx="442912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5" name="圆角矩形 14"/>
            <p:cNvSpPr/>
            <p:nvPr/>
          </p:nvSpPr>
          <p:spPr>
            <a:xfrm rot="319204">
              <a:off x="3778250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6" name="圆角矩形 15"/>
            <p:cNvSpPr/>
            <p:nvPr/>
          </p:nvSpPr>
          <p:spPr>
            <a:xfrm rot="21148334">
              <a:off x="3368675" y="730251"/>
              <a:ext cx="441325" cy="420686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44041" name="矩形 1"/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5667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 eaLnBrk="0" hangingPunct="0">
                <a:lnSpc>
                  <a:spcPts val="4300"/>
                </a:lnSpc>
                <a:buFont typeface="Arial" charset="0"/>
                <a:buNone/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作者简介</a:t>
              </a:r>
            </a:p>
          </p:txBody>
        </p:sp>
      </p:grpSp>
      <p:pic>
        <p:nvPicPr>
          <p:cNvPr id="44036" name="Picture 2" descr="https://timgsa.baidu.com/timg?image&amp;quality=80&amp;size=b9999_10000&amp;sec=1556266170353&amp;di=8c76554de3136fbda41e3fb47ae33890&amp;imgtype=0&amp;src=http%3A%2F%2F5b0988e595225.cdn.sohucs.com%2Fq_70%2Cc_zoom%2Cw_640%2Fimages%2F20180623%2Ff1671f0839024097951bfdac74e9d889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1346200"/>
            <a:ext cx="2303462" cy="3097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Text Box 2"/>
          <p:cNvSpPr txBox="1">
            <a:spLocks noChangeArrowheads="1"/>
          </p:cNvSpPr>
          <p:nvPr/>
        </p:nvSpPr>
        <p:spPr bwMode="auto">
          <a:xfrm>
            <a:off x="88900" y="560388"/>
            <a:ext cx="5184775" cy="397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buFont typeface="Arial" charset="0"/>
              <a:buNone/>
            </a:pPr>
            <a:r>
              <a:rPr lang="zh-CN" altLang="en-US" sz="2800">
                <a:latin typeface="黑体" pitchFamily="49" charset="-122"/>
                <a:ea typeface="黑体" pitchFamily="49" charset="-122"/>
              </a:rPr>
              <a:t>采桑子</a:t>
            </a:r>
            <a:endParaRPr lang="en-US" altLang="zh-CN" sz="2800">
              <a:latin typeface="黑体" pitchFamily="49" charset="-122"/>
              <a:ea typeface="黑体" pitchFamily="49" charset="-122"/>
            </a:endParaRPr>
          </a:p>
          <a:p>
            <a:pPr algn="ctr">
              <a:lnSpc>
                <a:spcPct val="150000"/>
              </a:lnSpc>
              <a:buFont typeface="Arial" charset="0"/>
              <a:buNone/>
            </a:pPr>
            <a:r>
              <a:rPr lang="zh-CN" altLang="en-US" sz="2800" b="1">
                <a:latin typeface="宋体" charset="-122"/>
              </a:rPr>
              <a:t>欧阳修</a:t>
            </a:r>
          </a:p>
          <a:p>
            <a:pPr>
              <a:lnSpc>
                <a:spcPct val="150000"/>
              </a:lnSpc>
              <a:buFont typeface="Arial" charset="0"/>
              <a:buNone/>
            </a:pP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轻舟短</a:t>
            </a:r>
            <a:r>
              <a:rPr lang="zh-CN" altLang="zh-CN" sz="2800" b="1" u="sng">
                <a:latin typeface="楷体" pitchFamily="49" charset="-122"/>
                <a:ea typeface="楷体" pitchFamily="49" charset="-122"/>
              </a:rPr>
              <a:t>棹西湖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好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u="sng">
                <a:latin typeface="楷体" pitchFamily="49" charset="-122"/>
                <a:ea typeface="楷体" pitchFamily="49" charset="-122"/>
              </a:rPr>
              <a:t>绿水逶迤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芳草长堤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隐隐笙歌处处随。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       </a:t>
            </a:r>
          </a:p>
          <a:p>
            <a:pPr>
              <a:lnSpc>
                <a:spcPct val="150000"/>
              </a:lnSpc>
              <a:buFont typeface="Arial" charset="0"/>
              <a:buNone/>
            </a:pP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无风水面</a:t>
            </a:r>
            <a:r>
              <a:rPr lang="zh-CN" altLang="zh-CN" sz="2800" b="1" u="sng">
                <a:latin typeface="楷体" pitchFamily="49" charset="-122"/>
                <a:ea typeface="楷体" pitchFamily="49" charset="-122"/>
              </a:rPr>
              <a:t>琉璃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滑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不觉船移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微动</a:t>
            </a:r>
            <a:r>
              <a:rPr lang="zh-CN" altLang="zh-CN" sz="2800" b="1" u="sng">
                <a:latin typeface="楷体" pitchFamily="49" charset="-122"/>
                <a:ea typeface="楷体" pitchFamily="49" charset="-122"/>
              </a:rPr>
              <a:t>涟漪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惊起</a:t>
            </a:r>
            <a:r>
              <a:rPr lang="zh-CN" altLang="zh-CN" sz="2800" b="1" u="sng">
                <a:latin typeface="楷体" pitchFamily="49" charset="-122"/>
                <a:ea typeface="楷体" pitchFamily="49" charset="-122"/>
              </a:rPr>
              <a:t>沙禽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掠岸飞。</a:t>
            </a:r>
            <a:endParaRPr lang="zh-CN" altLang="en-US" sz="2800" b="1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45058" name="组合 8"/>
          <p:cNvGrpSpPr>
            <a:grpSpLocks/>
          </p:cNvGrpSpPr>
          <p:nvPr/>
        </p:nvGrpSpPr>
        <p:grpSpPr bwMode="auto">
          <a:xfrm>
            <a:off x="0" y="-20638"/>
            <a:ext cx="2006600" cy="523876"/>
            <a:chOff x="70" y="-63"/>
            <a:chExt cx="3161" cy="824"/>
          </a:xfrm>
        </p:grpSpPr>
        <p:sp>
          <p:nvSpPr>
            <p:cNvPr id="45061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整体感知</a:t>
              </a:r>
            </a:p>
          </p:txBody>
        </p:sp>
        <p:cxnSp>
          <p:nvCxnSpPr>
            <p:cNvPr id="16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菱形 16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itchFamily="34" charset="0"/>
                <a:buNone/>
                <a:defRPr/>
              </a:pPr>
              <a:endParaRPr kumimoji="1" lang="zh-CN" altLang="en-US">
                <a:latin typeface="黑体" pitchFamily="49" charset="-122"/>
                <a:ea typeface="黑体" pitchFamily="49" charset="-122"/>
              </a:endParaRPr>
            </a:p>
          </p:txBody>
        </p:sp>
      </p:grp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5335588" y="454025"/>
            <a:ext cx="3311525" cy="449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2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词语解释</a:t>
            </a:r>
          </a:p>
          <a:p>
            <a:pPr>
              <a:buFont typeface="Arial" charset="0"/>
              <a:buNone/>
            </a:pPr>
            <a:r>
              <a:rPr lang="en-US" altLang="zh-CN" sz="2200" b="1"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2200" b="1">
                <a:latin typeface="楷体" pitchFamily="49" charset="-122"/>
                <a:ea typeface="楷体" pitchFamily="49" charset="-122"/>
              </a:rPr>
              <a:t>棹</a:t>
            </a:r>
            <a:r>
              <a:rPr lang="en-US" altLang="zh-CN" sz="2200" b="1"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sz="2200" b="1">
                <a:latin typeface="楷体" pitchFamily="49" charset="-122"/>
                <a:ea typeface="楷体" pitchFamily="49" charset="-122"/>
              </a:rPr>
              <a:t>桨。</a:t>
            </a:r>
          </a:p>
          <a:p>
            <a:pPr>
              <a:buFont typeface="Arial" charset="0"/>
              <a:buNone/>
            </a:pPr>
            <a:r>
              <a:rPr lang="en-US" altLang="zh-CN" sz="2200" b="1"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2200" b="1">
                <a:latin typeface="楷体" pitchFamily="49" charset="-122"/>
                <a:ea typeface="楷体" pitchFamily="49" charset="-122"/>
              </a:rPr>
              <a:t>西湖</a:t>
            </a:r>
            <a:r>
              <a:rPr lang="en-US" altLang="zh-CN" sz="2200" b="1"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sz="2200" b="1">
                <a:latin typeface="楷体" pitchFamily="49" charset="-122"/>
                <a:ea typeface="楷体" pitchFamily="49" charset="-122"/>
              </a:rPr>
              <a:t>这里指颍州</a:t>
            </a:r>
            <a:r>
              <a:rPr lang="en-US" altLang="zh-CN" sz="2200" b="1"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200" b="1">
                <a:latin typeface="楷体" pitchFamily="49" charset="-122"/>
                <a:ea typeface="楷体" pitchFamily="49" charset="-122"/>
              </a:rPr>
              <a:t>今安徽阜阳</a:t>
            </a:r>
            <a:r>
              <a:rPr lang="en-US" altLang="zh-CN" sz="2200" b="1"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en-US" sz="2200" b="1">
                <a:latin typeface="楷体" pitchFamily="49" charset="-122"/>
                <a:ea typeface="楷体" pitchFamily="49" charset="-122"/>
              </a:rPr>
              <a:t>的西湖。</a:t>
            </a:r>
          </a:p>
          <a:p>
            <a:pPr>
              <a:buFont typeface="Arial" charset="0"/>
              <a:buNone/>
            </a:pPr>
            <a:r>
              <a:rPr lang="en-US" altLang="zh-CN" sz="2200" b="1"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2200" b="1">
                <a:latin typeface="楷体" pitchFamily="49" charset="-122"/>
                <a:ea typeface="楷体" pitchFamily="49" charset="-122"/>
              </a:rPr>
              <a:t>绿水</a:t>
            </a:r>
            <a:r>
              <a:rPr lang="en-US" altLang="zh-CN" sz="2200" b="1"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sz="2200" b="1">
                <a:latin typeface="楷体" pitchFamily="49" charset="-122"/>
                <a:ea typeface="楷体" pitchFamily="49" charset="-122"/>
              </a:rPr>
              <a:t>清澈的水。</a:t>
            </a:r>
          </a:p>
          <a:p>
            <a:pPr>
              <a:buFont typeface="Arial" charset="0"/>
              <a:buNone/>
            </a:pPr>
            <a:r>
              <a:rPr lang="en-US" altLang="zh-CN" sz="2200" b="1"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2200" b="1">
                <a:latin typeface="楷体" pitchFamily="49" charset="-122"/>
                <a:ea typeface="楷体" pitchFamily="49" charset="-122"/>
              </a:rPr>
              <a:t>逶迤</a:t>
            </a:r>
            <a:r>
              <a:rPr lang="en-US" altLang="zh-CN" sz="2200" b="1"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sz="2200" b="1">
                <a:latin typeface="楷体" pitchFamily="49" charset="-122"/>
                <a:ea typeface="楷体" pitchFamily="49" charset="-122"/>
              </a:rPr>
              <a:t>弯曲延伸的样子。</a:t>
            </a:r>
          </a:p>
          <a:p>
            <a:pPr>
              <a:buFont typeface="Arial" charset="0"/>
              <a:buNone/>
            </a:pPr>
            <a:r>
              <a:rPr lang="en-US" altLang="zh-CN" sz="2200" b="1"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2200" b="1">
                <a:latin typeface="楷体" pitchFamily="49" charset="-122"/>
                <a:ea typeface="楷体" pitchFamily="49" charset="-122"/>
              </a:rPr>
              <a:t>琉璃</a:t>
            </a:r>
            <a:r>
              <a:rPr lang="en-US" altLang="zh-CN" sz="2200" b="1"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sz="2200" b="1">
                <a:latin typeface="楷体" pitchFamily="49" charset="-122"/>
                <a:ea typeface="楷体" pitchFamily="49" charset="-122"/>
              </a:rPr>
              <a:t>一种光滑细腻的釉料，多覆在盆、缸、砖瓦的外层。这里喻指水面平静澄碧。</a:t>
            </a:r>
          </a:p>
          <a:p>
            <a:pPr>
              <a:buFont typeface="Arial" charset="0"/>
              <a:buNone/>
            </a:pPr>
            <a:r>
              <a:rPr lang="en-US" altLang="zh-CN" sz="2200" b="1"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2200" b="1">
                <a:latin typeface="楷体" pitchFamily="49" charset="-122"/>
                <a:ea typeface="楷体" pitchFamily="49" charset="-122"/>
              </a:rPr>
              <a:t>涟漪</a:t>
            </a:r>
            <a:r>
              <a:rPr lang="en-US" altLang="zh-CN" sz="2200" b="1"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sz="2200" b="1">
                <a:latin typeface="楷体" pitchFamily="49" charset="-122"/>
                <a:ea typeface="楷体" pitchFamily="49" charset="-122"/>
              </a:rPr>
              <a:t>微细波纹。</a:t>
            </a:r>
          </a:p>
          <a:p>
            <a:pPr>
              <a:buFont typeface="Arial" charset="0"/>
              <a:buNone/>
            </a:pPr>
            <a:r>
              <a:rPr lang="en-US" altLang="zh-CN" sz="2200" b="1"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2200" b="1">
                <a:latin typeface="楷体" pitchFamily="49" charset="-122"/>
                <a:ea typeface="楷体" pitchFamily="49" charset="-122"/>
              </a:rPr>
              <a:t>沙禽</a:t>
            </a:r>
            <a:r>
              <a:rPr lang="en-US" altLang="zh-CN" sz="2200" b="1"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sz="2200" b="1">
                <a:latin typeface="楷体" pitchFamily="49" charset="-122"/>
                <a:ea typeface="楷体" pitchFamily="49" charset="-122"/>
              </a:rPr>
              <a:t>沙洲或沙滩上的水鸟。</a:t>
            </a:r>
          </a:p>
        </p:txBody>
      </p:sp>
      <p:pic>
        <p:nvPicPr>
          <p:cNvPr id="45065" name="课外古诗词诵读（六单元）-采桑子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348038" y="842963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50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8994" fill="hold"/>
                                        <p:tgtEl>
                                          <p:spTgt spid="4506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065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5065"/>
                </p:tgtEl>
              </p:cMediaNode>
            </p:audio>
          </p:childTnLst>
        </p:cTn>
      </p:par>
    </p:tnLst>
    <p:bldLst>
      <p:bldP spid="18" grpId="0"/>
    </p:bldLst>
  </p:timing>
</p:sld>
</file>

<file path=ppt/theme/theme1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</TotalTime>
  <Words>2340</Words>
  <Application>Microsoft Office PowerPoint</Application>
  <PresentationFormat>全屏显示(16:9)</PresentationFormat>
  <Paragraphs>107</Paragraphs>
  <Slides>25</Slides>
  <Notes>4</Notes>
  <HiddenSlides>0</HiddenSlides>
  <MMClips>4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7" baseType="lpstr">
      <vt:lpstr>Arial</vt:lpstr>
      <vt:lpstr>宋体</vt:lpstr>
      <vt:lpstr>微软雅黑</vt:lpstr>
      <vt:lpstr>Calibri</vt:lpstr>
      <vt:lpstr>Wingdings</vt:lpstr>
      <vt:lpstr>楷体</vt:lpstr>
      <vt:lpstr>Xingkai SC</vt:lpstr>
      <vt:lpstr>Times New Roman</vt:lpstr>
      <vt:lpstr>Kaiti SC</vt:lpstr>
      <vt:lpstr>黑体</vt:lpstr>
      <vt:lpstr>Impact</vt:lpstr>
      <vt:lpstr>《七彩课堂》课件模板（新）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xb21cn</cp:lastModifiedBy>
  <cp:revision>557</cp:revision>
  <dcterms:created xsi:type="dcterms:W3CDTF">2018-11-06T06:39:21Z</dcterms:created>
  <dcterms:modified xsi:type="dcterms:W3CDTF">2020-03-27T08:05:27Z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2052-11.3.0.8513</vt:lpwstr>
  </property>
</Properties>
</file>