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1"/>
  </p:sldMasterIdLst>
  <p:notesMasterIdLst>
    <p:notesMasterId r:id="rId31"/>
  </p:notesMasterIdLst>
  <p:handoutMasterIdLst>
    <p:handoutMasterId r:id="rId32"/>
  </p:handoutMasterIdLst>
  <p:sldIdLst>
    <p:sldId id="815" r:id="rId2"/>
    <p:sldId id="817" r:id="rId3"/>
    <p:sldId id="850" r:id="rId4"/>
    <p:sldId id="818" r:id="rId5"/>
    <p:sldId id="881" r:id="rId6"/>
    <p:sldId id="856" r:id="rId7"/>
    <p:sldId id="857" r:id="rId8"/>
    <p:sldId id="858" r:id="rId9"/>
    <p:sldId id="853" r:id="rId10"/>
    <p:sldId id="830" r:id="rId11"/>
    <p:sldId id="860" r:id="rId12"/>
    <p:sldId id="831" r:id="rId13"/>
    <p:sldId id="882" r:id="rId14"/>
    <p:sldId id="864" r:id="rId15"/>
    <p:sldId id="865" r:id="rId16"/>
    <p:sldId id="840" r:id="rId17"/>
    <p:sldId id="866" r:id="rId18"/>
    <p:sldId id="841" r:id="rId19"/>
    <p:sldId id="883" r:id="rId20"/>
    <p:sldId id="869" r:id="rId21"/>
    <p:sldId id="870" r:id="rId22"/>
    <p:sldId id="871" r:id="rId23"/>
    <p:sldId id="849" r:id="rId24"/>
    <p:sldId id="872" r:id="rId25"/>
    <p:sldId id="873" r:id="rId26"/>
    <p:sldId id="874" r:id="rId27"/>
    <p:sldId id="879" r:id="rId28"/>
    <p:sldId id="877" r:id="rId29"/>
    <p:sldId id="581" r:id="rId30"/>
  </p:sldIdLst>
  <p:sldSz cx="9144000" cy="5143500" type="screen16x9"/>
  <p:notesSz cx="6858000" cy="9144000"/>
  <p:embeddedFontLst>
    <p:embeddedFont>
      <p:font typeface="微软雅黑" panose="020B0503020204020204" pitchFamily="34" charset="-122"/>
      <p:regular r:id="rId33"/>
      <p:bold r:id="rId34"/>
    </p:embeddedFont>
    <p:embeddedFont>
      <p:font typeface="Calibri" panose="020F0502020204030204" pitchFamily="34" charset="0"/>
      <p:regular r:id="rId35"/>
      <p:bold r:id="rId36"/>
      <p:italic r:id="rId37"/>
      <p:boldItalic r:id="rId38"/>
    </p:embeddedFont>
    <p:embeddedFont>
      <p:font typeface="楷体" panose="02010609060101010101" pitchFamily="49" charset="-122"/>
      <p:regular r:id="rId39"/>
    </p:embeddedFont>
    <p:embeddedFont>
      <p:font typeface="黑体" panose="02010609060101010101" pitchFamily="49" charset="-122"/>
      <p:regular r:id="rId40"/>
    </p:embeddedFont>
    <p:embeddedFont>
      <p:font typeface="Impact" panose="020B0806030902050204" pitchFamily="34" charset="0"/>
      <p:regular r:id="rId41"/>
    </p:embeddedFont>
  </p:embeddedFontLst>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514" autoAdjust="0"/>
    <p:restoredTop sz="95081" autoAdjust="0"/>
  </p:normalViewPr>
  <p:slideViewPr>
    <p:cSldViewPr>
      <p:cViewPr varScale="1">
        <p:scale>
          <a:sx n="113" d="100"/>
          <a:sy n="113" d="100"/>
        </p:scale>
        <p:origin x="-558" y="-102"/>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7.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2.fntdata"/><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1.fntdata"/><Relationship Id="rId38" Type="http://schemas.openxmlformats.org/officeDocument/2006/relationships/font" Target="fonts/font6.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9.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handoutMaster" Target="handoutMasters/handoutMaster1.xml"/><Relationship Id="rId37" Type="http://schemas.openxmlformats.org/officeDocument/2006/relationships/font" Target="fonts/font5.fntdata"/><Relationship Id="rId40" Type="http://schemas.openxmlformats.org/officeDocument/2006/relationships/font" Target="fonts/font8.fntdata"/><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4.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3.fntdata"/><Relationship Id="rId43"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a:extLst>
              <a:ext uri="{FF2B5EF4-FFF2-40B4-BE49-F238E27FC236}"/>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buFontTx/>
              <a:buNone/>
              <a:defRPr sz="1200">
                <a:latin typeface="Arial" panose="020B0604020202020204" pitchFamily="34" charset="0"/>
                <a:ea typeface="宋体" panose="02010600030101010101" pitchFamily="2" charset="-122"/>
              </a:defRPr>
            </a:lvl1pPr>
          </a:lstStyle>
          <a:p>
            <a:pPr>
              <a:defRPr/>
            </a:pPr>
            <a:endParaRPr lang="zh-CN" altLang="en-US"/>
          </a:p>
        </p:txBody>
      </p:sp>
      <p:sp>
        <p:nvSpPr>
          <p:cNvPr id="3" name="日期占位符 2">
            <a:extLst>
              <a:ext uri="{FF2B5EF4-FFF2-40B4-BE49-F238E27FC236}"/>
            </a:extLst>
          </p:cNvPr>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eaLnBrk="1" hangingPunct="1">
              <a:buFontTx/>
              <a:buNone/>
              <a:defRPr sz="1200">
                <a:latin typeface="Arial" panose="020B0604020202020204" pitchFamily="34" charset="0"/>
                <a:ea typeface="宋体" panose="02010600030101010101" pitchFamily="2" charset="-122"/>
              </a:defRPr>
            </a:lvl1pPr>
          </a:lstStyle>
          <a:p>
            <a:pPr>
              <a:defRPr/>
            </a:pPr>
            <a:endParaRPr lang="zh-CN" altLang="en-US"/>
          </a:p>
        </p:txBody>
      </p:sp>
      <p:sp>
        <p:nvSpPr>
          <p:cNvPr id="4" name="页脚占位符 3">
            <a:extLst>
              <a:ext uri="{FF2B5EF4-FFF2-40B4-BE49-F238E27FC236}"/>
            </a:extLst>
          </p:cNvPr>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eaLnBrk="1" hangingPunct="1">
              <a:buFontTx/>
              <a:buNone/>
              <a:defRPr sz="1200">
                <a:latin typeface="Arial" panose="020B0604020202020204" pitchFamily="34" charset="0"/>
                <a:ea typeface="宋体" panose="02010600030101010101" pitchFamily="2" charset="-122"/>
              </a:defRPr>
            </a:lvl1pPr>
          </a:lstStyle>
          <a:p>
            <a:pPr>
              <a:defRPr/>
            </a:pPr>
            <a:endParaRPr lang="zh-CN" altLang="en-US"/>
          </a:p>
        </p:txBody>
      </p:sp>
      <p:sp>
        <p:nvSpPr>
          <p:cNvPr id="5" name="灯片编号占位符 4">
            <a:extLst>
              <a:ext uri="{FF2B5EF4-FFF2-40B4-BE49-F238E27FC236}"/>
            </a:extLst>
          </p:cNvPr>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lstStyle>
            <a:lvl1pPr algn="r">
              <a:buFont typeface="Arial" panose="020B0604020202020204" pitchFamily="34" charset="0"/>
              <a:buNone/>
              <a:defRPr sz="1200" noProof="1">
                <a:latin typeface="Arial" panose="020B0604020202020204" pitchFamily="34" charset="0"/>
                <a:ea typeface="宋体" panose="02010600030101010101" pitchFamily="2" charset="-122"/>
              </a:defRPr>
            </a:lvl1pPr>
          </a:lstStyle>
          <a:p>
            <a:pPr>
              <a:defRPr/>
            </a:pPr>
            <a:fld id="{D4ADBB7D-6ABF-4348-B4E9-28C38D058EF5}" type="slidenum">
              <a:rPr lang="zh-CN" altLang="en-US"/>
              <a:pPr>
                <a:defRPr/>
              </a:pPr>
              <a:t>‹#›</a:t>
            </a:fld>
            <a:endParaRPr lang="zh-CN" altLang="en-US"/>
          </a:p>
        </p:txBody>
      </p:sp>
    </p:spTree>
    <p:extLst>
      <p:ext uri="{BB962C8B-B14F-4D97-AF65-F5344CB8AC3E}">
        <p14:creationId xmlns:p14="http://schemas.microsoft.com/office/powerpoint/2010/main" val="281730956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a:extLst>
              <a:ext uri="{FF2B5EF4-FFF2-40B4-BE49-F238E27FC236}"/>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buFontTx/>
              <a:buNone/>
              <a:defRPr sz="1200">
                <a:latin typeface="Arial" panose="020B0604020202020204" pitchFamily="34" charset="0"/>
                <a:ea typeface="宋体" panose="02010600030101010101" pitchFamily="2" charset="-122"/>
              </a:defRPr>
            </a:lvl1pPr>
          </a:lstStyle>
          <a:p>
            <a:pPr>
              <a:defRPr/>
            </a:pPr>
            <a:endParaRPr lang="zh-CN" altLang="en-US"/>
          </a:p>
        </p:txBody>
      </p:sp>
      <p:sp>
        <p:nvSpPr>
          <p:cNvPr id="3" name="日期占位符 2">
            <a:extLst>
              <a:ext uri="{FF2B5EF4-FFF2-40B4-BE49-F238E27FC236}"/>
            </a:extLst>
          </p:cNvPr>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buFontTx/>
              <a:buNone/>
              <a:defRPr sz="1200">
                <a:latin typeface="Arial" panose="020B0604020202020204" pitchFamily="34" charset="0"/>
                <a:ea typeface="宋体" panose="02010600030101010101" pitchFamily="2" charset="-122"/>
              </a:defRPr>
            </a:lvl1pPr>
          </a:lstStyle>
          <a:p>
            <a:pPr>
              <a:defRPr/>
            </a:pPr>
            <a:endParaRPr lang="zh-CN" altLang="en-US"/>
          </a:p>
        </p:txBody>
      </p:sp>
      <p:sp>
        <p:nvSpPr>
          <p:cNvPr id="4" name="幻灯片图像占位符 3">
            <a:extLst>
              <a:ext uri="{FF2B5EF4-FFF2-40B4-BE49-F238E27FC236}"/>
            </a:extLst>
          </p:cNvPr>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a:extLst>
              <a:ext uri="{FF2B5EF4-FFF2-40B4-BE49-F238E27FC236}"/>
            </a:extLst>
          </p:cNvPr>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normAutofit/>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a:extLst>
              <a:ext uri="{FF2B5EF4-FFF2-40B4-BE49-F238E27FC236}"/>
            </a:extLst>
          </p:cNvPr>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buFontTx/>
              <a:buNone/>
              <a:defRPr sz="1200">
                <a:latin typeface="Arial" panose="020B0604020202020204" pitchFamily="34" charset="0"/>
                <a:ea typeface="宋体" panose="02010600030101010101" pitchFamily="2" charset="-122"/>
              </a:defRPr>
            </a:lvl1pPr>
          </a:lstStyle>
          <a:p>
            <a:pPr>
              <a:defRPr/>
            </a:pPr>
            <a:endParaRPr lang="zh-CN" altLang="en-US"/>
          </a:p>
        </p:txBody>
      </p:sp>
      <p:sp>
        <p:nvSpPr>
          <p:cNvPr id="7" name="灯片编号占位符 6">
            <a:extLst>
              <a:ext uri="{FF2B5EF4-FFF2-40B4-BE49-F238E27FC236}"/>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buFont typeface="Arial" panose="020B0604020202020204" pitchFamily="34" charset="0"/>
              <a:buNone/>
              <a:defRPr sz="1200" noProof="1">
                <a:latin typeface="Arial" panose="020B0604020202020204" pitchFamily="34" charset="0"/>
                <a:ea typeface="宋体" panose="02010600030101010101" pitchFamily="2" charset="-122"/>
              </a:defRPr>
            </a:lvl1pPr>
          </a:lstStyle>
          <a:p>
            <a:pPr>
              <a:defRPr/>
            </a:pPr>
            <a:fld id="{D0A16288-6DC7-4F54-8C0E-112FF0CF5998}" type="slidenum">
              <a:rPr lang="zh-CN" altLang="en-US"/>
              <a:pPr>
                <a:defRPr/>
              </a:pPr>
              <a:t>‹#›</a:t>
            </a:fld>
            <a:endParaRPr lang="zh-CN" altLang="en-US"/>
          </a:p>
        </p:txBody>
      </p:sp>
    </p:spTree>
    <p:extLst>
      <p:ext uri="{BB962C8B-B14F-4D97-AF65-F5344CB8AC3E}">
        <p14:creationId xmlns:p14="http://schemas.microsoft.com/office/powerpoint/2010/main" val="93714336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空白">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_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5_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6_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7_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标题幻灯片">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8_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空白">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9_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0_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1_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5_标题幻灯片">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2_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3_空白">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3_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4_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5_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6_标题幻灯片">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2_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1_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3_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_标题幻灯片">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空白">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cSld>
  <p:clrMapOvr>
    <a:masterClrMapping/>
  </p:clrMapOvr>
  <p:transition spd="slow">
    <p:rand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1026" name="图片 2"/>
          <p:cNvPicPr>
            <a:picLocks noChangeAspect="1" noChangeArrowheads="1"/>
          </p:cNvPicPr>
          <p:nvPr userDrawn="1"/>
        </p:nvPicPr>
        <p:blipFill>
          <a:blip r:embed="rId34"/>
          <a:srcRect/>
          <a:stretch>
            <a:fillRect/>
          </a:stretch>
        </p:blipFill>
        <p:spPr bwMode="auto">
          <a:xfrm>
            <a:off x="0" y="4638675"/>
            <a:ext cx="9144000" cy="523875"/>
          </a:xfrm>
          <a:prstGeom prst="rect">
            <a:avLst/>
          </a:prstGeom>
          <a:noFill/>
          <a:ln w="9525">
            <a:noFill/>
            <a:miter lim="800000"/>
            <a:headEnd/>
            <a:tailEnd/>
          </a:ln>
        </p:spPr>
      </p:pic>
      <p:sp>
        <p:nvSpPr>
          <p:cNvPr id="8" name="矩形 6">
            <a:extLst>
              <a:ext uri="{FF2B5EF4-FFF2-40B4-BE49-F238E27FC236}"/>
            </a:extLst>
          </p:cNvPr>
          <p:cNvSpPr>
            <a:spLocks noChangeArrowheads="1"/>
          </p:cNvSpPr>
          <p:nvPr/>
        </p:nvSpPr>
        <p:spPr bwMode="auto">
          <a:xfrm>
            <a:off x="5316538" y="69850"/>
            <a:ext cx="2446337" cy="438150"/>
          </a:xfrm>
          <a:prstGeom prst="rect">
            <a:avLst/>
          </a:prstGeom>
          <a:noFill/>
          <a:ln>
            <a:noFill/>
          </a:ln>
          <a:extLst/>
        </p:spPr>
        <p:txBody>
          <a:bodyPr wrap="none" lIns="68580" tIns="34290" rIns="68580" bIns="3429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kumimoji="1" lang="zh-CN" altLang="en-US" sz="2400" b="1" dirty="0">
                <a:solidFill>
                  <a:srgbClr val="A11111"/>
                </a:solidFill>
                <a:latin typeface="宋体" panose="02010600030101010101" pitchFamily="2" charset="-122"/>
              </a:rPr>
              <a:t>课外古诗词诵读</a:t>
            </a:r>
            <a:r>
              <a:rPr kumimoji="1" lang="en-US" altLang="zh-CN" sz="2400" b="1" dirty="0">
                <a:solidFill>
                  <a:srgbClr val="A11111"/>
                </a:solidFill>
                <a:latin typeface="宋体" panose="02010600030101010101" pitchFamily="2" charset="-122"/>
              </a:rPr>
              <a:t>/</a:t>
            </a:r>
          </a:p>
        </p:txBody>
      </p:sp>
      <p:pic>
        <p:nvPicPr>
          <p:cNvPr id="6" name="Picture 2" descr="C:\Users\Administrator\Desktop\初中七彩课堂图标.png"/>
          <p:cNvPicPr>
            <a:picLocks noChangeAspect="1" noChangeArrowheads="1"/>
          </p:cNvPicPr>
          <p:nvPr userDrawn="1"/>
        </p:nvPicPr>
        <p:blipFill>
          <a:blip r:embed="rId35" cstate="print">
            <a:extLst>
              <a:ext uri="{28A0092B-C50C-407E-A947-70E740481C1C}">
                <a14:useLocalDpi xmlns:a14="http://schemas.microsoft.com/office/drawing/2010/main" val="0"/>
              </a:ext>
            </a:extLst>
          </a:blip>
          <a:srcRect/>
          <a:stretch>
            <a:fillRect/>
          </a:stretch>
        </p:blipFill>
        <p:spPr bwMode="auto">
          <a:xfrm>
            <a:off x="7646580" y="51470"/>
            <a:ext cx="1440270" cy="581572"/>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92" r:id="rId1"/>
    <p:sldLayoutId id="2147483691" r:id="rId2"/>
    <p:sldLayoutId id="2147483690" r:id="rId3"/>
    <p:sldLayoutId id="2147483689" r:id="rId4"/>
    <p:sldLayoutId id="2147483688" r:id="rId5"/>
    <p:sldLayoutId id="2147483687" r:id="rId6"/>
    <p:sldLayoutId id="2147483686" r:id="rId7"/>
    <p:sldLayoutId id="2147483685" r:id="rId8"/>
    <p:sldLayoutId id="2147483684" r:id="rId9"/>
    <p:sldLayoutId id="2147483683" r:id="rId10"/>
    <p:sldLayoutId id="2147483682" r:id="rId11"/>
    <p:sldLayoutId id="2147483681" r:id="rId12"/>
    <p:sldLayoutId id="2147483680" r:id="rId13"/>
    <p:sldLayoutId id="2147483679" r:id="rId14"/>
    <p:sldLayoutId id="2147483678" r:id="rId15"/>
    <p:sldLayoutId id="2147483677" r:id="rId16"/>
    <p:sldLayoutId id="2147483676" r:id="rId17"/>
    <p:sldLayoutId id="2147483675" r:id="rId18"/>
    <p:sldLayoutId id="2147483674" r:id="rId19"/>
    <p:sldLayoutId id="2147483673" r:id="rId20"/>
    <p:sldLayoutId id="2147483672" r:id="rId21"/>
    <p:sldLayoutId id="2147483671" r:id="rId22"/>
    <p:sldLayoutId id="2147483670" r:id="rId23"/>
    <p:sldLayoutId id="2147483669" r:id="rId24"/>
    <p:sldLayoutId id="2147483668" r:id="rId25"/>
    <p:sldLayoutId id="2147483667" r:id="rId26"/>
    <p:sldLayoutId id="2147483666" r:id="rId27"/>
    <p:sldLayoutId id="2147483665" r:id="rId28"/>
    <p:sldLayoutId id="2147483664" r:id="rId29"/>
    <p:sldLayoutId id="2147483663" r:id="rId30"/>
    <p:sldLayoutId id="2147483662" r:id="rId31"/>
    <p:sldLayoutId id="2147483661" r:id="rId32"/>
  </p:sldLayoutIdLst>
  <p:transition spd="slow">
    <p:random/>
  </p:transition>
  <p:txStyles>
    <p:titleStyle>
      <a:lvl1pPr algn="ctr" defTabSz="685800" rtl="0" eaLnBrk="0" fontAlgn="base" hangingPunct="0">
        <a:spcBef>
          <a:spcPct val="0"/>
        </a:spcBef>
        <a:spcAft>
          <a:spcPct val="0"/>
        </a:spcAft>
        <a:defRPr sz="3300" kern="1200">
          <a:solidFill>
            <a:schemeClr val="tx1"/>
          </a:solidFill>
          <a:latin typeface="+mj-lt"/>
          <a:ea typeface="+mj-ea"/>
          <a:cs typeface="+mj-cs"/>
        </a:defRPr>
      </a:lvl1pPr>
      <a:lvl2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2pPr>
      <a:lvl3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3pPr>
      <a:lvl4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4pPr>
      <a:lvl5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5pPr>
      <a:lvl6pPr marL="4572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6pPr>
      <a:lvl7pPr marL="9144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7pPr>
      <a:lvl8pPr marL="13716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8pPr>
      <a:lvl9pPr marL="18288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9pPr>
    </p:titleStyle>
    <p:bodyStyle>
      <a:lvl1pPr marL="257175" indent="-257175" algn="l" defTabSz="685800" rtl="0" eaLnBrk="0" fontAlgn="base" hangingPunct="0">
        <a:spcBef>
          <a:spcPct val="20000"/>
        </a:spcBef>
        <a:spcAft>
          <a:spcPct val="0"/>
        </a:spcAft>
        <a:buFont typeface="Arial" charset="0"/>
        <a:buChar char="•"/>
        <a:defRPr sz="2400" kern="1200">
          <a:solidFill>
            <a:schemeClr val="tx1"/>
          </a:solidFill>
          <a:latin typeface="+mn-lt"/>
          <a:ea typeface="+mn-ea"/>
          <a:cs typeface="+mn-cs"/>
        </a:defRPr>
      </a:lvl1pPr>
      <a:lvl2pPr marL="557213" indent="-214313" algn="l" defTabSz="685800" rtl="0" eaLnBrk="0" fontAlgn="base" hangingPunct="0">
        <a:spcBef>
          <a:spcPct val="20000"/>
        </a:spcBef>
        <a:spcAft>
          <a:spcPct val="0"/>
        </a:spcAft>
        <a:buFont typeface="Arial" charset="0"/>
        <a:buChar char="–"/>
        <a:defRPr sz="2100" kern="1200">
          <a:solidFill>
            <a:schemeClr val="tx1"/>
          </a:solidFill>
          <a:latin typeface="+mn-lt"/>
          <a:ea typeface="+mn-ea"/>
          <a:cs typeface="+mn-cs"/>
        </a:defRPr>
      </a:lvl2pPr>
      <a:lvl3pPr marL="857250" indent="-171450" algn="l" defTabSz="685800"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200150" indent="-171450" algn="l" defTabSz="685800" rtl="0" eaLnBrk="0" fontAlgn="base" hangingPunct="0">
        <a:spcBef>
          <a:spcPct val="20000"/>
        </a:spcBef>
        <a:spcAft>
          <a:spcPct val="0"/>
        </a:spcAft>
        <a:buFont typeface="Arial" charset="0"/>
        <a:buChar char="–"/>
        <a:defRPr sz="1500" kern="1200">
          <a:solidFill>
            <a:schemeClr val="tx1"/>
          </a:solidFill>
          <a:latin typeface="+mn-lt"/>
          <a:ea typeface="+mn-ea"/>
          <a:cs typeface="+mn-cs"/>
        </a:defRPr>
      </a:lvl4pPr>
      <a:lvl5pPr marL="1543050" indent="-171450" algn="l" defTabSz="685800" rtl="0" eaLnBrk="0" fontAlgn="base" hangingPunct="0">
        <a:spcBef>
          <a:spcPct val="20000"/>
        </a:spcBef>
        <a:spcAft>
          <a:spcPct val="0"/>
        </a:spcAft>
        <a:buFont typeface="Arial"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31.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31.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31.xml"/><Relationship Id="rId1" Type="http://schemas.openxmlformats.org/officeDocument/2006/relationships/audio" Target="file:///G:\&#35821;&#25991;&#20843;&#19978;&#20809;&#30424;&#25991;&#20214;\&#25945;&#23398;&#35838;&#20214;\&#31532;&#19977;&#21333;&#20803;\&#35838;&#22806;&#21476;&#35799;&#35789;&#35829;&#35835;\&#35838;&#22806;&#21476;&#35799;&#35789;&#35829;&#35835;&#65288;&#19977;&#21333;&#20803;&#65289;-&#40863;&#34429;&#23551;.mp3"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1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3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31.xml"/><Relationship Id="rId1" Type="http://schemas.openxmlformats.org/officeDocument/2006/relationships/audio" Target="file:///G:\&#35821;&#25991;&#20843;&#19978;&#20809;&#30424;&#25991;&#20214;\&#25945;&#23398;&#35838;&#20214;\&#31532;&#19977;&#21333;&#20803;\&#35838;&#22806;&#21476;&#35799;&#35789;&#35829;&#35835;\&#35838;&#22806;&#21476;&#35799;&#35789;&#35829;&#35835;&#65288;&#19977;&#21333;&#20803;&#65289;-&#36192;&#20174;&#24351;&#65288;&#20854;&#20108;&#65289;.mp3"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3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2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3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31.xml"/><Relationship Id="rId1" Type="http://schemas.openxmlformats.org/officeDocument/2006/relationships/audio" Target="file:///G:\&#35821;&#25991;&#20843;&#19978;&#20809;&#30424;&#25991;&#20214;\&#25945;&#23398;&#35838;&#20214;\&#31532;&#19977;&#21333;&#20803;\&#35838;&#22806;&#21476;&#35799;&#35789;&#35829;&#35835;\&#35838;&#22806;&#21476;&#35799;&#35789;&#35829;&#35835;&#65288;&#19977;&#21333;&#20803;&#65289;-&#26753;&#29995;&#34892;.mp3" TargetMode="Externa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2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31.xml"/><Relationship Id="rId1" Type="http://schemas.openxmlformats.org/officeDocument/2006/relationships/audio" Target="file:///G:\&#35821;&#25991;&#20843;&#19978;&#20809;&#30424;&#25991;&#20214;\&#25945;&#23398;&#35838;&#20214;\&#31532;&#19977;&#21333;&#20803;\&#35838;&#22806;&#21476;&#35799;&#35789;&#35829;&#35835;\&#35838;&#22806;&#21476;&#35799;&#35789;&#35829;&#35835;&#65288;&#19977;&#21333;&#20803;&#65289;-&#24237;&#20013;&#26377;&#22855;&#26641;.mp3"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5" name="Picture 11" descr="https://timgsa.baidu.com/timg?image&amp;quality=80&amp;size=b9999_10000&amp;sec=1554712017524&amp;di=64ab2edad2e4daecb2464afcdd355c86&amp;imgtype=0&amp;src=http%3A%2F%2Fp.ananas.chaoxing.com%2Fstar%2F1024_0%2F1386497740862sckxl.jpg"/>
          <p:cNvPicPr>
            <a:picLocks noChangeAspect="1" noChangeArrowheads="1"/>
          </p:cNvPicPr>
          <p:nvPr/>
        </p:nvPicPr>
        <p:blipFill>
          <a:blip r:embed="rId2"/>
          <a:srcRect/>
          <a:stretch>
            <a:fillRect/>
          </a:stretch>
        </p:blipFill>
        <p:spPr bwMode="auto">
          <a:xfrm>
            <a:off x="-3175" y="0"/>
            <a:ext cx="9147175" cy="5153025"/>
          </a:xfrm>
          <a:prstGeom prst="rect">
            <a:avLst/>
          </a:prstGeom>
          <a:noFill/>
          <a:ln w="9525">
            <a:noFill/>
            <a:miter lim="800000"/>
            <a:headEnd/>
            <a:tailEnd/>
          </a:ln>
        </p:spPr>
      </p:pic>
      <p:grpSp>
        <p:nvGrpSpPr>
          <p:cNvPr id="36866" name="组合 1"/>
          <p:cNvGrpSpPr>
            <a:grpSpLocks/>
          </p:cNvGrpSpPr>
          <p:nvPr/>
        </p:nvGrpSpPr>
        <p:grpSpPr bwMode="auto">
          <a:xfrm>
            <a:off x="58738" y="50800"/>
            <a:ext cx="1920875" cy="369888"/>
            <a:chOff x="58738" y="50800"/>
            <a:chExt cx="1920875" cy="368777"/>
          </a:xfrm>
        </p:grpSpPr>
        <p:sp>
          <p:nvSpPr>
            <p:cNvPr id="9" name="圆角矩形 8">
              <a:extLst>
                <a:ext uri="{FF2B5EF4-FFF2-40B4-BE49-F238E27FC236}"/>
              </a:extLst>
            </p:cNvPr>
            <p:cNvSpPr/>
            <p:nvPr/>
          </p:nvSpPr>
          <p:spPr>
            <a:xfrm>
              <a:off x="58738" y="98282"/>
              <a:ext cx="1920875" cy="311799"/>
            </a:xfrm>
            <a:prstGeom prst="roundRect">
              <a:avLst/>
            </a:prstGeom>
            <a:solidFill>
              <a:srgbClr val="0070C0"/>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 typeface="Arial" panose="020B0604020202020204" pitchFamily="34" charset="0"/>
                <a:buNone/>
                <a:defRPr/>
              </a:pPr>
              <a:endParaRPr lang="zh-CN" altLang="en-US"/>
            </a:p>
          </p:txBody>
        </p:sp>
        <p:sp>
          <p:nvSpPr>
            <p:cNvPr id="36872" name="文本框 1"/>
            <p:cNvSpPr txBox="1">
              <a:spLocks noChangeArrowheads="1"/>
            </p:cNvSpPr>
            <p:nvPr/>
          </p:nvSpPr>
          <p:spPr bwMode="auto">
            <a:xfrm>
              <a:off x="117475" y="50800"/>
              <a:ext cx="1800493" cy="368777"/>
            </a:xfrm>
            <a:prstGeom prst="rect">
              <a:avLst/>
            </a:prstGeom>
            <a:noFill/>
            <a:ln w="9525">
              <a:noFill/>
              <a:miter lim="800000"/>
              <a:headEnd/>
              <a:tailEnd/>
            </a:ln>
          </p:spPr>
          <p:txBody>
            <a:bodyPr wrap="none">
              <a:spAutoFit/>
            </a:bodyPr>
            <a:lstStyle/>
            <a:p>
              <a:pPr eaLnBrk="0" hangingPunct="0">
                <a:buFont typeface="Arial" charset="0"/>
                <a:buNone/>
              </a:pPr>
              <a:r>
                <a:rPr lang="zh-CN" altLang="en-US" b="1" dirty="0">
                  <a:solidFill>
                    <a:schemeClr val="bg1"/>
                  </a:solidFill>
                  <a:latin typeface="宋体" charset="-122"/>
                </a:rPr>
                <a:t>八年级语文上册</a:t>
              </a:r>
            </a:p>
          </p:txBody>
        </p:sp>
      </p:grpSp>
      <p:sp>
        <p:nvSpPr>
          <p:cNvPr id="11" name="TextBox 48">
            <a:extLst>
              <a:ext uri="{FF2B5EF4-FFF2-40B4-BE49-F238E27FC236}"/>
            </a:extLst>
          </p:cNvPr>
          <p:cNvSpPr txBox="1"/>
          <p:nvPr/>
        </p:nvSpPr>
        <p:spPr>
          <a:xfrm>
            <a:off x="2200237" y="1563638"/>
            <a:ext cx="4743527" cy="852805"/>
          </a:xfrm>
          <a:prstGeom prst="rect">
            <a:avLst/>
          </a:prstGeom>
          <a:noFill/>
          <a:ln w="19050">
            <a:solidFill>
              <a:schemeClr val="tx1"/>
            </a:solidFill>
          </a:ln>
          <a:effectLst>
            <a:softEdge rad="31750"/>
          </a:effectLst>
        </p:spPr>
        <p:txBody>
          <a:bodyPr lIns="68580" tIns="34290" rIns="68580" bIns="34290">
            <a:spAutoFit/>
          </a:bodyPr>
          <a:lstStyle/>
          <a:p>
            <a:pPr>
              <a:buFont typeface="Arial" panose="020B0604020202020204" pitchFamily="34" charset="0"/>
              <a:buNone/>
              <a:defRPr/>
            </a:pPr>
            <a:r>
              <a:rPr lang="zh-CN" altLang="en-US" sz="5100" b="1" noProof="1">
                <a:solidFill>
                  <a:srgbClr val="FF0000"/>
                </a:solidFill>
                <a:effectLst>
                  <a:outerShdw blurRad="38100" dist="38100" dir="2700000">
                    <a:srgbClr val="C0C0C0"/>
                  </a:outerShdw>
                </a:effectLst>
                <a:latin typeface="宋体" panose="02010600030101010101" pitchFamily="2" charset="-122"/>
                <a:ea typeface="宋体" panose="02010600030101010101" pitchFamily="2" charset="-122"/>
              </a:rPr>
              <a:t>课外古诗词诵读</a:t>
            </a:r>
          </a:p>
        </p:txBody>
      </p:sp>
      <p:pic>
        <p:nvPicPr>
          <p:cNvPr id="8" name="Picture 2" descr="C:\Users\Administrator\Desktop\初中七彩课堂图标.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46580" y="51470"/>
            <a:ext cx="1440270" cy="58157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1" name="Picture 6" descr="https://timgsa.baidu.com/timg?image&amp;quality=80&amp;size=b9999_10000&amp;sec=1554714727263&amp;di=a41460be8a153b098dfb205afe54de4a&amp;imgtype=0&amp;src=http%3A%2F%2Fpic.baike.soso.com%2Fugc%2Fbaikepic2%2F13510%2F20180116172826-1691638330_null_1280_680_106852.jpg%2F0"/>
          <p:cNvPicPr>
            <a:picLocks noChangeAspect="1" noChangeArrowheads="1"/>
          </p:cNvPicPr>
          <p:nvPr/>
        </p:nvPicPr>
        <p:blipFill>
          <a:blip r:embed="rId2"/>
          <a:srcRect/>
          <a:stretch>
            <a:fillRect/>
          </a:stretch>
        </p:blipFill>
        <p:spPr bwMode="auto">
          <a:xfrm>
            <a:off x="11113" y="7938"/>
            <a:ext cx="9132887" cy="5145087"/>
          </a:xfrm>
          <a:prstGeom prst="rect">
            <a:avLst/>
          </a:prstGeom>
          <a:noFill/>
          <a:ln w="9525">
            <a:noFill/>
            <a:miter lim="800000"/>
            <a:headEnd/>
            <a:tailEnd/>
          </a:ln>
        </p:spPr>
      </p:pic>
      <p:sp>
        <p:nvSpPr>
          <p:cNvPr id="6" name="TextBox 48">
            <a:extLst>
              <a:ext uri="{FF2B5EF4-FFF2-40B4-BE49-F238E27FC236}"/>
            </a:extLst>
          </p:cNvPr>
          <p:cNvSpPr txBox="1"/>
          <p:nvPr/>
        </p:nvSpPr>
        <p:spPr>
          <a:xfrm>
            <a:off x="2195736" y="1851670"/>
            <a:ext cx="4243971" cy="807085"/>
          </a:xfrm>
          <a:prstGeom prst="rect">
            <a:avLst/>
          </a:prstGeom>
          <a:noFill/>
          <a:ln w="19050">
            <a:solidFill>
              <a:schemeClr val="tx1"/>
            </a:solidFill>
          </a:ln>
          <a:effectLst>
            <a:softEdge rad="31750"/>
          </a:effectLst>
        </p:spPr>
        <p:txBody>
          <a:bodyPr lIns="68580" tIns="34290" rIns="68580" bIns="34290">
            <a:spAutoFit/>
          </a:bodyPr>
          <a:lstStyle/>
          <a:p>
            <a:pPr algn="ctr">
              <a:buFont typeface="Arial" panose="020B0604020202020204" pitchFamily="34" charset="0"/>
              <a:buNone/>
              <a:defRPr/>
            </a:pPr>
            <a:r>
              <a:rPr lang="zh-CN" altLang="en-US" sz="4800" b="1" noProof="1">
                <a:solidFill>
                  <a:srgbClr val="FF0000"/>
                </a:solidFill>
                <a:effectLst>
                  <a:outerShdw blurRad="38100" dist="38100" dir="2700000">
                    <a:srgbClr val="C0C0C0"/>
                  </a:outerShdw>
                </a:effectLst>
                <a:latin typeface="宋体" panose="02010600030101010101" pitchFamily="2" charset="-122"/>
                <a:ea typeface="Kaiti SC"/>
              </a:rPr>
              <a:t>龟虽寿</a:t>
            </a: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矩形 1"/>
          <p:cNvSpPr>
            <a:spLocks noChangeArrowheads="1"/>
          </p:cNvSpPr>
          <p:nvPr/>
        </p:nvSpPr>
        <p:spPr bwMode="auto">
          <a:xfrm>
            <a:off x="3275013" y="1203325"/>
            <a:ext cx="5545137" cy="3324225"/>
          </a:xfrm>
          <a:prstGeom prst="rect">
            <a:avLst/>
          </a:prstGeom>
          <a:noFill/>
          <a:ln w="9525">
            <a:noFill/>
            <a:miter lim="800000"/>
            <a:headEnd/>
            <a:tailEnd/>
          </a:ln>
        </p:spPr>
        <p:txBody>
          <a:bodyPr>
            <a:spAutoFit/>
          </a:bodyPr>
          <a:lstStyle/>
          <a:p>
            <a:pPr>
              <a:lnSpc>
                <a:spcPct val="150000"/>
              </a:lnSpc>
              <a:buFont typeface="Arial" charset="0"/>
              <a:buNone/>
            </a:pPr>
            <a:r>
              <a:rPr lang="zh-CN" altLang="en-US" sz="2800" b="1">
                <a:solidFill>
                  <a:srgbClr val="FF0000"/>
                </a:solidFill>
                <a:latin typeface="楷体" pitchFamily="49" charset="-122"/>
                <a:ea typeface="楷体" pitchFamily="49" charset="-122"/>
              </a:rPr>
              <a:t>曹操</a:t>
            </a:r>
            <a:r>
              <a:rPr lang="zh-CN" altLang="en-US" sz="2800" b="1">
                <a:latin typeface="楷体" pitchFamily="49" charset="-122"/>
                <a:ea typeface="楷体" pitchFamily="49" charset="-122"/>
              </a:rPr>
              <a:t>（</a:t>
            </a:r>
            <a:r>
              <a:rPr lang="en-US" altLang="zh-CN" sz="2800" b="1">
                <a:latin typeface="楷体" pitchFamily="49" charset="-122"/>
                <a:ea typeface="楷体" pitchFamily="49" charset="-122"/>
              </a:rPr>
              <a:t>155—220</a:t>
            </a:r>
            <a:r>
              <a:rPr lang="zh-CN" altLang="en-US" sz="2800" b="1">
                <a:latin typeface="楷体" pitchFamily="49" charset="-122"/>
                <a:ea typeface="楷体" pitchFamily="49" charset="-122"/>
              </a:rPr>
              <a:t>）</a:t>
            </a:r>
            <a:r>
              <a:rPr lang="en-US" altLang="zh-CN" sz="2800" b="1">
                <a:latin typeface="楷体" pitchFamily="49" charset="-122"/>
                <a:ea typeface="楷体" pitchFamily="49" charset="-122"/>
              </a:rPr>
              <a:t>  </a:t>
            </a:r>
            <a:r>
              <a:rPr lang="zh-CN" altLang="en-US" sz="2800" b="1">
                <a:latin typeface="楷体" pitchFamily="49" charset="-122"/>
                <a:ea typeface="楷体" pitchFamily="49" charset="-122"/>
              </a:rPr>
              <a:t>三国时政治家、军事家、诗人。字孟德，沛国谯县（今安徽亳州）人。代表作有</a:t>
            </a:r>
            <a:r>
              <a:rPr lang="en-US" altLang="zh-CN" sz="2800" b="1">
                <a:latin typeface="楷体" pitchFamily="49" charset="-122"/>
                <a:ea typeface="楷体" pitchFamily="49" charset="-122"/>
              </a:rPr>
              <a:t>《</a:t>
            </a:r>
            <a:r>
              <a:rPr lang="zh-CN" altLang="en-US" sz="2800" b="1">
                <a:latin typeface="楷体" pitchFamily="49" charset="-122"/>
                <a:ea typeface="楷体" pitchFamily="49" charset="-122"/>
              </a:rPr>
              <a:t>短歌行</a:t>
            </a:r>
            <a:r>
              <a:rPr lang="en-US" altLang="zh-CN" sz="2800" b="1">
                <a:latin typeface="楷体" pitchFamily="49" charset="-122"/>
                <a:ea typeface="楷体" pitchFamily="49" charset="-122"/>
              </a:rPr>
              <a:t>》《</a:t>
            </a:r>
            <a:r>
              <a:rPr lang="zh-CN" altLang="en-US" sz="2800" b="1">
                <a:latin typeface="楷体" pitchFamily="49" charset="-122"/>
                <a:ea typeface="楷体" pitchFamily="49" charset="-122"/>
              </a:rPr>
              <a:t>蒿里行</a:t>
            </a:r>
            <a:r>
              <a:rPr lang="en-US" altLang="zh-CN" sz="2800" b="1">
                <a:latin typeface="楷体" pitchFamily="49" charset="-122"/>
                <a:ea typeface="楷体" pitchFamily="49" charset="-122"/>
              </a:rPr>
              <a:t>》《</a:t>
            </a:r>
            <a:r>
              <a:rPr lang="zh-CN" altLang="en-US" sz="2800" b="1">
                <a:latin typeface="楷体" pitchFamily="49" charset="-122"/>
                <a:ea typeface="楷体" pitchFamily="49" charset="-122"/>
              </a:rPr>
              <a:t>观沧海</a:t>
            </a:r>
            <a:r>
              <a:rPr lang="en-US" altLang="zh-CN" sz="2800" b="1">
                <a:latin typeface="楷体" pitchFamily="49" charset="-122"/>
                <a:ea typeface="楷体" pitchFamily="49" charset="-122"/>
              </a:rPr>
              <a:t>》《</a:t>
            </a:r>
            <a:r>
              <a:rPr lang="zh-CN" altLang="en-US" sz="2800" b="1">
                <a:latin typeface="楷体" pitchFamily="49" charset="-122"/>
                <a:ea typeface="楷体" pitchFamily="49" charset="-122"/>
              </a:rPr>
              <a:t>龟虽寿</a:t>
            </a:r>
            <a:r>
              <a:rPr lang="en-US" altLang="zh-CN" sz="2800" b="1">
                <a:latin typeface="楷体" pitchFamily="49" charset="-122"/>
                <a:ea typeface="楷体" pitchFamily="49" charset="-122"/>
              </a:rPr>
              <a:t>》</a:t>
            </a:r>
            <a:r>
              <a:rPr lang="zh-CN" altLang="en-US" sz="2800" b="1">
                <a:latin typeface="楷体" pitchFamily="49" charset="-122"/>
                <a:ea typeface="楷体" pitchFamily="49" charset="-122"/>
              </a:rPr>
              <a:t>等。</a:t>
            </a:r>
          </a:p>
        </p:txBody>
      </p:sp>
      <p:grpSp>
        <p:nvGrpSpPr>
          <p:cNvPr id="47106" name="组合 8"/>
          <p:cNvGrpSpPr>
            <a:grpSpLocks/>
          </p:cNvGrpSpPr>
          <p:nvPr/>
        </p:nvGrpSpPr>
        <p:grpSpPr bwMode="auto">
          <a:xfrm>
            <a:off x="1588" y="31750"/>
            <a:ext cx="2006600" cy="523875"/>
            <a:chOff x="70" y="-63"/>
            <a:chExt cx="3161" cy="824"/>
          </a:xfrm>
        </p:grpSpPr>
        <p:sp>
          <p:nvSpPr>
            <p:cNvPr id="47114" name="文本框 6"/>
            <p:cNvSpPr txBox="1">
              <a:spLocks noChangeArrowheads="1"/>
            </p:cNvSpPr>
            <p:nvPr/>
          </p:nvSpPr>
          <p:spPr bwMode="auto">
            <a:xfrm>
              <a:off x="678" y="-63"/>
              <a:ext cx="2553" cy="824"/>
            </a:xfrm>
            <a:prstGeom prst="rect">
              <a:avLst/>
            </a:prstGeom>
            <a:noFill/>
            <a:ln w="9525">
              <a:noFill/>
              <a:miter lim="800000"/>
              <a:headEnd/>
              <a:tailEnd/>
            </a:ln>
          </p:spPr>
          <p:txBody>
            <a:bodyPr wrap="none">
              <a:spAutoFit/>
            </a:bodyPr>
            <a:lstStyle/>
            <a:p>
              <a:pPr>
                <a:buFont typeface="Arial" charset="0"/>
                <a:buNone/>
              </a:pPr>
              <a:r>
                <a:rPr lang="zh-CN" altLang="en-US" sz="2800">
                  <a:latin typeface="黑体" pitchFamily="49" charset="-122"/>
                  <a:ea typeface="黑体" pitchFamily="49" charset="-122"/>
                </a:rPr>
                <a:t>知识备查</a:t>
              </a:r>
            </a:p>
          </p:txBody>
        </p:sp>
        <p:cxnSp>
          <p:nvCxnSpPr>
            <p:cNvPr id="10" name="直线连接符 9">
              <a:extLst>
                <a:ext uri="{FF2B5EF4-FFF2-40B4-BE49-F238E27FC236}"/>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1" name="菱形 10">
              <a:extLst>
                <a:ext uri="{FF2B5EF4-FFF2-40B4-BE49-F238E27FC236}"/>
              </a:extLst>
            </p:cNvPr>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kumimoji="1" lang="zh-CN" altLang="en-US"/>
            </a:p>
          </p:txBody>
        </p:sp>
      </p:grpSp>
      <p:grpSp>
        <p:nvGrpSpPr>
          <p:cNvPr id="47107" name="组合 2"/>
          <p:cNvGrpSpPr>
            <a:grpSpLocks/>
          </p:cNvGrpSpPr>
          <p:nvPr/>
        </p:nvGrpSpPr>
        <p:grpSpPr bwMode="auto">
          <a:xfrm>
            <a:off x="3700463" y="425450"/>
            <a:ext cx="1743075" cy="566738"/>
            <a:chOff x="3333750" y="598488"/>
            <a:chExt cx="1743075" cy="566737"/>
          </a:xfrm>
        </p:grpSpPr>
        <p:sp>
          <p:nvSpPr>
            <p:cNvPr id="13" name="圆角矩形 12">
              <a:extLst>
                <a:ext uri="{FF2B5EF4-FFF2-40B4-BE49-F238E27FC236}"/>
              </a:extLst>
            </p:cNvPr>
            <p:cNvSpPr/>
            <p:nvPr/>
          </p:nvSpPr>
          <p:spPr>
            <a:xfrm rot="555800">
              <a:off x="4602162" y="715963"/>
              <a:ext cx="442913" cy="419099"/>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14" name="圆角矩形 13">
              <a:extLst>
                <a:ext uri="{FF2B5EF4-FFF2-40B4-BE49-F238E27FC236}"/>
              </a:extLst>
            </p:cNvPr>
            <p:cNvSpPr/>
            <p:nvPr/>
          </p:nvSpPr>
          <p:spPr>
            <a:xfrm rot="20470821">
              <a:off x="4197350" y="722313"/>
              <a:ext cx="442912" cy="420687"/>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15" name="圆角矩形 14">
              <a:extLst>
                <a:ext uri="{FF2B5EF4-FFF2-40B4-BE49-F238E27FC236}"/>
              </a:extLst>
            </p:cNvPr>
            <p:cNvSpPr/>
            <p:nvPr/>
          </p:nvSpPr>
          <p:spPr>
            <a:xfrm rot="319204">
              <a:off x="3778250" y="722313"/>
              <a:ext cx="441325" cy="420687"/>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16" name="圆角矩形 15">
              <a:extLst>
                <a:ext uri="{FF2B5EF4-FFF2-40B4-BE49-F238E27FC236}"/>
              </a:extLst>
            </p:cNvPr>
            <p:cNvSpPr/>
            <p:nvPr/>
          </p:nvSpPr>
          <p:spPr>
            <a:xfrm rot="21148334">
              <a:off x="3368675" y="730251"/>
              <a:ext cx="441325" cy="420686"/>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47113" name="矩形 1"/>
            <p:cNvSpPr>
              <a:spLocks noChangeArrowheads="1"/>
            </p:cNvSpPr>
            <p:nvPr/>
          </p:nvSpPr>
          <p:spPr bwMode="auto">
            <a:xfrm>
              <a:off x="3333750" y="598488"/>
              <a:ext cx="1743075" cy="566737"/>
            </a:xfrm>
            <a:prstGeom prst="rect">
              <a:avLst/>
            </a:prstGeom>
            <a:noFill/>
            <a:ln w="9525">
              <a:noFill/>
              <a:miter lim="800000"/>
              <a:headEnd/>
              <a:tailEnd/>
            </a:ln>
          </p:spPr>
          <p:txBody>
            <a:bodyPr>
              <a:spAutoFit/>
            </a:bodyPr>
            <a:lstStyle/>
            <a:p>
              <a:pPr algn="dist" eaLnBrk="0" hangingPunct="0">
                <a:lnSpc>
                  <a:spcPts val="4300"/>
                </a:lnSpc>
                <a:buFont typeface="Arial" charset="0"/>
                <a:buNone/>
              </a:pPr>
              <a:r>
                <a:rPr lang="zh-CN" altLang="en-US" sz="2800" b="1">
                  <a:solidFill>
                    <a:schemeClr val="bg1"/>
                  </a:solidFill>
                  <a:latin typeface="楷体" pitchFamily="49" charset="-122"/>
                  <a:ea typeface="楷体" pitchFamily="49" charset="-122"/>
                </a:rPr>
                <a:t>作者简介</a:t>
              </a:r>
            </a:p>
          </p:txBody>
        </p:sp>
      </p:grpSp>
      <p:pic>
        <p:nvPicPr>
          <p:cNvPr id="47108" name="Picture 14" descr="C:\Users\Lenovo\Desktop\878633be4ce207068b77d3f5303c95bb.jpg"/>
          <p:cNvPicPr>
            <a:picLocks noChangeAspect="1" noChangeArrowheads="1"/>
          </p:cNvPicPr>
          <p:nvPr/>
        </p:nvPicPr>
        <p:blipFill>
          <a:blip r:embed="rId2"/>
          <a:srcRect/>
          <a:stretch>
            <a:fillRect/>
          </a:stretch>
        </p:blipFill>
        <p:spPr bwMode="auto">
          <a:xfrm>
            <a:off x="487363" y="1276350"/>
            <a:ext cx="2571750" cy="316547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Text Box 5"/>
          <p:cNvSpPr txBox="1">
            <a:spLocks noChangeArrowheads="1"/>
          </p:cNvSpPr>
          <p:nvPr/>
        </p:nvSpPr>
        <p:spPr bwMode="auto">
          <a:xfrm>
            <a:off x="427038" y="688975"/>
            <a:ext cx="4000500" cy="3970338"/>
          </a:xfrm>
          <a:prstGeom prst="rect">
            <a:avLst/>
          </a:prstGeom>
          <a:noFill/>
          <a:ln w="9525">
            <a:noFill/>
            <a:miter lim="800000"/>
            <a:headEnd/>
            <a:tailEnd/>
          </a:ln>
        </p:spPr>
        <p:txBody>
          <a:bodyPr>
            <a:spAutoFit/>
          </a:bodyPr>
          <a:lstStyle/>
          <a:p>
            <a:pPr algn="ctr">
              <a:buFont typeface="Arial" charset="0"/>
              <a:buNone/>
            </a:pPr>
            <a:r>
              <a:rPr lang="zh-CN" altLang="en-US" sz="2800">
                <a:latin typeface="黑体" pitchFamily="49" charset="-122"/>
                <a:ea typeface="黑体" pitchFamily="49" charset="-122"/>
              </a:rPr>
              <a:t>龟虽寿</a:t>
            </a:r>
          </a:p>
          <a:p>
            <a:pPr algn="ctr">
              <a:buFont typeface="Arial" charset="0"/>
              <a:buNone/>
            </a:pPr>
            <a:r>
              <a:rPr lang="zh-CN" altLang="en-US" sz="2800" b="1">
                <a:latin typeface="宋体" charset="-122"/>
              </a:rPr>
              <a:t>曹操</a:t>
            </a:r>
          </a:p>
          <a:p>
            <a:pPr algn="ctr">
              <a:buFont typeface="Arial" charset="0"/>
              <a:buNone/>
            </a:pPr>
            <a:r>
              <a:rPr lang="zh-CN" altLang="en-US" sz="2800" b="1">
                <a:latin typeface="楷体" pitchFamily="49" charset="-122"/>
                <a:ea typeface="楷体" pitchFamily="49" charset="-122"/>
              </a:rPr>
              <a:t>神龟虽寿，犹有竟时；</a:t>
            </a:r>
            <a:endParaRPr lang="en-US" altLang="zh-CN" sz="2800" b="1">
              <a:latin typeface="楷体" pitchFamily="49" charset="-122"/>
              <a:ea typeface="楷体" pitchFamily="49" charset="-122"/>
            </a:endParaRPr>
          </a:p>
          <a:p>
            <a:pPr algn="ctr">
              <a:buFont typeface="Arial" charset="0"/>
              <a:buNone/>
            </a:pPr>
            <a:r>
              <a:rPr lang="zh-CN" altLang="en-US" sz="2800" b="1">
                <a:latin typeface="楷体" pitchFamily="49" charset="-122"/>
                <a:ea typeface="楷体" pitchFamily="49" charset="-122"/>
              </a:rPr>
              <a:t>腾蛇乘雾，终为土灰。</a:t>
            </a:r>
            <a:endParaRPr lang="en-US" altLang="zh-CN" sz="2800" b="1">
              <a:latin typeface="楷体" pitchFamily="49" charset="-122"/>
              <a:ea typeface="楷体" pitchFamily="49" charset="-122"/>
            </a:endParaRPr>
          </a:p>
          <a:p>
            <a:pPr algn="ctr">
              <a:buFont typeface="Arial" charset="0"/>
              <a:buNone/>
            </a:pPr>
            <a:r>
              <a:rPr lang="zh-CN" altLang="en-US" sz="2800" b="1">
                <a:latin typeface="楷体" pitchFamily="49" charset="-122"/>
                <a:ea typeface="楷体" pitchFamily="49" charset="-122"/>
              </a:rPr>
              <a:t>老骥伏枥，志在千里；</a:t>
            </a:r>
            <a:endParaRPr lang="en-US" altLang="zh-CN" sz="2800" b="1">
              <a:latin typeface="楷体" pitchFamily="49" charset="-122"/>
              <a:ea typeface="楷体" pitchFamily="49" charset="-122"/>
            </a:endParaRPr>
          </a:p>
          <a:p>
            <a:pPr algn="ctr">
              <a:buFont typeface="Arial" charset="0"/>
              <a:buNone/>
            </a:pPr>
            <a:r>
              <a:rPr lang="zh-CN" altLang="en-US" sz="2800" b="1">
                <a:latin typeface="楷体" pitchFamily="49" charset="-122"/>
                <a:ea typeface="楷体" pitchFamily="49" charset="-122"/>
              </a:rPr>
              <a:t>烈士暮年，壮心不已。</a:t>
            </a:r>
            <a:endParaRPr lang="en-US" altLang="zh-CN" sz="2800" b="1">
              <a:latin typeface="楷体" pitchFamily="49" charset="-122"/>
              <a:ea typeface="楷体" pitchFamily="49" charset="-122"/>
            </a:endParaRPr>
          </a:p>
          <a:p>
            <a:pPr algn="ctr">
              <a:buFont typeface="Arial" charset="0"/>
              <a:buNone/>
            </a:pPr>
            <a:r>
              <a:rPr lang="zh-CN" altLang="en-US" sz="2800" b="1">
                <a:latin typeface="楷体" pitchFamily="49" charset="-122"/>
                <a:ea typeface="楷体" pitchFamily="49" charset="-122"/>
              </a:rPr>
              <a:t>盈缩之期，不但在天；</a:t>
            </a:r>
            <a:endParaRPr lang="en-US" altLang="zh-CN" sz="2800" b="1">
              <a:latin typeface="楷体" pitchFamily="49" charset="-122"/>
              <a:ea typeface="楷体" pitchFamily="49" charset="-122"/>
            </a:endParaRPr>
          </a:p>
          <a:p>
            <a:pPr algn="ctr">
              <a:buFont typeface="Arial" charset="0"/>
              <a:buNone/>
            </a:pPr>
            <a:r>
              <a:rPr lang="zh-CN" altLang="en-US" sz="2800" b="1">
                <a:latin typeface="楷体" pitchFamily="49" charset="-122"/>
                <a:ea typeface="楷体" pitchFamily="49" charset="-122"/>
              </a:rPr>
              <a:t>养怡之福，可得永年。</a:t>
            </a:r>
            <a:endParaRPr lang="en-US" altLang="zh-CN" sz="2800" b="1">
              <a:latin typeface="楷体" pitchFamily="49" charset="-122"/>
              <a:ea typeface="楷体" pitchFamily="49" charset="-122"/>
            </a:endParaRPr>
          </a:p>
          <a:p>
            <a:pPr algn="ctr">
              <a:buFont typeface="Arial" charset="0"/>
              <a:buNone/>
            </a:pPr>
            <a:r>
              <a:rPr lang="zh-CN" altLang="en-US" sz="2800" b="1">
                <a:latin typeface="楷体" pitchFamily="49" charset="-122"/>
                <a:ea typeface="楷体" pitchFamily="49" charset="-122"/>
              </a:rPr>
              <a:t>幸甚至哉，歌以咏志。</a:t>
            </a:r>
          </a:p>
        </p:txBody>
      </p:sp>
      <p:grpSp>
        <p:nvGrpSpPr>
          <p:cNvPr id="48130" name="组合 8"/>
          <p:cNvGrpSpPr>
            <a:grpSpLocks/>
          </p:cNvGrpSpPr>
          <p:nvPr/>
        </p:nvGrpSpPr>
        <p:grpSpPr bwMode="auto">
          <a:xfrm>
            <a:off x="0" y="-20638"/>
            <a:ext cx="2006600" cy="523876"/>
            <a:chOff x="70" y="-63"/>
            <a:chExt cx="3161" cy="824"/>
          </a:xfrm>
        </p:grpSpPr>
        <p:sp>
          <p:nvSpPr>
            <p:cNvPr id="48133" name="文本框 6"/>
            <p:cNvSpPr txBox="1">
              <a:spLocks noChangeArrowheads="1"/>
            </p:cNvSpPr>
            <p:nvPr/>
          </p:nvSpPr>
          <p:spPr bwMode="auto">
            <a:xfrm>
              <a:off x="678" y="-63"/>
              <a:ext cx="2553" cy="824"/>
            </a:xfrm>
            <a:prstGeom prst="rect">
              <a:avLst/>
            </a:prstGeom>
            <a:noFill/>
            <a:ln w="9525">
              <a:noFill/>
              <a:miter lim="800000"/>
              <a:headEnd/>
              <a:tailEnd/>
            </a:ln>
          </p:spPr>
          <p:txBody>
            <a:bodyPr wrap="none">
              <a:spAutoFit/>
            </a:bodyPr>
            <a:lstStyle/>
            <a:p>
              <a:pPr>
                <a:buFont typeface="Arial" charset="0"/>
                <a:buNone/>
              </a:pPr>
              <a:r>
                <a:rPr lang="zh-CN" altLang="en-US" sz="2800">
                  <a:latin typeface="黑体" pitchFamily="49" charset="-122"/>
                  <a:ea typeface="黑体" pitchFamily="49" charset="-122"/>
                </a:rPr>
                <a:t>整体感知</a:t>
              </a:r>
            </a:p>
          </p:txBody>
        </p:sp>
        <p:cxnSp>
          <p:nvCxnSpPr>
            <p:cNvPr id="11" name="直线连接符 9">
              <a:extLst>
                <a:ext uri="{FF2B5EF4-FFF2-40B4-BE49-F238E27FC236}"/>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2" name="菱形 11">
              <a:extLst>
                <a:ext uri="{FF2B5EF4-FFF2-40B4-BE49-F238E27FC236}"/>
              </a:extLst>
            </p:cNvPr>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kumimoji="1" lang="zh-CN" altLang="en-US">
                <a:latin typeface="黑体" panose="02010609060101010101" pitchFamily="49" charset="-122"/>
                <a:ea typeface="黑体" panose="02010609060101010101" pitchFamily="49" charset="-122"/>
              </a:endParaRPr>
            </a:p>
          </p:txBody>
        </p:sp>
      </p:grpSp>
      <p:sp>
        <p:nvSpPr>
          <p:cNvPr id="4" name="矩形 3"/>
          <p:cNvSpPr>
            <a:spLocks noChangeArrowheads="1"/>
          </p:cNvSpPr>
          <p:nvPr/>
        </p:nvSpPr>
        <p:spPr bwMode="auto">
          <a:xfrm>
            <a:off x="4716463" y="1382713"/>
            <a:ext cx="4211637" cy="3276600"/>
          </a:xfrm>
          <a:prstGeom prst="rect">
            <a:avLst/>
          </a:prstGeom>
          <a:noFill/>
          <a:ln w="9525">
            <a:noFill/>
            <a:miter lim="800000"/>
            <a:headEnd/>
            <a:tailEnd/>
          </a:ln>
        </p:spPr>
        <p:txBody>
          <a:bodyPr>
            <a:spAutoFit/>
          </a:bodyPr>
          <a:lstStyle/>
          <a:p>
            <a:pPr>
              <a:buFont typeface="Arial" charset="0"/>
              <a:buNone/>
            </a:pPr>
            <a:r>
              <a:rPr lang="zh-CN" altLang="en-US" sz="2300">
                <a:solidFill>
                  <a:srgbClr val="FF0000"/>
                </a:solidFill>
                <a:latin typeface="黑体" pitchFamily="49" charset="-122"/>
                <a:ea typeface="黑体" pitchFamily="49" charset="-122"/>
              </a:rPr>
              <a:t>词语解释</a:t>
            </a:r>
          </a:p>
          <a:p>
            <a:pPr>
              <a:buFont typeface="Arial" charset="0"/>
              <a:buNone/>
            </a:pPr>
            <a:r>
              <a:rPr lang="en-US" altLang="zh-CN" sz="2300" b="1">
                <a:latin typeface="楷体" pitchFamily="49" charset="-122"/>
                <a:ea typeface="楷体" pitchFamily="49" charset="-122"/>
              </a:rPr>
              <a:t>【</a:t>
            </a:r>
            <a:r>
              <a:rPr lang="zh-CN" altLang="en-US" sz="2300" b="1">
                <a:latin typeface="楷体" pitchFamily="49" charset="-122"/>
                <a:ea typeface="楷体" pitchFamily="49" charset="-122"/>
              </a:rPr>
              <a:t>竟</a:t>
            </a:r>
            <a:r>
              <a:rPr lang="en-US" altLang="zh-CN" sz="2300" b="1">
                <a:latin typeface="楷体" pitchFamily="49" charset="-122"/>
                <a:ea typeface="楷体" pitchFamily="49" charset="-122"/>
              </a:rPr>
              <a:t>】</a:t>
            </a:r>
            <a:r>
              <a:rPr lang="zh-CN" altLang="en-US" sz="2300" b="1">
                <a:latin typeface="楷体" pitchFamily="49" charset="-122"/>
                <a:ea typeface="楷体" pitchFamily="49" charset="-122"/>
              </a:rPr>
              <a:t>终结</a:t>
            </a:r>
            <a:r>
              <a:rPr lang="en-US" altLang="zh-CN" sz="2300" b="1">
                <a:latin typeface="楷体" pitchFamily="49" charset="-122"/>
                <a:ea typeface="楷体" pitchFamily="49" charset="-122"/>
              </a:rPr>
              <a:t>,</a:t>
            </a:r>
            <a:r>
              <a:rPr lang="zh-CN" altLang="en-US" sz="2300" b="1">
                <a:latin typeface="楷体" pitchFamily="49" charset="-122"/>
                <a:ea typeface="楷体" pitchFamily="49" charset="-122"/>
              </a:rPr>
              <a:t>这里指死去。</a:t>
            </a:r>
          </a:p>
          <a:p>
            <a:pPr>
              <a:buFont typeface="Arial" charset="0"/>
              <a:buNone/>
            </a:pPr>
            <a:r>
              <a:rPr lang="en-US" altLang="zh-CN" sz="2300" b="1">
                <a:latin typeface="楷体" pitchFamily="49" charset="-122"/>
                <a:ea typeface="楷体" pitchFamily="49" charset="-122"/>
              </a:rPr>
              <a:t>【</a:t>
            </a:r>
            <a:r>
              <a:rPr lang="zh-CN" altLang="en-US" sz="2300" b="1">
                <a:latin typeface="楷体" pitchFamily="49" charset="-122"/>
                <a:ea typeface="楷体" pitchFamily="49" charset="-122"/>
              </a:rPr>
              <a:t>骥</a:t>
            </a:r>
            <a:r>
              <a:rPr lang="en-US" altLang="zh-CN" sz="2300" b="1">
                <a:latin typeface="楷体" pitchFamily="49" charset="-122"/>
                <a:ea typeface="楷体" pitchFamily="49" charset="-122"/>
              </a:rPr>
              <a:t>】</a:t>
            </a:r>
            <a:r>
              <a:rPr lang="zh-CN" altLang="en-US" sz="2300" b="1">
                <a:latin typeface="楷体" pitchFamily="49" charset="-122"/>
                <a:ea typeface="楷体" pitchFamily="49" charset="-122"/>
              </a:rPr>
              <a:t>骏马</a:t>
            </a:r>
            <a:r>
              <a:rPr lang="en-US" altLang="zh-CN" sz="2300" b="1">
                <a:latin typeface="楷体" pitchFamily="49" charset="-122"/>
                <a:ea typeface="楷体" pitchFamily="49" charset="-122"/>
              </a:rPr>
              <a:t>,</a:t>
            </a:r>
            <a:r>
              <a:rPr lang="zh-CN" altLang="en-US" sz="2300" b="1">
                <a:latin typeface="楷体" pitchFamily="49" charset="-122"/>
                <a:ea typeface="楷体" pitchFamily="49" charset="-122"/>
              </a:rPr>
              <a:t>好马。</a:t>
            </a:r>
          </a:p>
          <a:p>
            <a:pPr>
              <a:buFont typeface="Arial" charset="0"/>
              <a:buNone/>
            </a:pPr>
            <a:r>
              <a:rPr lang="en-US" altLang="zh-CN" sz="2300" b="1">
                <a:latin typeface="楷体" pitchFamily="49" charset="-122"/>
                <a:ea typeface="楷体" pitchFamily="49" charset="-122"/>
              </a:rPr>
              <a:t>【</a:t>
            </a:r>
            <a:r>
              <a:rPr lang="zh-CN" altLang="en-US" sz="2300" b="1">
                <a:latin typeface="楷体" pitchFamily="49" charset="-122"/>
                <a:ea typeface="楷体" pitchFamily="49" charset="-122"/>
              </a:rPr>
              <a:t>枥</a:t>
            </a:r>
            <a:r>
              <a:rPr lang="en-US" altLang="zh-CN" sz="2300" b="1">
                <a:latin typeface="楷体" pitchFamily="49" charset="-122"/>
                <a:ea typeface="楷体" pitchFamily="49" charset="-122"/>
              </a:rPr>
              <a:t>】</a:t>
            </a:r>
            <a:r>
              <a:rPr lang="zh-CN" altLang="en-US" sz="2300" b="1">
                <a:latin typeface="楷体" pitchFamily="49" charset="-122"/>
                <a:ea typeface="楷体" pitchFamily="49" charset="-122"/>
              </a:rPr>
              <a:t>马槽。</a:t>
            </a:r>
          </a:p>
          <a:p>
            <a:pPr>
              <a:buFont typeface="Arial" charset="0"/>
              <a:buNone/>
            </a:pPr>
            <a:r>
              <a:rPr lang="en-US" altLang="zh-CN" sz="2300" b="1">
                <a:latin typeface="楷体" pitchFamily="49" charset="-122"/>
                <a:ea typeface="楷体" pitchFamily="49" charset="-122"/>
              </a:rPr>
              <a:t>【</a:t>
            </a:r>
            <a:r>
              <a:rPr lang="zh-CN" altLang="en-US" sz="2300" b="1">
                <a:latin typeface="楷体" pitchFamily="49" charset="-122"/>
                <a:ea typeface="楷体" pitchFamily="49" charset="-122"/>
              </a:rPr>
              <a:t>烈士</a:t>
            </a:r>
            <a:r>
              <a:rPr lang="en-US" altLang="zh-CN" sz="2300" b="1">
                <a:latin typeface="楷体" pitchFamily="49" charset="-122"/>
                <a:ea typeface="楷体" pitchFamily="49" charset="-122"/>
              </a:rPr>
              <a:t>】</a:t>
            </a:r>
            <a:r>
              <a:rPr lang="zh-CN" altLang="en-US" sz="2300" b="1">
                <a:latin typeface="楷体" pitchFamily="49" charset="-122"/>
                <a:ea typeface="楷体" pitchFamily="49" charset="-122"/>
              </a:rPr>
              <a:t>有气节有壮志的人。</a:t>
            </a:r>
          </a:p>
          <a:p>
            <a:pPr>
              <a:buFont typeface="Arial" charset="0"/>
              <a:buNone/>
            </a:pPr>
            <a:r>
              <a:rPr lang="en-US" altLang="zh-CN" sz="2300" b="1">
                <a:latin typeface="楷体" pitchFamily="49" charset="-122"/>
                <a:ea typeface="楷体" pitchFamily="49" charset="-122"/>
              </a:rPr>
              <a:t>【</a:t>
            </a:r>
            <a:r>
              <a:rPr lang="zh-CN" altLang="en-US" sz="2300" b="1">
                <a:latin typeface="楷体" pitchFamily="49" charset="-122"/>
                <a:ea typeface="楷体" pitchFamily="49" charset="-122"/>
              </a:rPr>
              <a:t>暮年</a:t>
            </a:r>
            <a:r>
              <a:rPr lang="en-US" altLang="zh-CN" sz="2300" b="1">
                <a:latin typeface="楷体" pitchFamily="49" charset="-122"/>
                <a:ea typeface="楷体" pitchFamily="49" charset="-122"/>
              </a:rPr>
              <a:t>】</a:t>
            </a:r>
            <a:r>
              <a:rPr lang="zh-CN" altLang="en-US" sz="2300" b="1">
                <a:latin typeface="楷体" pitchFamily="49" charset="-122"/>
                <a:ea typeface="楷体" pitchFamily="49" charset="-122"/>
              </a:rPr>
              <a:t>晚年。</a:t>
            </a:r>
          </a:p>
          <a:p>
            <a:pPr>
              <a:buFont typeface="Arial" charset="0"/>
              <a:buNone/>
            </a:pPr>
            <a:r>
              <a:rPr lang="en-US" altLang="zh-CN" sz="2300" b="1">
                <a:latin typeface="楷体" pitchFamily="49" charset="-122"/>
                <a:ea typeface="楷体" pitchFamily="49" charset="-122"/>
              </a:rPr>
              <a:t>【</a:t>
            </a:r>
            <a:r>
              <a:rPr lang="zh-CN" altLang="en-US" sz="2300" b="1">
                <a:latin typeface="楷体" pitchFamily="49" charset="-122"/>
                <a:ea typeface="楷体" pitchFamily="49" charset="-122"/>
              </a:rPr>
              <a:t>盈缩</a:t>
            </a:r>
            <a:r>
              <a:rPr lang="en-US" altLang="zh-CN" sz="2300" b="1">
                <a:latin typeface="楷体" pitchFamily="49" charset="-122"/>
                <a:ea typeface="楷体" pitchFamily="49" charset="-122"/>
              </a:rPr>
              <a:t>】</a:t>
            </a:r>
            <a:r>
              <a:rPr lang="zh-CN" altLang="en-US" sz="2300" b="1">
                <a:latin typeface="楷体" pitchFamily="49" charset="-122"/>
                <a:ea typeface="楷体" pitchFamily="49" charset="-122"/>
              </a:rPr>
              <a:t>这里指人寿命的长短。</a:t>
            </a:r>
          </a:p>
          <a:p>
            <a:pPr>
              <a:buFont typeface="Arial" charset="0"/>
              <a:buNone/>
            </a:pPr>
            <a:r>
              <a:rPr lang="en-US" altLang="zh-CN" sz="2300" b="1">
                <a:latin typeface="楷体" pitchFamily="49" charset="-122"/>
                <a:ea typeface="楷体" pitchFamily="49" charset="-122"/>
              </a:rPr>
              <a:t>【</a:t>
            </a:r>
            <a:r>
              <a:rPr lang="zh-CN" altLang="en-US" sz="2300" b="1">
                <a:latin typeface="楷体" pitchFamily="49" charset="-122"/>
                <a:ea typeface="楷体" pitchFamily="49" charset="-122"/>
              </a:rPr>
              <a:t>养怡</a:t>
            </a:r>
            <a:r>
              <a:rPr lang="en-US" altLang="zh-CN" sz="2300" b="1">
                <a:latin typeface="楷体" pitchFamily="49" charset="-122"/>
                <a:ea typeface="楷体" pitchFamily="49" charset="-122"/>
              </a:rPr>
              <a:t>】</a:t>
            </a:r>
            <a:r>
              <a:rPr lang="zh-CN" altLang="en-US" sz="2300" b="1">
                <a:latin typeface="楷体" pitchFamily="49" charset="-122"/>
                <a:ea typeface="楷体" pitchFamily="49" charset="-122"/>
              </a:rPr>
              <a:t>指调养身心</a:t>
            </a:r>
            <a:r>
              <a:rPr lang="en-US" altLang="zh-CN" sz="2300" b="1">
                <a:latin typeface="楷体" pitchFamily="49" charset="-122"/>
                <a:ea typeface="楷体" pitchFamily="49" charset="-122"/>
              </a:rPr>
              <a:t>,</a:t>
            </a:r>
            <a:r>
              <a:rPr lang="zh-CN" altLang="en-US" sz="2300" b="1">
                <a:latin typeface="楷体" pitchFamily="49" charset="-122"/>
                <a:ea typeface="楷体" pitchFamily="49" charset="-122"/>
              </a:rPr>
              <a:t>保持心情</a:t>
            </a:r>
            <a:endParaRPr lang="en-US" altLang="zh-CN" sz="2300" b="1">
              <a:latin typeface="楷体" pitchFamily="49" charset="-122"/>
              <a:ea typeface="楷体" pitchFamily="49" charset="-122"/>
            </a:endParaRPr>
          </a:p>
          <a:p>
            <a:pPr>
              <a:buFont typeface="Arial" charset="0"/>
              <a:buNone/>
            </a:pPr>
            <a:r>
              <a:rPr lang="en-US" altLang="zh-CN" sz="2300" b="1">
                <a:latin typeface="楷体" pitchFamily="49" charset="-122"/>
                <a:ea typeface="楷体" pitchFamily="49" charset="-122"/>
              </a:rPr>
              <a:t>        </a:t>
            </a:r>
            <a:r>
              <a:rPr lang="zh-CN" altLang="en-US" sz="2300" b="1">
                <a:latin typeface="楷体" pitchFamily="49" charset="-122"/>
                <a:ea typeface="楷体" pitchFamily="49" charset="-122"/>
              </a:rPr>
              <a:t>愉快。怡</a:t>
            </a:r>
            <a:r>
              <a:rPr lang="en-US" altLang="zh-CN" sz="2300" b="1">
                <a:latin typeface="楷体" pitchFamily="49" charset="-122"/>
                <a:ea typeface="楷体" pitchFamily="49" charset="-122"/>
              </a:rPr>
              <a:t>,</a:t>
            </a:r>
            <a:r>
              <a:rPr lang="zh-CN" altLang="en-US" sz="2300" b="1">
                <a:latin typeface="楷体" pitchFamily="49" charset="-122"/>
                <a:ea typeface="楷体" pitchFamily="49" charset="-122"/>
              </a:rPr>
              <a:t>愉快。</a:t>
            </a:r>
          </a:p>
        </p:txBody>
      </p:sp>
      <p:pic>
        <p:nvPicPr>
          <p:cNvPr id="48137" name="课外古诗词诵读（三单元）-龟虽寿.mp3">
            <a:hlinkClick r:id="" action="ppaction://media"/>
          </p:cNvPr>
          <p:cNvPicPr>
            <a:picLocks noRot="1" noChangeAspect="1" noChangeArrowheads="1"/>
          </p:cNvPicPr>
          <p:nvPr>
            <a:audioFile r:link="rId1"/>
          </p:nvPr>
        </p:nvPicPr>
        <p:blipFill>
          <a:blip r:embed="rId3"/>
          <a:srcRect/>
          <a:stretch>
            <a:fillRect/>
          </a:stretch>
        </p:blipFill>
        <p:spPr bwMode="auto">
          <a:xfrm>
            <a:off x="3132138" y="771525"/>
            <a:ext cx="304800" cy="304800"/>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 restart="whenNotActive" fill="hold" evtFilter="cancelBubble" nodeType="interactiveSeq">
                <p:stCondLst>
                  <p:cond evt="onClick" delay="0">
                    <p:tgtEl>
                      <p:spTgt spid="48137"/>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37922" fill="hold"/>
                                        <p:tgtEl>
                                          <p:spTgt spid="48137"/>
                                        </p:tgtEl>
                                      </p:cBhvr>
                                    </p:cmd>
                                  </p:childTnLst>
                                </p:cTn>
                              </p:par>
                            </p:childTnLst>
                          </p:cTn>
                        </p:par>
                      </p:childTnLst>
                    </p:cTn>
                  </p:par>
                </p:childTnLst>
              </p:cTn>
              <p:nextCondLst>
                <p:cond evt="onClick" delay="0">
                  <p:tgtEl>
                    <p:spTgt spid="48137"/>
                  </p:tgtEl>
                </p:cond>
              </p:nextCondLst>
            </p:seq>
            <p:audio>
              <p:cMediaNode>
                <p:cTn id="13" fill="hold" display="0">
                  <p:stCondLst>
                    <p:cond delay="indefinite"/>
                  </p:stCondLst>
                  <p:endCondLst>
                    <p:cond evt="onNext" delay="0">
                      <p:tgtEl>
                        <p:sldTgt/>
                      </p:tgtEl>
                    </p:cond>
                    <p:cond evt="onPrev" delay="0">
                      <p:tgtEl>
                        <p:sldTgt/>
                      </p:tgtEl>
                    </p:cond>
                    <p:cond evt="onStopAudio" delay="0">
                      <p:tgtEl>
                        <p:sldTgt/>
                      </p:tgtEl>
                    </p:cond>
                  </p:endCondLst>
                </p:cTn>
                <p:tgtEl>
                  <p:spTgt spid="48137"/>
                </p:tgtEl>
              </p:cMediaNode>
            </p:audio>
          </p:childTnLst>
        </p:cTn>
      </p:par>
    </p:tnLst>
    <p:bldLst>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153" name="组合 8"/>
          <p:cNvGrpSpPr>
            <a:grpSpLocks/>
          </p:cNvGrpSpPr>
          <p:nvPr/>
        </p:nvGrpSpPr>
        <p:grpSpPr bwMode="auto">
          <a:xfrm>
            <a:off x="0" y="-20638"/>
            <a:ext cx="2006600" cy="523876"/>
            <a:chOff x="70" y="-63"/>
            <a:chExt cx="3161" cy="824"/>
          </a:xfrm>
        </p:grpSpPr>
        <p:sp>
          <p:nvSpPr>
            <p:cNvPr id="49155" name="文本框 6"/>
            <p:cNvSpPr txBox="1">
              <a:spLocks noChangeArrowheads="1"/>
            </p:cNvSpPr>
            <p:nvPr/>
          </p:nvSpPr>
          <p:spPr bwMode="auto">
            <a:xfrm>
              <a:off x="678" y="-63"/>
              <a:ext cx="2553" cy="824"/>
            </a:xfrm>
            <a:prstGeom prst="rect">
              <a:avLst/>
            </a:prstGeom>
            <a:noFill/>
            <a:ln w="9525">
              <a:noFill/>
              <a:miter lim="800000"/>
              <a:headEnd/>
              <a:tailEnd/>
            </a:ln>
          </p:spPr>
          <p:txBody>
            <a:bodyPr wrap="none">
              <a:spAutoFit/>
            </a:bodyPr>
            <a:lstStyle/>
            <a:p>
              <a:pPr>
                <a:buFont typeface="Arial" charset="0"/>
                <a:buNone/>
              </a:pPr>
              <a:r>
                <a:rPr lang="zh-CN" altLang="en-US" sz="2800">
                  <a:latin typeface="黑体" pitchFamily="49" charset="-122"/>
                  <a:ea typeface="黑体" pitchFamily="49" charset="-122"/>
                </a:rPr>
                <a:t>整体感知</a:t>
              </a:r>
            </a:p>
          </p:txBody>
        </p:sp>
        <p:cxnSp>
          <p:nvCxnSpPr>
            <p:cNvPr id="11" name="直线连接符 9">
              <a:extLst>
                <a:ext uri="{FF2B5EF4-FFF2-40B4-BE49-F238E27FC236}"/>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2" name="菱形 11">
              <a:extLst>
                <a:ext uri="{FF2B5EF4-FFF2-40B4-BE49-F238E27FC236}"/>
              </a:extLst>
            </p:cNvPr>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kumimoji="1" lang="zh-CN" altLang="en-US">
                <a:latin typeface="黑体" panose="02010609060101010101" pitchFamily="49" charset="-122"/>
                <a:ea typeface="黑体" panose="02010609060101010101" pitchFamily="49" charset="-122"/>
              </a:endParaRPr>
            </a:p>
          </p:txBody>
        </p:sp>
      </p:grpSp>
      <p:sp>
        <p:nvSpPr>
          <p:cNvPr id="49154" name="矩形 6"/>
          <p:cNvSpPr>
            <a:spLocks noChangeArrowheads="1"/>
          </p:cNvSpPr>
          <p:nvPr/>
        </p:nvSpPr>
        <p:spPr bwMode="auto">
          <a:xfrm>
            <a:off x="381000" y="427038"/>
            <a:ext cx="8496300" cy="4573587"/>
          </a:xfrm>
          <a:prstGeom prst="rect">
            <a:avLst/>
          </a:prstGeom>
          <a:noFill/>
          <a:ln w="9525">
            <a:noFill/>
            <a:miter lim="800000"/>
            <a:headEnd/>
            <a:tailEnd/>
          </a:ln>
        </p:spPr>
        <p:txBody>
          <a:bodyPr>
            <a:spAutoFit/>
          </a:bodyPr>
          <a:lstStyle/>
          <a:p>
            <a:pPr>
              <a:lnSpc>
                <a:spcPct val="130000"/>
              </a:lnSpc>
              <a:buFont typeface="Arial" charset="0"/>
              <a:buNone/>
            </a:pPr>
            <a:r>
              <a:rPr lang="zh-CN" altLang="en-US" sz="2800">
                <a:solidFill>
                  <a:srgbClr val="FF0000"/>
                </a:solidFill>
                <a:latin typeface="黑体" pitchFamily="49" charset="-122"/>
                <a:ea typeface="黑体" pitchFamily="49" charset="-122"/>
              </a:rPr>
              <a:t>译文</a:t>
            </a:r>
          </a:p>
          <a:p>
            <a:pPr>
              <a:lnSpc>
                <a:spcPct val="130000"/>
              </a:lnSpc>
              <a:buFont typeface="Arial" charset="0"/>
              <a:buNone/>
            </a:pPr>
            <a:r>
              <a:rPr lang="zh-CN" altLang="en-US" sz="2800" b="1">
                <a:latin typeface="楷体" pitchFamily="49" charset="-122"/>
                <a:ea typeface="楷体" pitchFamily="49" charset="-122"/>
              </a:rPr>
              <a:t>    神龟虽然长寿</a:t>
            </a:r>
            <a:r>
              <a:rPr lang="en-US" altLang="zh-CN" sz="2800" b="1">
                <a:latin typeface="楷体" pitchFamily="49" charset="-122"/>
                <a:ea typeface="楷体" pitchFamily="49" charset="-122"/>
              </a:rPr>
              <a:t>,</a:t>
            </a:r>
            <a:r>
              <a:rPr lang="zh-CN" altLang="en-US" sz="2800" b="1">
                <a:latin typeface="楷体" pitchFamily="49" charset="-122"/>
                <a:ea typeface="楷体" pitchFamily="49" charset="-122"/>
              </a:rPr>
              <a:t>但总有终结一生之时。腾蛇虽然能够腾云驾雾</a:t>
            </a:r>
            <a:r>
              <a:rPr lang="en-US" altLang="zh-CN" sz="2800" b="1">
                <a:latin typeface="楷体" pitchFamily="49" charset="-122"/>
                <a:ea typeface="楷体" pitchFamily="49" charset="-122"/>
              </a:rPr>
              <a:t>,</a:t>
            </a:r>
            <a:r>
              <a:rPr lang="zh-CN" altLang="en-US" sz="2800" b="1">
                <a:latin typeface="楷体" pitchFamily="49" charset="-122"/>
                <a:ea typeface="楷体" pitchFamily="49" charset="-122"/>
              </a:rPr>
              <a:t>但终有化为泥土灰尘之日。年老力衰的千里马虽然伏在马槽上</a:t>
            </a:r>
            <a:r>
              <a:rPr lang="en-US" altLang="zh-CN" sz="2800" b="1">
                <a:latin typeface="楷体" pitchFamily="49" charset="-122"/>
                <a:ea typeface="楷体" pitchFamily="49" charset="-122"/>
              </a:rPr>
              <a:t>,</a:t>
            </a:r>
            <a:r>
              <a:rPr lang="zh-CN" altLang="en-US" sz="2800" b="1">
                <a:latin typeface="楷体" pitchFamily="49" charset="-122"/>
                <a:ea typeface="楷体" pitchFamily="49" charset="-122"/>
              </a:rPr>
              <a:t>但它的志向仍是日行千里。怀有远大抱负的人虽到晚年</a:t>
            </a:r>
            <a:r>
              <a:rPr lang="en-US" altLang="zh-CN" sz="2800" b="1">
                <a:latin typeface="楷体" pitchFamily="49" charset="-122"/>
                <a:ea typeface="楷体" pitchFamily="49" charset="-122"/>
              </a:rPr>
              <a:t>,</a:t>
            </a:r>
            <a:r>
              <a:rPr lang="zh-CN" altLang="en-US" sz="2800" b="1">
                <a:latin typeface="楷体" pitchFamily="49" charset="-122"/>
                <a:ea typeface="楷体" pitchFamily="49" charset="-122"/>
              </a:rPr>
              <a:t>但雄心壮志不改</a:t>
            </a:r>
            <a:r>
              <a:rPr lang="en-US" altLang="zh-CN" sz="2800" b="1">
                <a:latin typeface="楷体" pitchFamily="49" charset="-122"/>
                <a:ea typeface="楷体" pitchFamily="49" charset="-122"/>
              </a:rPr>
              <a:t>,</a:t>
            </a:r>
            <a:r>
              <a:rPr lang="zh-CN" altLang="en-US" sz="2800" b="1">
                <a:latin typeface="楷体" pitchFamily="49" charset="-122"/>
                <a:ea typeface="楷体" pitchFamily="49" charset="-122"/>
              </a:rPr>
              <a:t>慷慨依旧。人的寿命的长短</a:t>
            </a:r>
            <a:r>
              <a:rPr lang="en-US" altLang="zh-CN" sz="2800" b="1">
                <a:latin typeface="楷体" pitchFamily="49" charset="-122"/>
                <a:ea typeface="楷体" pitchFamily="49" charset="-122"/>
              </a:rPr>
              <a:t>,</a:t>
            </a:r>
            <a:r>
              <a:rPr lang="zh-CN" altLang="en-US" sz="2800" b="1">
                <a:latin typeface="楷体" pitchFamily="49" charset="-122"/>
                <a:ea typeface="楷体" pitchFamily="49" charset="-122"/>
              </a:rPr>
              <a:t>不只取决于天。只要调养身心</a:t>
            </a:r>
            <a:r>
              <a:rPr lang="en-US" altLang="zh-CN" sz="2800" b="1">
                <a:latin typeface="楷体" pitchFamily="49" charset="-122"/>
                <a:ea typeface="楷体" pitchFamily="49" charset="-122"/>
              </a:rPr>
              <a:t>,</a:t>
            </a:r>
            <a:r>
              <a:rPr lang="zh-CN" altLang="en-US" sz="2800" b="1">
                <a:latin typeface="楷体" pitchFamily="49" charset="-122"/>
                <a:ea typeface="楷体" pitchFamily="49" charset="-122"/>
              </a:rPr>
              <a:t>保持心情愉快</a:t>
            </a:r>
            <a:r>
              <a:rPr lang="en-US" altLang="zh-CN" sz="2800" b="1">
                <a:latin typeface="楷体" pitchFamily="49" charset="-122"/>
                <a:ea typeface="楷体" pitchFamily="49" charset="-122"/>
              </a:rPr>
              <a:t>,</a:t>
            </a:r>
            <a:r>
              <a:rPr lang="zh-CN" altLang="en-US" sz="2800" b="1">
                <a:latin typeface="楷体" pitchFamily="49" charset="-122"/>
                <a:ea typeface="楷体" pitchFamily="49" charset="-122"/>
              </a:rPr>
              <a:t>就能长寿</a:t>
            </a:r>
            <a:r>
              <a:rPr lang="en-US" altLang="zh-CN" sz="2800" b="1">
                <a:latin typeface="楷体" pitchFamily="49" charset="-122"/>
                <a:ea typeface="楷体" pitchFamily="49" charset="-122"/>
              </a:rPr>
              <a:t>,</a:t>
            </a:r>
            <a:r>
              <a:rPr lang="zh-CN" altLang="en-US" sz="2800" b="1">
                <a:latin typeface="楷体" pitchFamily="49" charset="-122"/>
                <a:ea typeface="楷体" pitchFamily="49" charset="-122"/>
              </a:rPr>
              <a:t>永葆青春之心。我感到庆幸得很哪</a:t>
            </a:r>
            <a:r>
              <a:rPr lang="en-US" altLang="zh-CN" sz="2800" b="1">
                <a:latin typeface="楷体" pitchFamily="49" charset="-122"/>
                <a:ea typeface="楷体" pitchFamily="49" charset="-122"/>
              </a:rPr>
              <a:t>,</a:t>
            </a:r>
            <a:r>
              <a:rPr lang="zh-CN" altLang="en-US" sz="2800" b="1">
                <a:latin typeface="楷体" pitchFamily="49" charset="-122"/>
                <a:ea typeface="楷体" pitchFamily="49" charset="-122"/>
              </a:rPr>
              <a:t>就用诗歌来表达自己的心愿、志向吧</a:t>
            </a:r>
            <a:r>
              <a:rPr lang="en-US" altLang="zh-CN" sz="2800" b="1">
                <a:latin typeface="楷体" pitchFamily="49" charset="-122"/>
                <a:ea typeface="楷体" pitchFamily="49" charset="-122"/>
              </a:rPr>
              <a:t>!</a:t>
            </a:r>
            <a:endParaRPr lang="zh-CN" altLang="en-US" sz="2800" b="1">
              <a:latin typeface="楷体" pitchFamily="49" charset="-122"/>
              <a:ea typeface="楷体" pitchFamily="49" charset="-122"/>
            </a:endParaRP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矩形 1"/>
          <p:cNvSpPr>
            <a:spLocks noChangeArrowheads="1"/>
          </p:cNvSpPr>
          <p:nvPr/>
        </p:nvSpPr>
        <p:spPr bwMode="auto">
          <a:xfrm>
            <a:off x="530225" y="627063"/>
            <a:ext cx="8280400" cy="954087"/>
          </a:xfrm>
          <a:prstGeom prst="rect">
            <a:avLst/>
          </a:prstGeom>
          <a:noFill/>
          <a:ln w="9525">
            <a:noFill/>
            <a:miter lim="800000"/>
            <a:headEnd/>
            <a:tailEnd/>
          </a:ln>
        </p:spPr>
        <p:txBody>
          <a:bodyPr>
            <a:spAutoFit/>
          </a:bodyPr>
          <a:lstStyle/>
          <a:p>
            <a:pPr>
              <a:buFont typeface="Arial" charset="0"/>
              <a:buNone/>
            </a:pPr>
            <a:r>
              <a:rPr lang="zh-CN" altLang="en-US" sz="2800" b="1">
                <a:latin typeface="宋体" charset="-122"/>
              </a:rPr>
              <a:t>    怎样理解“</a:t>
            </a:r>
            <a:r>
              <a:rPr lang="zh-CN" altLang="en-US" sz="2800" b="1">
                <a:solidFill>
                  <a:srgbClr val="0000FF"/>
                </a:solidFill>
                <a:latin typeface="宋体" charset="-122"/>
              </a:rPr>
              <a:t>老骥伏枥，志在千里；烈士暮年，壮心不已</a:t>
            </a:r>
            <a:r>
              <a:rPr lang="zh-CN" altLang="en-US" sz="2800" b="1">
                <a:latin typeface="宋体" charset="-122"/>
              </a:rPr>
              <a:t>” 这几句诗？</a:t>
            </a:r>
          </a:p>
        </p:txBody>
      </p:sp>
      <p:sp>
        <p:nvSpPr>
          <p:cNvPr id="3" name="矩形 2"/>
          <p:cNvSpPr>
            <a:spLocks noChangeArrowheads="1"/>
          </p:cNvSpPr>
          <p:nvPr/>
        </p:nvSpPr>
        <p:spPr bwMode="auto">
          <a:xfrm>
            <a:off x="530225" y="1765300"/>
            <a:ext cx="8280400" cy="2247900"/>
          </a:xfrm>
          <a:prstGeom prst="rect">
            <a:avLst/>
          </a:prstGeom>
          <a:noFill/>
          <a:ln w="9525">
            <a:noFill/>
            <a:miter lim="800000"/>
            <a:headEnd/>
            <a:tailEnd/>
          </a:ln>
        </p:spPr>
        <p:txBody>
          <a:bodyPr>
            <a:spAutoFit/>
          </a:bodyPr>
          <a:lstStyle/>
          <a:p>
            <a:pPr>
              <a:buFont typeface="Arial" charset="0"/>
              <a:buNone/>
            </a:pPr>
            <a:r>
              <a:rPr lang="zh-CN" altLang="en-US" sz="2800" b="1">
                <a:latin typeface="楷体" pitchFamily="49" charset="-122"/>
                <a:ea typeface="楷体" pitchFamily="49" charset="-122"/>
              </a:rPr>
              <a:t>    笔力遒劲，韵律沉雄，内蕴着一股自强不息的豪迈气概，深刻地表达了曹操老当益壮、锐意进取的精神面貌。“壮心不已”表达了要有永不停止的理想追求和积极进取精神，永远乐观奋发，自强不息，保持思想上的青春。</a:t>
            </a:r>
          </a:p>
        </p:txBody>
      </p:sp>
      <p:grpSp>
        <p:nvGrpSpPr>
          <p:cNvPr id="50179" name="组合 15"/>
          <p:cNvGrpSpPr>
            <a:grpSpLocks/>
          </p:cNvGrpSpPr>
          <p:nvPr/>
        </p:nvGrpSpPr>
        <p:grpSpPr bwMode="auto">
          <a:xfrm>
            <a:off x="44450" y="-39688"/>
            <a:ext cx="2006600" cy="522288"/>
            <a:chOff x="70" y="-63"/>
            <a:chExt cx="3160" cy="824"/>
          </a:xfrm>
        </p:grpSpPr>
        <p:sp>
          <p:nvSpPr>
            <p:cNvPr id="50180" name="文本框 6"/>
            <p:cNvSpPr txBox="1">
              <a:spLocks noChangeArrowheads="1"/>
            </p:cNvSpPr>
            <p:nvPr/>
          </p:nvSpPr>
          <p:spPr bwMode="auto">
            <a:xfrm>
              <a:off x="678" y="-63"/>
              <a:ext cx="2552" cy="825"/>
            </a:xfrm>
            <a:prstGeom prst="rect">
              <a:avLst/>
            </a:prstGeom>
            <a:noFill/>
            <a:ln w="9525">
              <a:noFill/>
              <a:miter lim="800000"/>
              <a:headEnd/>
              <a:tailEnd/>
            </a:ln>
          </p:spPr>
          <p:txBody>
            <a:bodyPr wrap="none">
              <a:spAutoFit/>
            </a:bodyPr>
            <a:lstStyle/>
            <a:p>
              <a:pPr>
                <a:buFont typeface="Arial" charset="0"/>
                <a:buNone/>
              </a:pPr>
              <a:r>
                <a:rPr lang="zh-CN" altLang="en-US" sz="2800">
                  <a:latin typeface="黑体" pitchFamily="49" charset="-122"/>
                  <a:ea typeface="黑体" pitchFamily="49" charset="-122"/>
                </a:rPr>
                <a:t>精读细研</a:t>
              </a:r>
            </a:p>
          </p:txBody>
        </p:sp>
        <p:cxnSp>
          <p:nvCxnSpPr>
            <p:cNvPr id="10" name="直线连接符 9">
              <a:extLst>
                <a:ext uri="{FF2B5EF4-FFF2-40B4-BE49-F238E27FC236}"/>
              </a:extLst>
            </p:cNvPr>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1" name="菱形 10">
              <a:extLst>
                <a:ext uri="{FF2B5EF4-FFF2-40B4-BE49-F238E27FC236}"/>
              </a:extLst>
            </p:cNvPr>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kumimoji="1"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矩形 1"/>
          <p:cNvSpPr>
            <a:spLocks noChangeArrowheads="1"/>
          </p:cNvSpPr>
          <p:nvPr/>
        </p:nvSpPr>
        <p:spPr bwMode="auto">
          <a:xfrm>
            <a:off x="323850" y="987425"/>
            <a:ext cx="8640763" cy="3540125"/>
          </a:xfrm>
          <a:prstGeom prst="rect">
            <a:avLst/>
          </a:prstGeom>
          <a:noFill/>
          <a:ln w="9525">
            <a:noFill/>
            <a:miter lim="800000"/>
            <a:headEnd/>
            <a:tailEnd/>
          </a:ln>
        </p:spPr>
        <p:txBody>
          <a:bodyPr>
            <a:spAutoFit/>
          </a:bodyPr>
          <a:lstStyle/>
          <a:p>
            <a:pPr>
              <a:buFont typeface="Arial" charset="0"/>
              <a:buNone/>
            </a:pPr>
            <a:r>
              <a:rPr lang="zh-CN" altLang="en-US" sz="2800" b="1">
                <a:latin typeface="楷体" pitchFamily="49" charset="-122"/>
                <a:ea typeface="楷体" pitchFamily="49" charset="-122"/>
              </a:rPr>
              <a:t>    这是一首富含哲理的诗，是曹操晚年写成的。诗中表达了诗人的人生态度。全诗的韵调跌宕起伏，第一至四句娓娓说理，</a:t>
            </a:r>
            <a:r>
              <a:rPr lang="en-US" altLang="zh-CN" sz="2800" b="1">
                <a:latin typeface="楷体" pitchFamily="49" charset="-122"/>
                <a:ea typeface="楷体" pitchFamily="49" charset="-122"/>
              </a:rPr>
              <a:t>“</a:t>
            </a:r>
            <a:r>
              <a:rPr lang="zh-CN" altLang="en-US" sz="2800" b="1">
                <a:latin typeface="楷体" pitchFamily="49" charset="-122"/>
                <a:ea typeface="楷体" pitchFamily="49" charset="-122"/>
              </a:rPr>
              <a:t>犹有”和“终为”两个词语调沉着。第五至八句的语调转为激昂，笔挟风雷，使这位“时露霸气”的盖世英豪的形象跃然纸上。最后六句则表现出一种深沉委婉的风情，给人一种亲切温馨之感。全诗跌宕起伏，文思缜密，闪耀着智慧之光，同时体现了诗人自强不息、老当益壮的进取精神。</a:t>
            </a:r>
          </a:p>
        </p:txBody>
      </p:sp>
      <p:grpSp>
        <p:nvGrpSpPr>
          <p:cNvPr id="51202" name="组合 15"/>
          <p:cNvGrpSpPr>
            <a:grpSpLocks/>
          </p:cNvGrpSpPr>
          <p:nvPr/>
        </p:nvGrpSpPr>
        <p:grpSpPr bwMode="auto">
          <a:xfrm>
            <a:off x="44450" y="-39688"/>
            <a:ext cx="2006600" cy="522288"/>
            <a:chOff x="70" y="-63"/>
            <a:chExt cx="3160" cy="824"/>
          </a:xfrm>
        </p:grpSpPr>
        <p:sp>
          <p:nvSpPr>
            <p:cNvPr id="51209" name="文本框 6"/>
            <p:cNvSpPr txBox="1">
              <a:spLocks noChangeArrowheads="1"/>
            </p:cNvSpPr>
            <p:nvPr/>
          </p:nvSpPr>
          <p:spPr bwMode="auto">
            <a:xfrm>
              <a:off x="678" y="-63"/>
              <a:ext cx="2552" cy="825"/>
            </a:xfrm>
            <a:prstGeom prst="rect">
              <a:avLst/>
            </a:prstGeom>
            <a:noFill/>
            <a:ln w="9525">
              <a:noFill/>
              <a:miter lim="800000"/>
              <a:headEnd/>
              <a:tailEnd/>
            </a:ln>
          </p:spPr>
          <p:txBody>
            <a:bodyPr wrap="none">
              <a:spAutoFit/>
            </a:bodyPr>
            <a:lstStyle/>
            <a:p>
              <a:pPr>
                <a:buFont typeface="Arial" charset="0"/>
                <a:buNone/>
              </a:pPr>
              <a:r>
                <a:rPr lang="zh-CN" altLang="en-US" sz="2800">
                  <a:latin typeface="黑体" pitchFamily="49" charset="-122"/>
                  <a:ea typeface="黑体" pitchFamily="49" charset="-122"/>
                </a:rPr>
                <a:t>精读细研</a:t>
              </a:r>
            </a:p>
          </p:txBody>
        </p:sp>
        <p:cxnSp>
          <p:nvCxnSpPr>
            <p:cNvPr id="9" name="直线连接符 9">
              <a:extLst>
                <a:ext uri="{FF2B5EF4-FFF2-40B4-BE49-F238E27FC236}"/>
              </a:extLst>
            </p:cNvPr>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0" name="菱形 9">
              <a:extLst>
                <a:ext uri="{FF2B5EF4-FFF2-40B4-BE49-F238E27FC236}"/>
              </a:extLst>
            </p:cNvPr>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kumimoji="1" lang="zh-CN" altLang="en-US"/>
            </a:p>
          </p:txBody>
        </p:sp>
      </p:grpSp>
      <p:grpSp>
        <p:nvGrpSpPr>
          <p:cNvPr id="51203" name="组合 2"/>
          <p:cNvGrpSpPr>
            <a:grpSpLocks/>
          </p:cNvGrpSpPr>
          <p:nvPr/>
        </p:nvGrpSpPr>
        <p:grpSpPr bwMode="auto">
          <a:xfrm>
            <a:off x="3700463" y="339725"/>
            <a:ext cx="1743075" cy="566738"/>
            <a:chOff x="3333750" y="598488"/>
            <a:chExt cx="1743075" cy="566737"/>
          </a:xfrm>
        </p:grpSpPr>
        <p:sp>
          <p:nvSpPr>
            <p:cNvPr id="12" name="圆角矩形 11">
              <a:extLst>
                <a:ext uri="{FF2B5EF4-FFF2-40B4-BE49-F238E27FC236}"/>
              </a:extLst>
            </p:cNvPr>
            <p:cNvSpPr/>
            <p:nvPr/>
          </p:nvSpPr>
          <p:spPr>
            <a:xfrm rot="555800">
              <a:off x="4602162" y="715963"/>
              <a:ext cx="442913" cy="419099"/>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13" name="圆角矩形 12">
              <a:extLst>
                <a:ext uri="{FF2B5EF4-FFF2-40B4-BE49-F238E27FC236}"/>
              </a:extLst>
            </p:cNvPr>
            <p:cNvSpPr/>
            <p:nvPr/>
          </p:nvSpPr>
          <p:spPr>
            <a:xfrm rot="20470821">
              <a:off x="4197350" y="722313"/>
              <a:ext cx="442912" cy="420687"/>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14" name="圆角矩形 13">
              <a:extLst>
                <a:ext uri="{FF2B5EF4-FFF2-40B4-BE49-F238E27FC236}"/>
              </a:extLst>
            </p:cNvPr>
            <p:cNvSpPr/>
            <p:nvPr/>
          </p:nvSpPr>
          <p:spPr>
            <a:xfrm rot="319204">
              <a:off x="3778250" y="722313"/>
              <a:ext cx="441325" cy="420687"/>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15" name="圆角矩形 14">
              <a:extLst>
                <a:ext uri="{FF2B5EF4-FFF2-40B4-BE49-F238E27FC236}"/>
              </a:extLst>
            </p:cNvPr>
            <p:cNvSpPr/>
            <p:nvPr/>
          </p:nvSpPr>
          <p:spPr>
            <a:xfrm rot="21148334">
              <a:off x="3368675" y="730251"/>
              <a:ext cx="441325" cy="420686"/>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51208" name="矩形 1"/>
            <p:cNvSpPr>
              <a:spLocks noChangeArrowheads="1"/>
            </p:cNvSpPr>
            <p:nvPr/>
          </p:nvSpPr>
          <p:spPr bwMode="auto">
            <a:xfrm>
              <a:off x="3333750" y="598488"/>
              <a:ext cx="1743075" cy="566737"/>
            </a:xfrm>
            <a:prstGeom prst="rect">
              <a:avLst/>
            </a:prstGeom>
            <a:noFill/>
            <a:ln w="9525">
              <a:noFill/>
              <a:miter lim="800000"/>
              <a:headEnd/>
              <a:tailEnd/>
            </a:ln>
          </p:spPr>
          <p:txBody>
            <a:bodyPr>
              <a:spAutoFit/>
            </a:bodyPr>
            <a:lstStyle/>
            <a:p>
              <a:pPr algn="dist" eaLnBrk="0" hangingPunct="0">
                <a:lnSpc>
                  <a:spcPts val="4300"/>
                </a:lnSpc>
                <a:buFont typeface="Arial" charset="0"/>
                <a:buNone/>
              </a:pPr>
              <a:r>
                <a:rPr lang="zh-CN" altLang="en-US" sz="2800" b="1">
                  <a:solidFill>
                    <a:schemeClr val="bg1"/>
                  </a:solidFill>
                  <a:latin typeface="楷体" pitchFamily="49" charset="-122"/>
                  <a:ea typeface="楷体" pitchFamily="49" charset="-122"/>
                </a:rPr>
                <a:t>诗歌鉴赏</a:t>
              </a:r>
            </a:p>
          </p:txBody>
        </p:sp>
      </p:gr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5" name="Picture 6" descr="https://timgsa.baidu.com/timg?image&amp;quality=80&amp;size=b9999_10000&amp;sec=1554715891194&amp;di=93f360141a68ffd2fc4e3403945bef13&amp;imgtype=0&amp;src=http%3A%2F%2Fwww.guwenxuexi.com%2Fwp-content%2Fuploads%2F2016%2F05%2F7-57.jpg"/>
          <p:cNvPicPr>
            <a:picLocks noChangeAspect="1" noChangeArrowheads="1"/>
          </p:cNvPicPr>
          <p:nvPr/>
        </p:nvPicPr>
        <p:blipFill>
          <a:blip r:embed="rId2"/>
          <a:srcRect/>
          <a:stretch>
            <a:fillRect/>
          </a:stretch>
        </p:blipFill>
        <p:spPr bwMode="auto">
          <a:xfrm>
            <a:off x="6350" y="0"/>
            <a:ext cx="9137650" cy="5153025"/>
          </a:xfrm>
          <a:prstGeom prst="rect">
            <a:avLst/>
          </a:prstGeom>
          <a:noFill/>
          <a:ln w="9525">
            <a:noFill/>
            <a:miter lim="800000"/>
            <a:headEnd/>
            <a:tailEnd/>
          </a:ln>
        </p:spPr>
      </p:pic>
      <p:sp>
        <p:nvSpPr>
          <p:cNvPr id="6" name="TextBox 48">
            <a:extLst>
              <a:ext uri="{FF2B5EF4-FFF2-40B4-BE49-F238E27FC236}"/>
            </a:extLst>
          </p:cNvPr>
          <p:cNvSpPr txBox="1"/>
          <p:nvPr/>
        </p:nvSpPr>
        <p:spPr>
          <a:xfrm>
            <a:off x="2453189" y="1923678"/>
            <a:ext cx="4243971" cy="807085"/>
          </a:xfrm>
          <a:prstGeom prst="rect">
            <a:avLst/>
          </a:prstGeom>
          <a:noFill/>
          <a:ln w="19050">
            <a:solidFill>
              <a:schemeClr val="tx1"/>
            </a:solidFill>
          </a:ln>
          <a:effectLst>
            <a:softEdge rad="31750"/>
          </a:effectLst>
        </p:spPr>
        <p:txBody>
          <a:bodyPr lIns="68580" tIns="34290" rIns="68580" bIns="34290">
            <a:spAutoFit/>
          </a:bodyPr>
          <a:lstStyle/>
          <a:p>
            <a:pPr algn="ctr">
              <a:buFont typeface="Arial" panose="020B0604020202020204" pitchFamily="34" charset="0"/>
              <a:buNone/>
              <a:defRPr/>
            </a:pPr>
            <a:r>
              <a:rPr lang="zh-CN" altLang="en-US" sz="4800" b="1" noProof="1">
                <a:solidFill>
                  <a:srgbClr val="FF0000"/>
                </a:solidFill>
                <a:effectLst>
                  <a:outerShdw blurRad="38100" dist="38100" dir="2700000">
                    <a:srgbClr val="C0C0C0"/>
                  </a:outerShdw>
                </a:effectLst>
                <a:latin typeface="宋体" panose="02010600030101010101" pitchFamily="2" charset="-122"/>
                <a:ea typeface="宋体" panose="02010600030101010101" pitchFamily="2" charset="-122"/>
              </a:rPr>
              <a:t>赠从弟（其二）</a:t>
            </a: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矩形 1"/>
          <p:cNvSpPr>
            <a:spLocks noChangeArrowheads="1"/>
          </p:cNvSpPr>
          <p:nvPr/>
        </p:nvSpPr>
        <p:spPr bwMode="auto">
          <a:xfrm>
            <a:off x="358775" y="1131888"/>
            <a:ext cx="8426450" cy="3373437"/>
          </a:xfrm>
          <a:prstGeom prst="rect">
            <a:avLst/>
          </a:prstGeom>
          <a:noFill/>
          <a:ln w="9525">
            <a:noFill/>
            <a:miter lim="800000"/>
            <a:headEnd/>
            <a:tailEnd/>
          </a:ln>
        </p:spPr>
        <p:txBody>
          <a:bodyPr>
            <a:spAutoFit/>
          </a:bodyPr>
          <a:lstStyle/>
          <a:p>
            <a:pPr>
              <a:lnSpc>
                <a:spcPct val="130000"/>
              </a:lnSpc>
              <a:buFont typeface="Arial" charset="0"/>
              <a:buNone/>
            </a:pPr>
            <a:r>
              <a:rPr lang="zh-CN" altLang="en-US" sz="2800" b="1">
                <a:solidFill>
                  <a:srgbClr val="FF0000"/>
                </a:solidFill>
                <a:latin typeface="楷体" pitchFamily="49" charset="-122"/>
                <a:ea typeface="楷体" pitchFamily="49" charset="-122"/>
              </a:rPr>
              <a:t>刘桢</a:t>
            </a:r>
            <a:r>
              <a:rPr lang="en-US" altLang="zh-CN" sz="2800" b="1">
                <a:latin typeface="楷体" pitchFamily="49" charset="-122"/>
                <a:ea typeface="楷体" pitchFamily="49" charset="-122"/>
              </a:rPr>
              <a:t>(?—217)</a:t>
            </a:r>
            <a:r>
              <a:rPr lang="zh-CN" altLang="en-US" sz="2800" b="1">
                <a:latin typeface="楷体" pitchFamily="49" charset="-122"/>
                <a:ea typeface="楷体" pitchFamily="49" charset="-122"/>
              </a:rPr>
              <a:t>　东汉末诗人。字公干</a:t>
            </a:r>
            <a:r>
              <a:rPr lang="en-US" altLang="zh-CN" sz="2800" b="1">
                <a:latin typeface="楷体" pitchFamily="49" charset="-122"/>
                <a:ea typeface="楷体" pitchFamily="49" charset="-122"/>
              </a:rPr>
              <a:t>,</a:t>
            </a:r>
            <a:r>
              <a:rPr lang="zh-CN" altLang="en-US" sz="2800" b="1">
                <a:latin typeface="楷体" pitchFamily="49" charset="-122"/>
                <a:ea typeface="楷体" pitchFamily="49" charset="-122"/>
              </a:rPr>
              <a:t>东平宁阳</a:t>
            </a:r>
            <a:r>
              <a:rPr lang="en-US" altLang="zh-CN" sz="2800" b="1">
                <a:latin typeface="楷体" pitchFamily="49" charset="-122"/>
                <a:ea typeface="楷体" pitchFamily="49" charset="-122"/>
              </a:rPr>
              <a:t>(</a:t>
            </a:r>
            <a:r>
              <a:rPr lang="zh-CN" altLang="en-US" sz="2800" b="1">
                <a:latin typeface="楷体" pitchFamily="49" charset="-122"/>
                <a:ea typeface="楷体" pitchFamily="49" charset="-122"/>
              </a:rPr>
              <a:t>今山东宁阳北</a:t>
            </a:r>
            <a:r>
              <a:rPr lang="en-US" altLang="zh-CN" sz="2800" b="1">
                <a:latin typeface="楷体" pitchFamily="49" charset="-122"/>
                <a:ea typeface="楷体" pitchFamily="49" charset="-122"/>
              </a:rPr>
              <a:t>)</a:t>
            </a:r>
            <a:r>
              <a:rPr lang="zh-CN" altLang="en-US" sz="2800" b="1">
                <a:latin typeface="楷体" pitchFamily="49" charset="-122"/>
                <a:ea typeface="楷体" pitchFamily="49" charset="-122"/>
              </a:rPr>
              <a:t>人。为曹操丞相掾属</a:t>
            </a:r>
            <a:r>
              <a:rPr lang="en-US" altLang="zh-CN" sz="2800" b="1">
                <a:latin typeface="楷体" pitchFamily="49" charset="-122"/>
                <a:ea typeface="楷体" pitchFamily="49" charset="-122"/>
              </a:rPr>
              <a:t>,</a:t>
            </a:r>
            <a:r>
              <a:rPr lang="zh-CN" altLang="en-US" sz="2800" b="1">
                <a:latin typeface="楷体" pitchFamily="49" charset="-122"/>
                <a:ea typeface="楷体" pitchFamily="49" charset="-122"/>
              </a:rPr>
              <a:t>后为五官中郎将文学。性亢直。其五言诗在当时负有重名。为“建安七子”之一。后人以他与曹植并举</a:t>
            </a:r>
            <a:r>
              <a:rPr lang="en-US" altLang="zh-CN" sz="2800" b="1">
                <a:latin typeface="楷体" pitchFamily="49" charset="-122"/>
                <a:ea typeface="楷体" pitchFamily="49" charset="-122"/>
              </a:rPr>
              <a:t>,</a:t>
            </a:r>
            <a:r>
              <a:rPr lang="zh-CN" altLang="en-US" sz="2800" b="1">
                <a:latin typeface="楷体" pitchFamily="49" charset="-122"/>
                <a:ea typeface="楷体" pitchFamily="49" charset="-122"/>
              </a:rPr>
              <a:t>称为“曹刘”。但作品流传很少</a:t>
            </a:r>
            <a:r>
              <a:rPr lang="en-US" altLang="zh-CN" sz="2800" b="1">
                <a:latin typeface="楷体" pitchFamily="49" charset="-122"/>
                <a:ea typeface="楷体" pitchFamily="49" charset="-122"/>
              </a:rPr>
              <a:t>,</a:t>
            </a:r>
            <a:r>
              <a:rPr lang="zh-CN" altLang="en-US" sz="2800" b="1">
                <a:latin typeface="楷体" pitchFamily="49" charset="-122"/>
                <a:ea typeface="楷体" pitchFamily="49" charset="-122"/>
              </a:rPr>
              <a:t>内容多为酬答亲朋</a:t>
            </a:r>
            <a:r>
              <a:rPr lang="en-US" altLang="zh-CN" sz="2800" b="1">
                <a:latin typeface="楷体" pitchFamily="49" charset="-122"/>
                <a:ea typeface="楷体" pitchFamily="49" charset="-122"/>
              </a:rPr>
              <a:t>,</a:t>
            </a:r>
            <a:r>
              <a:rPr lang="zh-CN" altLang="en-US" sz="2800" b="1">
                <a:latin typeface="楷体" pitchFamily="49" charset="-122"/>
                <a:ea typeface="楷体" pitchFamily="49" charset="-122"/>
              </a:rPr>
              <a:t>抒写个人抱负。原有集</a:t>
            </a:r>
            <a:r>
              <a:rPr lang="en-US" altLang="zh-CN" sz="2800" b="1">
                <a:latin typeface="楷体" pitchFamily="49" charset="-122"/>
                <a:ea typeface="楷体" pitchFamily="49" charset="-122"/>
              </a:rPr>
              <a:t>,</a:t>
            </a:r>
            <a:r>
              <a:rPr lang="zh-CN" altLang="en-US" sz="2800" b="1">
                <a:latin typeface="楷体" pitchFamily="49" charset="-122"/>
                <a:ea typeface="楷体" pitchFamily="49" charset="-122"/>
              </a:rPr>
              <a:t>已散佚</a:t>
            </a:r>
            <a:r>
              <a:rPr lang="en-US" altLang="zh-CN" sz="2800" b="1">
                <a:latin typeface="楷体" pitchFamily="49" charset="-122"/>
                <a:ea typeface="楷体" pitchFamily="49" charset="-122"/>
              </a:rPr>
              <a:t>,</a:t>
            </a:r>
            <a:r>
              <a:rPr lang="zh-CN" altLang="en-US" sz="2800" b="1">
                <a:latin typeface="楷体" pitchFamily="49" charset="-122"/>
                <a:ea typeface="楷体" pitchFamily="49" charset="-122"/>
              </a:rPr>
              <a:t>明人集有</a:t>
            </a:r>
            <a:r>
              <a:rPr lang="en-US" altLang="zh-CN" sz="2800" b="1">
                <a:latin typeface="楷体" pitchFamily="49" charset="-122"/>
                <a:ea typeface="楷体" pitchFamily="49" charset="-122"/>
              </a:rPr>
              <a:t>《</a:t>
            </a:r>
            <a:r>
              <a:rPr lang="zh-CN" altLang="en-US" sz="2800" b="1">
                <a:latin typeface="楷体" pitchFamily="49" charset="-122"/>
                <a:ea typeface="楷体" pitchFamily="49" charset="-122"/>
              </a:rPr>
              <a:t>刘公干集</a:t>
            </a:r>
            <a:r>
              <a:rPr lang="en-US" altLang="zh-CN" sz="2800" b="1">
                <a:latin typeface="楷体" pitchFamily="49" charset="-122"/>
                <a:ea typeface="楷体" pitchFamily="49" charset="-122"/>
              </a:rPr>
              <a:t>》</a:t>
            </a:r>
            <a:r>
              <a:rPr lang="zh-CN" altLang="en-US" sz="2800" b="1">
                <a:latin typeface="楷体" pitchFamily="49" charset="-122"/>
                <a:ea typeface="楷体" pitchFamily="49" charset="-122"/>
              </a:rPr>
              <a:t>。</a:t>
            </a:r>
          </a:p>
        </p:txBody>
      </p:sp>
      <p:grpSp>
        <p:nvGrpSpPr>
          <p:cNvPr id="53250" name="组合 8"/>
          <p:cNvGrpSpPr>
            <a:grpSpLocks/>
          </p:cNvGrpSpPr>
          <p:nvPr/>
        </p:nvGrpSpPr>
        <p:grpSpPr bwMode="auto">
          <a:xfrm>
            <a:off x="1588" y="31750"/>
            <a:ext cx="2006600" cy="523875"/>
            <a:chOff x="70" y="-63"/>
            <a:chExt cx="3161" cy="824"/>
          </a:xfrm>
        </p:grpSpPr>
        <p:sp>
          <p:nvSpPr>
            <p:cNvPr id="53257" name="文本框 6"/>
            <p:cNvSpPr txBox="1">
              <a:spLocks noChangeArrowheads="1"/>
            </p:cNvSpPr>
            <p:nvPr/>
          </p:nvSpPr>
          <p:spPr bwMode="auto">
            <a:xfrm>
              <a:off x="678" y="-63"/>
              <a:ext cx="2553" cy="824"/>
            </a:xfrm>
            <a:prstGeom prst="rect">
              <a:avLst/>
            </a:prstGeom>
            <a:noFill/>
            <a:ln w="9525">
              <a:noFill/>
              <a:miter lim="800000"/>
              <a:headEnd/>
              <a:tailEnd/>
            </a:ln>
          </p:spPr>
          <p:txBody>
            <a:bodyPr wrap="none">
              <a:spAutoFit/>
            </a:bodyPr>
            <a:lstStyle/>
            <a:p>
              <a:pPr>
                <a:buFont typeface="Arial" charset="0"/>
                <a:buNone/>
              </a:pPr>
              <a:r>
                <a:rPr lang="zh-CN" altLang="en-US" sz="2800">
                  <a:latin typeface="黑体" pitchFamily="49" charset="-122"/>
                  <a:ea typeface="黑体" pitchFamily="49" charset="-122"/>
                </a:rPr>
                <a:t>知识备查</a:t>
              </a:r>
            </a:p>
          </p:txBody>
        </p:sp>
        <p:cxnSp>
          <p:nvCxnSpPr>
            <p:cNvPr id="9" name="直线连接符 9">
              <a:extLst>
                <a:ext uri="{FF2B5EF4-FFF2-40B4-BE49-F238E27FC236}"/>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0" name="菱形 9">
              <a:extLst>
                <a:ext uri="{FF2B5EF4-FFF2-40B4-BE49-F238E27FC236}"/>
              </a:extLst>
            </p:cNvPr>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kumimoji="1" lang="zh-CN" altLang="en-US"/>
            </a:p>
          </p:txBody>
        </p:sp>
      </p:grpSp>
      <p:grpSp>
        <p:nvGrpSpPr>
          <p:cNvPr id="53251" name="组合 2"/>
          <p:cNvGrpSpPr>
            <a:grpSpLocks/>
          </p:cNvGrpSpPr>
          <p:nvPr/>
        </p:nvGrpSpPr>
        <p:grpSpPr bwMode="auto">
          <a:xfrm>
            <a:off x="3700463" y="425450"/>
            <a:ext cx="1743075" cy="566738"/>
            <a:chOff x="3333750" y="598488"/>
            <a:chExt cx="1743075" cy="566737"/>
          </a:xfrm>
        </p:grpSpPr>
        <p:sp>
          <p:nvSpPr>
            <p:cNvPr id="12" name="圆角矩形 11">
              <a:extLst>
                <a:ext uri="{FF2B5EF4-FFF2-40B4-BE49-F238E27FC236}"/>
              </a:extLst>
            </p:cNvPr>
            <p:cNvSpPr/>
            <p:nvPr/>
          </p:nvSpPr>
          <p:spPr>
            <a:xfrm rot="555800">
              <a:off x="4602162" y="715963"/>
              <a:ext cx="442913" cy="419099"/>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13" name="圆角矩形 12">
              <a:extLst>
                <a:ext uri="{FF2B5EF4-FFF2-40B4-BE49-F238E27FC236}"/>
              </a:extLst>
            </p:cNvPr>
            <p:cNvSpPr/>
            <p:nvPr/>
          </p:nvSpPr>
          <p:spPr>
            <a:xfrm rot="20470821">
              <a:off x="4197350" y="722313"/>
              <a:ext cx="442912" cy="420687"/>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14" name="圆角矩形 13">
              <a:extLst>
                <a:ext uri="{FF2B5EF4-FFF2-40B4-BE49-F238E27FC236}"/>
              </a:extLst>
            </p:cNvPr>
            <p:cNvSpPr/>
            <p:nvPr/>
          </p:nvSpPr>
          <p:spPr>
            <a:xfrm rot="319204">
              <a:off x="3778250" y="722313"/>
              <a:ext cx="441325" cy="420687"/>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15" name="圆角矩形 14">
              <a:extLst>
                <a:ext uri="{FF2B5EF4-FFF2-40B4-BE49-F238E27FC236}"/>
              </a:extLst>
            </p:cNvPr>
            <p:cNvSpPr/>
            <p:nvPr/>
          </p:nvSpPr>
          <p:spPr>
            <a:xfrm rot="21148334">
              <a:off x="3368675" y="730251"/>
              <a:ext cx="441325" cy="420686"/>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53256" name="矩形 1"/>
            <p:cNvSpPr>
              <a:spLocks noChangeArrowheads="1"/>
            </p:cNvSpPr>
            <p:nvPr/>
          </p:nvSpPr>
          <p:spPr bwMode="auto">
            <a:xfrm>
              <a:off x="3333750" y="598488"/>
              <a:ext cx="1743075" cy="566737"/>
            </a:xfrm>
            <a:prstGeom prst="rect">
              <a:avLst/>
            </a:prstGeom>
            <a:noFill/>
            <a:ln w="9525">
              <a:noFill/>
              <a:miter lim="800000"/>
              <a:headEnd/>
              <a:tailEnd/>
            </a:ln>
          </p:spPr>
          <p:txBody>
            <a:bodyPr>
              <a:spAutoFit/>
            </a:bodyPr>
            <a:lstStyle/>
            <a:p>
              <a:pPr algn="dist" eaLnBrk="0" hangingPunct="0">
                <a:lnSpc>
                  <a:spcPts val="4300"/>
                </a:lnSpc>
                <a:buFont typeface="Arial" charset="0"/>
                <a:buNone/>
              </a:pPr>
              <a:r>
                <a:rPr lang="zh-CN" altLang="en-US" sz="2800" b="1">
                  <a:solidFill>
                    <a:schemeClr val="bg1"/>
                  </a:solidFill>
                  <a:latin typeface="楷体" pitchFamily="49" charset="-122"/>
                  <a:ea typeface="楷体" pitchFamily="49" charset="-122"/>
                </a:rPr>
                <a:t>作者简介</a:t>
              </a:r>
            </a:p>
          </p:txBody>
        </p:sp>
      </p:gr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Text Box 5"/>
          <p:cNvSpPr txBox="1">
            <a:spLocks noChangeArrowheads="1"/>
          </p:cNvSpPr>
          <p:nvPr/>
        </p:nvSpPr>
        <p:spPr bwMode="auto">
          <a:xfrm>
            <a:off x="323850" y="627063"/>
            <a:ext cx="4808538" cy="3968750"/>
          </a:xfrm>
          <a:prstGeom prst="rect">
            <a:avLst/>
          </a:prstGeom>
          <a:noFill/>
          <a:ln w="9525">
            <a:noFill/>
            <a:miter lim="800000"/>
            <a:headEnd/>
            <a:tailEnd/>
          </a:ln>
        </p:spPr>
        <p:txBody>
          <a:bodyPr>
            <a:spAutoFit/>
          </a:bodyPr>
          <a:lstStyle/>
          <a:p>
            <a:pPr algn="ctr">
              <a:lnSpc>
                <a:spcPct val="150000"/>
              </a:lnSpc>
              <a:buClr>
                <a:schemeClr val="tx2"/>
              </a:buClr>
              <a:buSzPct val="70000"/>
              <a:buFont typeface="Wingdings" pitchFamily="2" charset="2"/>
              <a:buNone/>
            </a:pPr>
            <a:r>
              <a:rPr lang="zh-CN" altLang="en-US" sz="2800">
                <a:latin typeface="黑体" pitchFamily="49" charset="-122"/>
                <a:ea typeface="黑体" pitchFamily="49" charset="-122"/>
              </a:rPr>
              <a:t>  赠从弟（其二）</a:t>
            </a:r>
          </a:p>
          <a:p>
            <a:pPr algn="ctr">
              <a:lnSpc>
                <a:spcPct val="150000"/>
              </a:lnSpc>
              <a:buClr>
                <a:schemeClr val="tx2"/>
              </a:buClr>
              <a:buSzPct val="70000"/>
              <a:buFont typeface="Wingdings" pitchFamily="2" charset="2"/>
              <a:buNone/>
            </a:pPr>
            <a:r>
              <a:rPr lang="zh-CN" altLang="en-US" sz="2800" b="1">
                <a:latin typeface="宋体" charset="-122"/>
              </a:rPr>
              <a:t>刘桢</a:t>
            </a:r>
          </a:p>
          <a:p>
            <a:pPr algn="ctr">
              <a:lnSpc>
                <a:spcPct val="150000"/>
              </a:lnSpc>
              <a:buClr>
                <a:schemeClr val="tx2"/>
              </a:buClr>
              <a:buSzPct val="70000"/>
              <a:buFont typeface="Wingdings" pitchFamily="2" charset="2"/>
              <a:buNone/>
            </a:pPr>
            <a:r>
              <a:rPr lang="zh-CN" altLang="en-US" sz="2800" b="1">
                <a:latin typeface="楷体" pitchFamily="49" charset="-122"/>
                <a:ea typeface="楷体" pitchFamily="49" charset="-122"/>
              </a:rPr>
              <a:t>亭亭山上松，瑟瑟谷中风。</a:t>
            </a:r>
            <a:endParaRPr lang="en-US" altLang="zh-CN" sz="2800" b="1">
              <a:latin typeface="楷体" pitchFamily="49" charset="-122"/>
              <a:ea typeface="楷体" pitchFamily="49" charset="-122"/>
            </a:endParaRPr>
          </a:p>
          <a:p>
            <a:pPr algn="ctr">
              <a:lnSpc>
                <a:spcPct val="150000"/>
              </a:lnSpc>
              <a:buClr>
                <a:schemeClr val="tx2"/>
              </a:buClr>
              <a:buSzPct val="70000"/>
              <a:buFont typeface="Wingdings" pitchFamily="2" charset="2"/>
              <a:buNone/>
            </a:pPr>
            <a:r>
              <a:rPr lang="zh-CN" altLang="en-US" sz="2800" b="1">
                <a:latin typeface="楷体" pitchFamily="49" charset="-122"/>
                <a:ea typeface="楷体" pitchFamily="49" charset="-122"/>
              </a:rPr>
              <a:t>风声一何盛，松枝一何劲！</a:t>
            </a:r>
          </a:p>
          <a:p>
            <a:pPr algn="ctr">
              <a:lnSpc>
                <a:spcPct val="150000"/>
              </a:lnSpc>
              <a:buClr>
                <a:schemeClr val="tx2"/>
              </a:buClr>
              <a:buSzPct val="70000"/>
              <a:buFont typeface="Wingdings" pitchFamily="2" charset="2"/>
              <a:buNone/>
            </a:pPr>
            <a:r>
              <a:rPr lang="zh-CN" altLang="en-US" sz="2800" b="1">
                <a:latin typeface="楷体" pitchFamily="49" charset="-122"/>
                <a:ea typeface="楷体" pitchFamily="49" charset="-122"/>
              </a:rPr>
              <a:t>冰霜正惨凄，终岁常端正。</a:t>
            </a:r>
            <a:endParaRPr lang="en-US" altLang="zh-CN" sz="2800" b="1">
              <a:latin typeface="楷体" pitchFamily="49" charset="-122"/>
              <a:ea typeface="楷体" pitchFamily="49" charset="-122"/>
            </a:endParaRPr>
          </a:p>
          <a:p>
            <a:pPr algn="ctr">
              <a:lnSpc>
                <a:spcPct val="150000"/>
              </a:lnSpc>
              <a:buClr>
                <a:schemeClr val="tx2"/>
              </a:buClr>
              <a:buSzPct val="70000"/>
              <a:buFont typeface="Wingdings" pitchFamily="2" charset="2"/>
              <a:buNone/>
            </a:pPr>
            <a:r>
              <a:rPr lang="zh-CN" altLang="en-US" sz="2800" b="1">
                <a:latin typeface="楷体" pitchFamily="49" charset="-122"/>
                <a:ea typeface="楷体" pitchFamily="49" charset="-122"/>
              </a:rPr>
              <a:t>岂不罹凝寒？松柏有本性。</a:t>
            </a:r>
          </a:p>
        </p:txBody>
      </p:sp>
      <p:grpSp>
        <p:nvGrpSpPr>
          <p:cNvPr id="54274" name="组合 8"/>
          <p:cNvGrpSpPr>
            <a:grpSpLocks/>
          </p:cNvGrpSpPr>
          <p:nvPr/>
        </p:nvGrpSpPr>
        <p:grpSpPr bwMode="auto">
          <a:xfrm>
            <a:off x="0" y="-20638"/>
            <a:ext cx="2006600" cy="523876"/>
            <a:chOff x="70" y="-63"/>
            <a:chExt cx="3161" cy="824"/>
          </a:xfrm>
        </p:grpSpPr>
        <p:sp>
          <p:nvSpPr>
            <p:cNvPr id="54277" name="文本框 6"/>
            <p:cNvSpPr txBox="1">
              <a:spLocks noChangeArrowheads="1"/>
            </p:cNvSpPr>
            <p:nvPr/>
          </p:nvSpPr>
          <p:spPr bwMode="auto">
            <a:xfrm>
              <a:off x="678" y="-63"/>
              <a:ext cx="2553" cy="824"/>
            </a:xfrm>
            <a:prstGeom prst="rect">
              <a:avLst/>
            </a:prstGeom>
            <a:noFill/>
            <a:ln w="9525">
              <a:noFill/>
              <a:miter lim="800000"/>
              <a:headEnd/>
              <a:tailEnd/>
            </a:ln>
          </p:spPr>
          <p:txBody>
            <a:bodyPr wrap="none">
              <a:spAutoFit/>
            </a:bodyPr>
            <a:lstStyle/>
            <a:p>
              <a:pPr>
                <a:buFont typeface="Arial" charset="0"/>
                <a:buNone/>
              </a:pPr>
              <a:r>
                <a:rPr lang="zh-CN" altLang="en-US" sz="2800">
                  <a:latin typeface="黑体" pitchFamily="49" charset="-122"/>
                  <a:ea typeface="黑体" pitchFamily="49" charset="-122"/>
                </a:rPr>
                <a:t>整体感知</a:t>
              </a:r>
            </a:p>
          </p:txBody>
        </p:sp>
        <p:cxnSp>
          <p:nvCxnSpPr>
            <p:cNvPr id="11" name="直线连接符 9">
              <a:extLst>
                <a:ext uri="{FF2B5EF4-FFF2-40B4-BE49-F238E27FC236}"/>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2" name="菱形 11">
              <a:extLst>
                <a:ext uri="{FF2B5EF4-FFF2-40B4-BE49-F238E27FC236}"/>
              </a:extLst>
            </p:cNvPr>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kumimoji="1" lang="zh-CN" altLang="en-US">
                <a:latin typeface="黑体" panose="02010609060101010101" pitchFamily="49" charset="-122"/>
                <a:ea typeface="黑体" panose="02010609060101010101" pitchFamily="49" charset="-122"/>
              </a:endParaRPr>
            </a:p>
          </p:txBody>
        </p:sp>
      </p:grpSp>
      <p:sp>
        <p:nvSpPr>
          <p:cNvPr id="13" name="矩形 12"/>
          <p:cNvSpPr>
            <a:spLocks noChangeArrowheads="1"/>
          </p:cNvSpPr>
          <p:nvPr/>
        </p:nvSpPr>
        <p:spPr bwMode="auto">
          <a:xfrm>
            <a:off x="5580063" y="1697038"/>
            <a:ext cx="3168650" cy="2746375"/>
          </a:xfrm>
          <a:prstGeom prst="rect">
            <a:avLst/>
          </a:prstGeom>
          <a:noFill/>
          <a:ln w="9525">
            <a:noFill/>
            <a:miter lim="800000"/>
            <a:headEnd/>
            <a:tailEnd/>
          </a:ln>
        </p:spPr>
        <p:txBody>
          <a:bodyPr>
            <a:spAutoFit/>
          </a:bodyPr>
          <a:lstStyle/>
          <a:p>
            <a:pPr>
              <a:lnSpc>
                <a:spcPct val="150000"/>
              </a:lnSpc>
              <a:buFont typeface="Arial" charset="0"/>
              <a:buNone/>
            </a:pPr>
            <a:r>
              <a:rPr lang="zh-CN" altLang="en-US" sz="2300">
                <a:solidFill>
                  <a:srgbClr val="FF0000"/>
                </a:solidFill>
                <a:latin typeface="黑体" pitchFamily="49" charset="-122"/>
                <a:ea typeface="黑体" pitchFamily="49" charset="-122"/>
              </a:rPr>
              <a:t>词语解释</a:t>
            </a:r>
          </a:p>
          <a:p>
            <a:pPr>
              <a:lnSpc>
                <a:spcPct val="150000"/>
              </a:lnSpc>
              <a:buFont typeface="Arial" charset="0"/>
              <a:buNone/>
            </a:pPr>
            <a:r>
              <a:rPr lang="en-US" altLang="zh-CN" sz="2300" b="1">
                <a:latin typeface="楷体" pitchFamily="49" charset="-122"/>
                <a:ea typeface="楷体" pitchFamily="49" charset="-122"/>
              </a:rPr>
              <a:t>【</a:t>
            </a:r>
            <a:r>
              <a:rPr lang="zh-CN" altLang="en-US" sz="2300" b="1">
                <a:latin typeface="楷体" pitchFamily="49" charset="-122"/>
                <a:ea typeface="楷体" pitchFamily="49" charset="-122"/>
              </a:rPr>
              <a:t>亭亭</a:t>
            </a:r>
            <a:r>
              <a:rPr lang="en-US" altLang="zh-CN" sz="2300" b="1">
                <a:latin typeface="楷体" pitchFamily="49" charset="-122"/>
                <a:ea typeface="楷体" pitchFamily="49" charset="-122"/>
              </a:rPr>
              <a:t>】</a:t>
            </a:r>
            <a:r>
              <a:rPr lang="zh-CN" altLang="en-US" sz="2300" b="1">
                <a:latin typeface="楷体" pitchFamily="49" charset="-122"/>
                <a:ea typeface="楷体" pitchFamily="49" charset="-122"/>
              </a:rPr>
              <a:t>挺拔的样子。</a:t>
            </a:r>
          </a:p>
          <a:p>
            <a:pPr>
              <a:lnSpc>
                <a:spcPct val="150000"/>
              </a:lnSpc>
              <a:buFont typeface="Arial" charset="0"/>
              <a:buNone/>
            </a:pPr>
            <a:r>
              <a:rPr lang="en-US" altLang="zh-CN" sz="2300" b="1">
                <a:latin typeface="楷体" pitchFamily="49" charset="-122"/>
                <a:ea typeface="楷体" pitchFamily="49" charset="-122"/>
              </a:rPr>
              <a:t>【</a:t>
            </a:r>
            <a:r>
              <a:rPr lang="zh-CN" altLang="en-US" sz="2300" b="1">
                <a:latin typeface="楷体" pitchFamily="49" charset="-122"/>
                <a:ea typeface="楷体" pitchFamily="49" charset="-122"/>
              </a:rPr>
              <a:t>瑟瑟</a:t>
            </a:r>
            <a:r>
              <a:rPr lang="en-US" altLang="zh-CN" sz="2300" b="1">
                <a:latin typeface="楷体" pitchFamily="49" charset="-122"/>
                <a:ea typeface="楷体" pitchFamily="49" charset="-122"/>
              </a:rPr>
              <a:t>】</a:t>
            </a:r>
            <a:r>
              <a:rPr lang="zh-CN" altLang="en-US" sz="2300" b="1">
                <a:latin typeface="楷体" pitchFamily="49" charset="-122"/>
                <a:ea typeface="楷体" pitchFamily="49" charset="-122"/>
              </a:rPr>
              <a:t>形容风声。</a:t>
            </a:r>
          </a:p>
          <a:p>
            <a:pPr>
              <a:lnSpc>
                <a:spcPct val="150000"/>
              </a:lnSpc>
              <a:buFont typeface="Arial" charset="0"/>
              <a:buNone/>
            </a:pPr>
            <a:r>
              <a:rPr lang="en-US" altLang="zh-CN" sz="2300" b="1">
                <a:latin typeface="楷体" pitchFamily="49" charset="-122"/>
                <a:ea typeface="楷体" pitchFamily="49" charset="-122"/>
              </a:rPr>
              <a:t>【</a:t>
            </a:r>
            <a:r>
              <a:rPr lang="zh-CN" altLang="en-US" sz="2300" b="1">
                <a:latin typeface="楷体" pitchFamily="49" charset="-122"/>
                <a:ea typeface="楷体" pitchFamily="49" charset="-122"/>
              </a:rPr>
              <a:t>一何</a:t>
            </a:r>
            <a:r>
              <a:rPr lang="en-US" altLang="zh-CN" sz="2300" b="1">
                <a:latin typeface="楷体" pitchFamily="49" charset="-122"/>
                <a:ea typeface="楷体" pitchFamily="49" charset="-122"/>
              </a:rPr>
              <a:t>】</a:t>
            </a:r>
            <a:r>
              <a:rPr lang="zh-CN" altLang="en-US" sz="2300" b="1">
                <a:latin typeface="楷体" pitchFamily="49" charset="-122"/>
                <a:ea typeface="楷体" pitchFamily="49" charset="-122"/>
              </a:rPr>
              <a:t>多么。</a:t>
            </a:r>
          </a:p>
          <a:p>
            <a:pPr>
              <a:lnSpc>
                <a:spcPct val="150000"/>
              </a:lnSpc>
              <a:buFont typeface="Arial" charset="0"/>
              <a:buNone/>
            </a:pPr>
            <a:r>
              <a:rPr lang="en-US" altLang="zh-CN" sz="2300" b="1">
                <a:latin typeface="楷体" pitchFamily="49" charset="-122"/>
                <a:ea typeface="楷体" pitchFamily="49" charset="-122"/>
              </a:rPr>
              <a:t>【</a:t>
            </a:r>
            <a:r>
              <a:rPr lang="zh-CN" altLang="en-US" sz="2300" b="1">
                <a:latin typeface="楷体" pitchFamily="49" charset="-122"/>
                <a:ea typeface="楷体" pitchFamily="49" charset="-122"/>
              </a:rPr>
              <a:t>罹</a:t>
            </a:r>
            <a:r>
              <a:rPr lang="en-US" altLang="zh-CN" sz="2300" b="1">
                <a:latin typeface="楷体" pitchFamily="49" charset="-122"/>
                <a:ea typeface="楷体" pitchFamily="49" charset="-122"/>
              </a:rPr>
              <a:t>】</a:t>
            </a:r>
            <a:r>
              <a:rPr lang="zh-CN" altLang="en-US" sz="2300" b="1">
                <a:latin typeface="楷体" pitchFamily="49" charset="-122"/>
                <a:ea typeface="楷体" pitchFamily="49" charset="-122"/>
              </a:rPr>
              <a:t>遭受。</a:t>
            </a:r>
          </a:p>
        </p:txBody>
      </p:sp>
      <p:pic>
        <p:nvPicPr>
          <p:cNvPr id="54281" name="课外古诗词诵读（三单元）-赠从弟（其二）.mp3">
            <a:hlinkClick r:id="" action="ppaction://media"/>
          </p:cNvPr>
          <p:cNvPicPr>
            <a:picLocks noRot="1" noChangeAspect="1" noChangeArrowheads="1"/>
          </p:cNvPicPr>
          <p:nvPr>
            <a:audioFile r:link="rId1"/>
          </p:nvPr>
        </p:nvPicPr>
        <p:blipFill>
          <a:blip r:embed="rId3"/>
          <a:srcRect/>
          <a:stretch>
            <a:fillRect/>
          </a:stretch>
        </p:blipFill>
        <p:spPr bwMode="auto">
          <a:xfrm>
            <a:off x="4211638" y="915988"/>
            <a:ext cx="304800" cy="304800"/>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 restart="whenNotActive" fill="hold" evtFilter="cancelBubble" nodeType="interactiveSeq">
                <p:stCondLst>
                  <p:cond evt="onClick" delay="0">
                    <p:tgtEl>
                      <p:spTgt spid="54281"/>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31826" fill="hold"/>
                                        <p:tgtEl>
                                          <p:spTgt spid="54281"/>
                                        </p:tgtEl>
                                      </p:cBhvr>
                                    </p:cmd>
                                  </p:childTnLst>
                                </p:cTn>
                              </p:par>
                            </p:childTnLst>
                          </p:cTn>
                        </p:par>
                      </p:childTnLst>
                    </p:cTn>
                  </p:par>
                </p:childTnLst>
              </p:cTn>
              <p:nextCondLst>
                <p:cond evt="onClick" delay="0">
                  <p:tgtEl>
                    <p:spTgt spid="54281"/>
                  </p:tgtEl>
                </p:cond>
              </p:nextCondLst>
            </p:seq>
            <p:audio>
              <p:cMediaNode>
                <p:cTn id="13" fill="hold" display="0">
                  <p:stCondLst>
                    <p:cond delay="indefinite"/>
                  </p:stCondLst>
                  <p:endCondLst>
                    <p:cond evt="onNext" delay="0">
                      <p:tgtEl>
                        <p:sldTgt/>
                      </p:tgtEl>
                    </p:cond>
                    <p:cond evt="onPrev" delay="0">
                      <p:tgtEl>
                        <p:sldTgt/>
                      </p:tgtEl>
                    </p:cond>
                    <p:cond evt="onStopAudio" delay="0">
                      <p:tgtEl>
                        <p:sldTgt/>
                      </p:tgtEl>
                    </p:cond>
                  </p:endCondLst>
                </p:cTn>
                <p:tgtEl>
                  <p:spTgt spid="54281"/>
                </p:tgtEl>
              </p:cMediaNode>
            </p:audio>
          </p:childTnLst>
        </p:cTn>
      </p:par>
    </p:tnLst>
    <p:bldLst>
      <p:bldP spid="1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297" name="组合 8"/>
          <p:cNvGrpSpPr>
            <a:grpSpLocks/>
          </p:cNvGrpSpPr>
          <p:nvPr/>
        </p:nvGrpSpPr>
        <p:grpSpPr bwMode="auto">
          <a:xfrm>
            <a:off x="0" y="-20638"/>
            <a:ext cx="2006600" cy="523876"/>
            <a:chOff x="70" y="-63"/>
            <a:chExt cx="3161" cy="824"/>
          </a:xfrm>
        </p:grpSpPr>
        <p:sp>
          <p:nvSpPr>
            <p:cNvPr id="55299" name="文本框 6"/>
            <p:cNvSpPr txBox="1">
              <a:spLocks noChangeArrowheads="1"/>
            </p:cNvSpPr>
            <p:nvPr/>
          </p:nvSpPr>
          <p:spPr bwMode="auto">
            <a:xfrm>
              <a:off x="678" y="-63"/>
              <a:ext cx="2553" cy="824"/>
            </a:xfrm>
            <a:prstGeom prst="rect">
              <a:avLst/>
            </a:prstGeom>
            <a:noFill/>
            <a:ln w="9525">
              <a:noFill/>
              <a:miter lim="800000"/>
              <a:headEnd/>
              <a:tailEnd/>
            </a:ln>
          </p:spPr>
          <p:txBody>
            <a:bodyPr wrap="none">
              <a:spAutoFit/>
            </a:bodyPr>
            <a:lstStyle/>
            <a:p>
              <a:pPr>
                <a:buFont typeface="Arial" charset="0"/>
                <a:buNone/>
              </a:pPr>
              <a:r>
                <a:rPr lang="zh-CN" altLang="en-US" sz="2800">
                  <a:solidFill>
                    <a:srgbClr val="000000"/>
                  </a:solidFill>
                  <a:latin typeface="黑体" pitchFamily="49" charset="-122"/>
                  <a:ea typeface="黑体" pitchFamily="49" charset="-122"/>
                </a:rPr>
                <a:t>整体感知</a:t>
              </a:r>
            </a:p>
          </p:txBody>
        </p:sp>
        <p:cxnSp>
          <p:nvCxnSpPr>
            <p:cNvPr id="11" name="直线连接符 9">
              <a:extLst>
                <a:ext uri="{FF2B5EF4-FFF2-40B4-BE49-F238E27FC236}"/>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2" name="菱形 11">
              <a:extLst>
                <a:ext uri="{FF2B5EF4-FFF2-40B4-BE49-F238E27FC236}"/>
              </a:extLst>
            </p:cNvPr>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kumimoji="1" lang="zh-CN" altLang="en-US">
                <a:solidFill>
                  <a:prstClr val="white"/>
                </a:solidFill>
                <a:latin typeface="黑体" panose="02010609060101010101" pitchFamily="49" charset="-122"/>
                <a:ea typeface="黑体" panose="02010609060101010101" pitchFamily="49" charset="-122"/>
              </a:endParaRPr>
            </a:p>
          </p:txBody>
        </p:sp>
      </p:grpSp>
      <p:sp>
        <p:nvSpPr>
          <p:cNvPr id="55298" name="矩形 6"/>
          <p:cNvSpPr>
            <a:spLocks noChangeArrowheads="1"/>
          </p:cNvSpPr>
          <p:nvPr/>
        </p:nvSpPr>
        <p:spPr bwMode="auto">
          <a:xfrm>
            <a:off x="381000" y="687388"/>
            <a:ext cx="8496300" cy="3324225"/>
          </a:xfrm>
          <a:prstGeom prst="rect">
            <a:avLst/>
          </a:prstGeom>
          <a:noFill/>
          <a:ln w="9525">
            <a:noFill/>
            <a:miter lim="800000"/>
            <a:headEnd/>
            <a:tailEnd/>
          </a:ln>
        </p:spPr>
        <p:txBody>
          <a:bodyPr>
            <a:spAutoFit/>
          </a:bodyPr>
          <a:lstStyle/>
          <a:p>
            <a:pPr>
              <a:lnSpc>
                <a:spcPct val="150000"/>
              </a:lnSpc>
              <a:buFont typeface="Arial" charset="0"/>
              <a:buNone/>
            </a:pPr>
            <a:r>
              <a:rPr lang="zh-CN" altLang="en-US" sz="2800">
                <a:solidFill>
                  <a:srgbClr val="FF0000"/>
                </a:solidFill>
                <a:latin typeface="黑体" pitchFamily="49" charset="-122"/>
                <a:ea typeface="黑体" pitchFamily="49" charset="-122"/>
              </a:rPr>
              <a:t>译文</a:t>
            </a:r>
          </a:p>
          <a:p>
            <a:pPr>
              <a:lnSpc>
                <a:spcPct val="150000"/>
              </a:lnSpc>
              <a:buFont typeface="Arial" charset="0"/>
              <a:buNone/>
            </a:pPr>
            <a:r>
              <a:rPr lang="zh-CN" altLang="en-US" sz="2800" b="1">
                <a:solidFill>
                  <a:srgbClr val="000000"/>
                </a:solidFill>
                <a:latin typeface="楷体" pitchFamily="49" charset="-122"/>
                <a:ea typeface="楷体" pitchFamily="49" charset="-122"/>
              </a:rPr>
              <a:t>    高高耸立在山峰之上的松树</a:t>
            </a:r>
            <a:r>
              <a:rPr lang="en-US" altLang="zh-CN" sz="2800" b="1">
                <a:solidFill>
                  <a:srgbClr val="000000"/>
                </a:solidFill>
                <a:latin typeface="楷体" pitchFamily="49" charset="-122"/>
                <a:ea typeface="楷体" pitchFamily="49" charset="-122"/>
              </a:rPr>
              <a:t>,</a:t>
            </a:r>
            <a:r>
              <a:rPr lang="zh-CN" altLang="en-US" sz="2800" b="1">
                <a:solidFill>
                  <a:srgbClr val="000000"/>
                </a:solidFill>
                <a:latin typeface="楷体" pitchFamily="49" charset="-122"/>
                <a:ea typeface="楷体" pitchFamily="49" charset="-122"/>
              </a:rPr>
              <a:t>迎着瑟瑟的山风。风声是多么猛烈啊</a:t>
            </a:r>
            <a:r>
              <a:rPr lang="en-US" altLang="zh-CN" sz="2800" b="1">
                <a:solidFill>
                  <a:srgbClr val="000000"/>
                </a:solidFill>
                <a:latin typeface="楷体" pitchFamily="49" charset="-122"/>
                <a:ea typeface="楷体" pitchFamily="49" charset="-122"/>
              </a:rPr>
              <a:t>,</a:t>
            </a:r>
            <a:r>
              <a:rPr lang="zh-CN" altLang="en-US" sz="2800" b="1">
                <a:solidFill>
                  <a:srgbClr val="000000"/>
                </a:solidFill>
                <a:latin typeface="楷体" pitchFamily="49" charset="-122"/>
                <a:ea typeface="楷体" pitchFamily="49" charset="-122"/>
              </a:rPr>
              <a:t>松枝是多么刚劲</a:t>
            </a:r>
            <a:r>
              <a:rPr lang="en-US" altLang="zh-CN" sz="2800" b="1">
                <a:solidFill>
                  <a:srgbClr val="000000"/>
                </a:solidFill>
                <a:latin typeface="楷体" pitchFamily="49" charset="-122"/>
                <a:ea typeface="楷体" pitchFamily="49" charset="-122"/>
              </a:rPr>
              <a:t>!</a:t>
            </a:r>
            <a:r>
              <a:rPr lang="zh-CN" altLang="en-US" sz="2800" b="1">
                <a:solidFill>
                  <a:srgbClr val="000000"/>
                </a:solidFill>
                <a:latin typeface="楷体" pitchFamily="49" charset="-122"/>
                <a:ea typeface="楷体" pitchFamily="49" charset="-122"/>
              </a:rPr>
              <a:t>顶着寒冷的冰霜</a:t>
            </a:r>
            <a:r>
              <a:rPr lang="en-US" altLang="zh-CN" sz="2800" b="1">
                <a:solidFill>
                  <a:srgbClr val="000000"/>
                </a:solidFill>
                <a:latin typeface="楷体" pitchFamily="49" charset="-122"/>
                <a:ea typeface="楷体" pitchFamily="49" charset="-122"/>
              </a:rPr>
              <a:t>,</a:t>
            </a:r>
            <a:r>
              <a:rPr lang="zh-CN" altLang="en-US" sz="2800" b="1">
                <a:solidFill>
                  <a:srgbClr val="000000"/>
                </a:solidFill>
                <a:latin typeface="楷体" pitchFamily="49" charset="-122"/>
                <a:ea typeface="楷体" pitchFamily="49" charset="-122"/>
              </a:rPr>
              <a:t>松树却能四季常青。难道没有遭受严寒的侵袭吗</a:t>
            </a:r>
            <a:r>
              <a:rPr lang="en-US" altLang="zh-CN" sz="2800" b="1">
                <a:solidFill>
                  <a:srgbClr val="000000"/>
                </a:solidFill>
                <a:latin typeface="楷体" pitchFamily="49" charset="-122"/>
                <a:ea typeface="楷体" pitchFamily="49" charset="-122"/>
              </a:rPr>
              <a:t>?</a:t>
            </a:r>
            <a:r>
              <a:rPr lang="zh-CN" altLang="en-US" sz="2800" b="1">
                <a:solidFill>
                  <a:srgbClr val="000000"/>
                </a:solidFill>
                <a:latin typeface="楷体" pitchFamily="49" charset="-122"/>
                <a:ea typeface="楷体" pitchFamily="49" charset="-122"/>
              </a:rPr>
              <a:t>松柏自有</a:t>
            </a:r>
            <a:r>
              <a:rPr lang="en-US" altLang="zh-CN" sz="2800" b="1">
                <a:solidFill>
                  <a:srgbClr val="000000"/>
                </a:solidFill>
                <a:latin typeface="楷体" pitchFamily="49" charset="-122"/>
                <a:ea typeface="楷体" pitchFamily="49" charset="-122"/>
              </a:rPr>
              <a:t>(</a:t>
            </a:r>
            <a:r>
              <a:rPr lang="zh-CN" altLang="en-US" sz="2800" b="1">
                <a:solidFill>
                  <a:srgbClr val="000000"/>
                </a:solidFill>
                <a:latin typeface="楷体" pitchFamily="49" charset="-122"/>
                <a:ea typeface="楷体" pitchFamily="49" charset="-122"/>
              </a:rPr>
              <a:t>不惧严寒霜雪的</a:t>
            </a:r>
            <a:r>
              <a:rPr lang="en-US" altLang="zh-CN" sz="2800" b="1">
                <a:solidFill>
                  <a:srgbClr val="000000"/>
                </a:solidFill>
                <a:latin typeface="楷体" pitchFamily="49" charset="-122"/>
                <a:ea typeface="楷体" pitchFamily="49" charset="-122"/>
              </a:rPr>
              <a:t>)</a:t>
            </a:r>
            <a:r>
              <a:rPr lang="zh-CN" altLang="en-US" sz="2800" b="1">
                <a:solidFill>
                  <a:srgbClr val="000000"/>
                </a:solidFill>
                <a:latin typeface="楷体" pitchFamily="49" charset="-122"/>
                <a:ea typeface="楷体" pitchFamily="49" charset="-122"/>
              </a:rPr>
              <a:t>本性。</a:t>
            </a: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89" name="Picture 6" descr="https://timgsa.baidu.com/timg?image&amp;quality=80&amp;size=b9999_10000&amp;sec=1554712122584&amp;di=0b08165db03927c7ea53dcd8b041c8c0&amp;imgtype=0&amp;src=http%3A%2F%2Fimg2.artron.net%2Fauction%2Fold%2Fart3671%2Fd%2Fart36710685.jpg"/>
          <p:cNvPicPr>
            <a:picLocks noChangeAspect="1" noChangeArrowheads="1"/>
          </p:cNvPicPr>
          <p:nvPr/>
        </p:nvPicPr>
        <p:blipFill>
          <a:blip r:embed="rId2"/>
          <a:srcRect/>
          <a:stretch>
            <a:fillRect/>
          </a:stretch>
        </p:blipFill>
        <p:spPr bwMode="auto">
          <a:xfrm>
            <a:off x="1588" y="0"/>
            <a:ext cx="9142412" cy="5153025"/>
          </a:xfrm>
          <a:prstGeom prst="rect">
            <a:avLst/>
          </a:prstGeom>
          <a:noFill/>
          <a:ln w="9525">
            <a:noFill/>
            <a:miter lim="800000"/>
            <a:headEnd/>
            <a:tailEnd/>
          </a:ln>
        </p:spPr>
      </p:pic>
      <p:sp>
        <p:nvSpPr>
          <p:cNvPr id="6" name="TextBox 48">
            <a:extLst>
              <a:ext uri="{FF2B5EF4-FFF2-40B4-BE49-F238E27FC236}"/>
            </a:extLst>
          </p:cNvPr>
          <p:cNvSpPr txBox="1"/>
          <p:nvPr/>
        </p:nvSpPr>
        <p:spPr>
          <a:xfrm>
            <a:off x="2450808" y="1923678"/>
            <a:ext cx="4243971" cy="807085"/>
          </a:xfrm>
          <a:prstGeom prst="rect">
            <a:avLst/>
          </a:prstGeom>
          <a:noFill/>
          <a:ln w="19050">
            <a:noFill/>
          </a:ln>
          <a:effectLst>
            <a:softEdge rad="31750"/>
          </a:effectLst>
        </p:spPr>
        <p:txBody>
          <a:bodyPr lIns="68580" tIns="34290" rIns="68580" bIns="34290">
            <a:spAutoFit/>
          </a:bodyPr>
          <a:lstStyle/>
          <a:p>
            <a:pPr algn="ctr">
              <a:buFont typeface="Arial" panose="020B0604020202020204" pitchFamily="34" charset="0"/>
              <a:buNone/>
              <a:defRPr/>
            </a:pPr>
            <a:r>
              <a:rPr lang="zh-CN" altLang="en-US" sz="4800" b="1" noProof="1">
                <a:solidFill>
                  <a:srgbClr val="FF0000"/>
                </a:solidFill>
                <a:effectLst>
                  <a:outerShdw blurRad="38100" dist="38100" dir="2700000">
                    <a:srgbClr val="C0C0C0"/>
                  </a:outerShdw>
                </a:effectLst>
                <a:latin typeface="宋体" panose="02010600030101010101" pitchFamily="2" charset="-122"/>
                <a:ea typeface="宋体" panose="02010600030101010101" pitchFamily="2" charset="-122"/>
              </a:rPr>
              <a:t>庭中有奇树</a:t>
            </a: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矩形 1"/>
          <p:cNvSpPr>
            <a:spLocks noChangeArrowheads="1"/>
          </p:cNvSpPr>
          <p:nvPr/>
        </p:nvSpPr>
        <p:spPr bwMode="auto">
          <a:xfrm>
            <a:off x="1220788" y="771525"/>
            <a:ext cx="7416800" cy="523875"/>
          </a:xfrm>
          <a:prstGeom prst="rect">
            <a:avLst/>
          </a:prstGeom>
          <a:noFill/>
          <a:ln w="9525">
            <a:noFill/>
            <a:miter lim="800000"/>
            <a:headEnd/>
            <a:tailEnd/>
          </a:ln>
        </p:spPr>
        <p:txBody>
          <a:bodyPr>
            <a:spAutoFit/>
          </a:bodyPr>
          <a:lstStyle/>
          <a:p>
            <a:pPr>
              <a:buFont typeface="Arial" charset="0"/>
              <a:buNone/>
            </a:pPr>
            <a:r>
              <a:rPr lang="zh-CN" altLang="en-US" sz="2800" b="1">
                <a:latin typeface="宋体" charset="-122"/>
              </a:rPr>
              <a:t>赏析“风声一何盛，松枝一何劲”两句诗。  </a:t>
            </a:r>
          </a:p>
        </p:txBody>
      </p:sp>
      <p:sp>
        <p:nvSpPr>
          <p:cNvPr id="3" name="矩形 2"/>
          <p:cNvSpPr>
            <a:spLocks noChangeArrowheads="1"/>
          </p:cNvSpPr>
          <p:nvPr/>
        </p:nvSpPr>
        <p:spPr bwMode="auto">
          <a:xfrm>
            <a:off x="503238" y="1635125"/>
            <a:ext cx="8137525" cy="1816100"/>
          </a:xfrm>
          <a:prstGeom prst="rect">
            <a:avLst/>
          </a:prstGeom>
          <a:noFill/>
          <a:ln w="9525">
            <a:noFill/>
            <a:miter lim="800000"/>
            <a:headEnd/>
            <a:tailEnd/>
          </a:ln>
        </p:spPr>
        <p:txBody>
          <a:bodyPr>
            <a:spAutoFit/>
          </a:bodyPr>
          <a:lstStyle/>
          <a:p>
            <a:pPr>
              <a:buFont typeface="Arial" charset="0"/>
              <a:buNone/>
            </a:pPr>
            <a:r>
              <a:rPr lang="zh-CN" altLang="en-US" sz="2800" b="1">
                <a:latin typeface="楷体" pitchFamily="49" charset="-122"/>
                <a:ea typeface="楷体" pitchFamily="49" charset="-122"/>
              </a:rPr>
              <a:t>    这两句诗继承了孔子的“岁寒然后知松柏之后凋也”的思想，勉励他的弟弟要学习松柏，越是风声凄惨，越是要挺立风中。说明人要有坚韧不拔的美好品质。</a:t>
            </a:r>
          </a:p>
        </p:txBody>
      </p:sp>
      <p:grpSp>
        <p:nvGrpSpPr>
          <p:cNvPr id="56323" name="组合 15"/>
          <p:cNvGrpSpPr>
            <a:grpSpLocks/>
          </p:cNvGrpSpPr>
          <p:nvPr/>
        </p:nvGrpSpPr>
        <p:grpSpPr bwMode="auto">
          <a:xfrm>
            <a:off x="44450" y="-39688"/>
            <a:ext cx="2006600" cy="522288"/>
            <a:chOff x="70" y="-63"/>
            <a:chExt cx="3160" cy="824"/>
          </a:xfrm>
        </p:grpSpPr>
        <p:sp>
          <p:nvSpPr>
            <p:cNvPr id="56324" name="文本框 6"/>
            <p:cNvSpPr txBox="1">
              <a:spLocks noChangeArrowheads="1"/>
            </p:cNvSpPr>
            <p:nvPr/>
          </p:nvSpPr>
          <p:spPr bwMode="auto">
            <a:xfrm>
              <a:off x="678" y="-63"/>
              <a:ext cx="2552" cy="825"/>
            </a:xfrm>
            <a:prstGeom prst="rect">
              <a:avLst/>
            </a:prstGeom>
            <a:noFill/>
            <a:ln w="9525">
              <a:noFill/>
              <a:miter lim="800000"/>
              <a:headEnd/>
              <a:tailEnd/>
            </a:ln>
          </p:spPr>
          <p:txBody>
            <a:bodyPr wrap="none">
              <a:spAutoFit/>
            </a:bodyPr>
            <a:lstStyle/>
            <a:p>
              <a:pPr>
                <a:buFont typeface="Arial" charset="0"/>
                <a:buNone/>
              </a:pPr>
              <a:r>
                <a:rPr lang="zh-CN" altLang="en-US" sz="2800">
                  <a:latin typeface="黑体" pitchFamily="49" charset="-122"/>
                  <a:ea typeface="黑体" pitchFamily="49" charset="-122"/>
                </a:rPr>
                <a:t>精读细研</a:t>
              </a:r>
            </a:p>
          </p:txBody>
        </p:sp>
        <p:cxnSp>
          <p:nvCxnSpPr>
            <p:cNvPr id="10" name="直线连接符 9">
              <a:extLst>
                <a:ext uri="{FF2B5EF4-FFF2-40B4-BE49-F238E27FC236}"/>
              </a:extLst>
            </p:cNvPr>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1" name="菱形 10">
              <a:extLst>
                <a:ext uri="{FF2B5EF4-FFF2-40B4-BE49-F238E27FC236}"/>
              </a:extLst>
            </p:cNvPr>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kumimoji="1"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矩形 1"/>
          <p:cNvSpPr>
            <a:spLocks noChangeArrowheads="1"/>
          </p:cNvSpPr>
          <p:nvPr/>
        </p:nvSpPr>
        <p:spPr bwMode="auto">
          <a:xfrm>
            <a:off x="792163" y="679450"/>
            <a:ext cx="7559675" cy="523875"/>
          </a:xfrm>
          <a:prstGeom prst="rect">
            <a:avLst/>
          </a:prstGeom>
          <a:noFill/>
          <a:ln w="9525">
            <a:noFill/>
            <a:miter lim="800000"/>
            <a:headEnd/>
            <a:tailEnd/>
          </a:ln>
        </p:spPr>
        <p:txBody>
          <a:bodyPr>
            <a:spAutoFit/>
          </a:bodyPr>
          <a:lstStyle/>
          <a:p>
            <a:pPr>
              <a:buFont typeface="Arial" charset="0"/>
              <a:buNone/>
            </a:pPr>
            <a:r>
              <a:rPr lang="zh-CN" altLang="en-US" sz="2800" b="1">
                <a:latin typeface="宋体" charset="-122"/>
              </a:rPr>
              <a:t>怎样理解“岂不罹凝寒，松柏有本性”两句诗？</a:t>
            </a:r>
          </a:p>
        </p:txBody>
      </p:sp>
      <p:sp>
        <p:nvSpPr>
          <p:cNvPr id="3" name="矩形 2"/>
          <p:cNvSpPr>
            <a:spLocks noChangeArrowheads="1"/>
          </p:cNvSpPr>
          <p:nvPr/>
        </p:nvSpPr>
        <p:spPr bwMode="auto">
          <a:xfrm>
            <a:off x="323850" y="1406525"/>
            <a:ext cx="8497888" cy="3108325"/>
          </a:xfrm>
          <a:prstGeom prst="rect">
            <a:avLst/>
          </a:prstGeom>
          <a:noFill/>
          <a:ln w="9525">
            <a:noFill/>
            <a:miter lim="800000"/>
            <a:headEnd/>
            <a:tailEnd/>
          </a:ln>
        </p:spPr>
        <p:txBody>
          <a:bodyPr>
            <a:spAutoFit/>
          </a:bodyPr>
          <a:lstStyle/>
          <a:p>
            <a:pPr>
              <a:buFont typeface="Arial" charset="0"/>
              <a:buNone/>
            </a:pPr>
            <a:r>
              <a:rPr lang="zh-CN" altLang="en-US" sz="2800" b="1">
                <a:latin typeface="楷体" pitchFamily="49" charset="-122"/>
                <a:ea typeface="楷体" pitchFamily="49" charset="-122"/>
              </a:rPr>
              <a:t>    这里用 “松柏有本性”，实际上是一种“比德”之说。所谓“比德”就是用自然界的事物来比喻人的道德境界，从而进一步唤起人们的人格境界的自我提升。中国古代的士大夫喜欢用松、竹、梅、菊来比喻人格。在这里，刘桢以松柏为喻，勉励他的堂弟坚贞自守，不因外力压迫而改变本性，号召人们处于乱世的时候要有一种坚定的人格追求。</a:t>
            </a:r>
          </a:p>
        </p:txBody>
      </p:sp>
      <p:grpSp>
        <p:nvGrpSpPr>
          <p:cNvPr id="57347" name="组合 15"/>
          <p:cNvGrpSpPr>
            <a:grpSpLocks/>
          </p:cNvGrpSpPr>
          <p:nvPr/>
        </p:nvGrpSpPr>
        <p:grpSpPr bwMode="auto">
          <a:xfrm>
            <a:off x="44450" y="-39688"/>
            <a:ext cx="2006600" cy="522288"/>
            <a:chOff x="70" y="-63"/>
            <a:chExt cx="3160" cy="824"/>
          </a:xfrm>
        </p:grpSpPr>
        <p:sp>
          <p:nvSpPr>
            <p:cNvPr id="57348" name="文本框 6"/>
            <p:cNvSpPr txBox="1">
              <a:spLocks noChangeArrowheads="1"/>
            </p:cNvSpPr>
            <p:nvPr/>
          </p:nvSpPr>
          <p:spPr bwMode="auto">
            <a:xfrm>
              <a:off x="678" y="-63"/>
              <a:ext cx="2552" cy="825"/>
            </a:xfrm>
            <a:prstGeom prst="rect">
              <a:avLst/>
            </a:prstGeom>
            <a:noFill/>
            <a:ln w="9525">
              <a:noFill/>
              <a:miter lim="800000"/>
              <a:headEnd/>
              <a:tailEnd/>
            </a:ln>
          </p:spPr>
          <p:txBody>
            <a:bodyPr wrap="none">
              <a:spAutoFit/>
            </a:bodyPr>
            <a:lstStyle/>
            <a:p>
              <a:pPr>
                <a:buFont typeface="Arial" charset="0"/>
                <a:buNone/>
              </a:pPr>
              <a:r>
                <a:rPr lang="zh-CN" altLang="en-US" sz="2800">
                  <a:latin typeface="黑体" pitchFamily="49" charset="-122"/>
                  <a:ea typeface="黑体" pitchFamily="49" charset="-122"/>
                </a:rPr>
                <a:t>精读细研</a:t>
              </a:r>
            </a:p>
          </p:txBody>
        </p:sp>
        <p:cxnSp>
          <p:nvCxnSpPr>
            <p:cNvPr id="10" name="直线连接符 9">
              <a:extLst>
                <a:ext uri="{FF2B5EF4-FFF2-40B4-BE49-F238E27FC236}"/>
              </a:extLst>
            </p:cNvPr>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1" name="菱形 10">
              <a:extLst>
                <a:ext uri="{FF2B5EF4-FFF2-40B4-BE49-F238E27FC236}"/>
              </a:extLst>
            </p:cNvPr>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kumimoji="1"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1"/>
          <p:cNvSpPr>
            <a:spLocks noChangeArrowheads="1"/>
          </p:cNvSpPr>
          <p:nvPr/>
        </p:nvSpPr>
        <p:spPr bwMode="auto">
          <a:xfrm>
            <a:off x="468313" y="1141413"/>
            <a:ext cx="8496300" cy="3375025"/>
          </a:xfrm>
          <a:prstGeom prst="rect">
            <a:avLst/>
          </a:prstGeom>
          <a:noFill/>
          <a:ln w="9525">
            <a:noFill/>
            <a:miter lim="800000"/>
            <a:headEnd/>
            <a:tailEnd/>
          </a:ln>
        </p:spPr>
        <p:txBody>
          <a:bodyPr anchor="ctr">
            <a:spAutoFit/>
          </a:bodyPr>
          <a:lstStyle/>
          <a:p>
            <a:pPr>
              <a:lnSpc>
                <a:spcPct val="130000"/>
              </a:lnSpc>
              <a:buFont typeface="Arial" charset="0"/>
              <a:buNone/>
            </a:pPr>
            <a:r>
              <a:rPr lang="en-US" altLang="zh-CN" sz="2800" b="1">
                <a:latin typeface="楷体" pitchFamily="49" charset="-122"/>
                <a:ea typeface="楷体" pitchFamily="49" charset="-122"/>
              </a:rPr>
              <a:t>    </a:t>
            </a:r>
            <a:r>
              <a:rPr lang="zh-CN" altLang="zh-CN" sz="2800" b="1">
                <a:latin typeface="楷体" pitchFamily="49" charset="-122"/>
                <a:ea typeface="楷体" pitchFamily="49" charset="-122"/>
              </a:rPr>
              <a:t>首联写松树生长的风姿</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高耸在山巅</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迎着山风而立。颔联运用对比的写法</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写山风猛烈</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反衬松枝的刚劲。又用“一何”加以咏叹</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对松柏的赞美之情溢于言表</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颈联写松树顶着霜雪</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却仍能四季常青。尾联写松柏经历了风雪之后</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展现其更加坚强的本性</a:t>
            </a:r>
            <a:r>
              <a:rPr lang="zh-CN" altLang="en-US" sz="2800" b="1">
                <a:latin typeface="楷体" pitchFamily="49" charset="-122"/>
                <a:ea typeface="楷体" pitchFamily="49" charset="-122"/>
              </a:rPr>
              <a:t>，</a:t>
            </a:r>
            <a:r>
              <a:rPr lang="zh-CN" altLang="zh-CN" sz="2800" b="1">
                <a:latin typeface="楷体" pitchFamily="49" charset="-122"/>
                <a:ea typeface="楷体" pitchFamily="49" charset="-122"/>
              </a:rPr>
              <a:t>水到渠成地达到了以物喻人的目的。</a:t>
            </a:r>
          </a:p>
        </p:txBody>
      </p:sp>
      <p:grpSp>
        <p:nvGrpSpPr>
          <p:cNvPr id="58370" name="组合 15"/>
          <p:cNvGrpSpPr>
            <a:grpSpLocks/>
          </p:cNvGrpSpPr>
          <p:nvPr/>
        </p:nvGrpSpPr>
        <p:grpSpPr bwMode="auto">
          <a:xfrm>
            <a:off x="44450" y="-39688"/>
            <a:ext cx="2006600" cy="522288"/>
            <a:chOff x="70" y="-63"/>
            <a:chExt cx="3160" cy="824"/>
          </a:xfrm>
        </p:grpSpPr>
        <p:sp>
          <p:nvSpPr>
            <p:cNvPr id="58377" name="文本框 6"/>
            <p:cNvSpPr txBox="1">
              <a:spLocks noChangeArrowheads="1"/>
            </p:cNvSpPr>
            <p:nvPr/>
          </p:nvSpPr>
          <p:spPr bwMode="auto">
            <a:xfrm>
              <a:off x="678" y="-63"/>
              <a:ext cx="2552" cy="825"/>
            </a:xfrm>
            <a:prstGeom prst="rect">
              <a:avLst/>
            </a:prstGeom>
            <a:noFill/>
            <a:ln w="9525">
              <a:noFill/>
              <a:miter lim="800000"/>
              <a:headEnd/>
              <a:tailEnd/>
            </a:ln>
          </p:spPr>
          <p:txBody>
            <a:bodyPr wrap="none">
              <a:spAutoFit/>
            </a:bodyPr>
            <a:lstStyle/>
            <a:p>
              <a:pPr>
                <a:buFont typeface="Arial" charset="0"/>
                <a:buNone/>
              </a:pPr>
              <a:r>
                <a:rPr lang="zh-CN" altLang="en-US" sz="2800">
                  <a:latin typeface="黑体" pitchFamily="49" charset="-122"/>
                  <a:ea typeface="黑体" pitchFamily="49" charset="-122"/>
                </a:rPr>
                <a:t>精读细研</a:t>
              </a:r>
            </a:p>
          </p:txBody>
        </p:sp>
        <p:cxnSp>
          <p:nvCxnSpPr>
            <p:cNvPr id="9" name="直线连接符 9">
              <a:extLst>
                <a:ext uri="{FF2B5EF4-FFF2-40B4-BE49-F238E27FC236}"/>
              </a:extLst>
            </p:cNvPr>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0" name="菱形 9">
              <a:extLst>
                <a:ext uri="{FF2B5EF4-FFF2-40B4-BE49-F238E27FC236}"/>
              </a:extLst>
            </p:cNvPr>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kumimoji="1" lang="zh-CN" altLang="en-US"/>
            </a:p>
          </p:txBody>
        </p:sp>
      </p:grpSp>
      <p:grpSp>
        <p:nvGrpSpPr>
          <p:cNvPr id="58371" name="组合 2"/>
          <p:cNvGrpSpPr>
            <a:grpSpLocks/>
          </p:cNvGrpSpPr>
          <p:nvPr/>
        </p:nvGrpSpPr>
        <p:grpSpPr bwMode="auto">
          <a:xfrm>
            <a:off x="3700463" y="420688"/>
            <a:ext cx="1743075" cy="566737"/>
            <a:chOff x="3333750" y="598488"/>
            <a:chExt cx="1743075" cy="566737"/>
          </a:xfrm>
        </p:grpSpPr>
        <p:sp>
          <p:nvSpPr>
            <p:cNvPr id="12" name="圆角矩形 11">
              <a:extLst>
                <a:ext uri="{FF2B5EF4-FFF2-40B4-BE49-F238E27FC236}"/>
              </a:extLst>
            </p:cNvPr>
            <p:cNvSpPr/>
            <p:nvPr/>
          </p:nvSpPr>
          <p:spPr>
            <a:xfrm rot="555800">
              <a:off x="4602162" y="715963"/>
              <a:ext cx="442913" cy="419100"/>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13" name="圆角矩形 12">
              <a:extLst>
                <a:ext uri="{FF2B5EF4-FFF2-40B4-BE49-F238E27FC236}"/>
              </a:extLst>
            </p:cNvPr>
            <p:cNvSpPr/>
            <p:nvPr/>
          </p:nvSpPr>
          <p:spPr>
            <a:xfrm rot="20470821">
              <a:off x="4197350" y="722313"/>
              <a:ext cx="442912" cy="420687"/>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14" name="圆角矩形 13">
              <a:extLst>
                <a:ext uri="{FF2B5EF4-FFF2-40B4-BE49-F238E27FC236}"/>
              </a:extLst>
            </p:cNvPr>
            <p:cNvSpPr/>
            <p:nvPr/>
          </p:nvSpPr>
          <p:spPr>
            <a:xfrm rot="319204">
              <a:off x="3778250" y="722313"/>
              <a:ext cx="441325" cy="420687"/>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15" name="圆角矩形 14">
              <a:extLst>
                <a:ext uri="{FF2B5EF4-FFF2-40B4-BE49-F238E27FC236}"/>
              </a:extLst>
            </p:cNvPr>
            <p:cNvSpPr/>
            <p:nvPr/>
          </p:nvSpPr>
          <p:spPr>
            <a:xfrm rot="21148334">
              <a:off x="3368675" y="730250"/>
              <a:ext cx="441325" cy="420688"/>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58376" name="矩形 1"/>
            <p:cNvSpPr>
              <a:spLocks noChangeArrowheads="1"/>
            </p:cNvSpPr>
            <p:nvPr/>
          </p:nvSpPr>
          <p:spPr bwMode="auto">
            <a:xfrm>
              <a:off x="3333750" y="598488"/>
              <a:ext cx="1743075" cy="566737"/>
            </a:xfrm>
            <a:prstGeom prst="rect">
              <a:avLst/>
            </a:prstGeom>
            <a:noFill/>
            <a:ln w="9525">
              <a:noFill/>
              <a:miter lim="800000"/>
              <a:headEnd/>
              <a:tailEnd/>
            </a:ln>
          </p:spPr>
          <p:txBody>
            <a:bodyPr>
              <a:spAutoFit/>
            </a:bodyPr>
            <a:lstStyle/>
            <a:p>
              <a:pPr algn="dist" eaLnBrk="0" hangingPunct="0">
                <a:lnSpc>
                  <a:spcPts val="4300"/>
                </a:lnSpc>
                <a:buFont typeface="Arial" charset="0"/>
                <a:buNone/>
              </a:pPr>
              <a:r>
                <a:rPr lang="zh-CN" altLang="en-US" sz="2800" b="1">
                  <a:solidFill>
                    <a:schemeClr val="bg1"/>
                  </a:solidFill>
                  <a:latin typeface="楷体" pitchFamily="49" charset="-122"/>
                  <a:ea typeface="楷体" pitchFamily="49" charset="-122"/>
                </a:rPr>
                <a:t>诗歌鉴赏</a:t>
              </a:r>
            </a:p>
          </p:txBody>
        </p:sp>
      </p:gr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8">
            <a:extLst>
              <a:ext uri="{FF2B5EF4-FFF2-40B4-BE49-F238E27FC236}"/>
            </a:extLst>
          </p:cNvPr>
          <p:cNvSpPr txBox="1"/>
          <p:nvPr/>
        </p:nvSpPr>
        <p:spPr>
          <a:xfrm>
            <a:off x="4432485" y="1563637"/>
            <a:ext cx="4243971" cy="807085"/>
          </a:xfrm>
          <a:prstGeom prst="rect">
            <a:avLst/>
          </a:prstGeom>
          <a:noFill/>
          <a:ln w="19050">
            <a:solidFill>
              <a:schemeClr val="tx1"/>
            </a:solidFill>
          </a:ln>
          <a:effectLst>
            <a:softEdge rad="31750"/>
          </a:effectLst>
        </p:spPr>
        <p:txBody>
          <a:bodyPr lIns="68580" tIns="34290" rIns="68580" bIns="34290">
            <a:spAutoFit/>
          </a:bodyPr>
          <a:lstStyle/>
          <a:p>
            <a:pPr algn="ctr">
              <a:buFont typeface="Arial" panose="020B0604020202020204" pitchFamily="34" charset="0"/>
              <a:buNone/>
              <a:defRPr/>
            </a:pPr>
            <a:r>
              <a:rPr lang="zh-CN" altLang="en-US" sz="4800" b="1" noProof="1">
                <a:solidFill>
                  <a:srgbClr val="FF0000"/>
                </a:solidFill>
                <a:effectLst>
                  <a:outerShdw blurRad="38100" dist="38100" dir="2700000">
                    <a:srgbClr val="C0C0C0"/>
                  </a:outerShdw>
                </a:effectLst>
                <a:latin typeface="宋体" panose="02010600030101010101" pitchFamily="2" charset="-122"/>
                <a:ea typeface="宋体" panose="02010600030101010101" pitchFamily="2" charset="-122"/>
              </a:rPr>
              <a:t>梁甫行</a:t>
            </a:r>
          </a:p>
        </p:txBody>
      </p:sp>
      <p:pic>
        <p:nvPicPr>
          <p:cNvPr id="59396" name="Picture 6" descr="https://timgsa.baidu.com/timg?image&amp;quality=80&amp;size=b9999_10000&amp;sec=1554718903590&amp;di=587b02e49fdb09623be25073fc4a0451&amp;imgtype=0&amp;src=http%3A%2F%2Fmmbiz.qpic.cn%2Fmmbiz_jpg%2F662DcypBXhCeHNdra3q8ENa4ichGyA7icFqaxNC8tvbovV0B7XkKAhwLEt8OHl7RicAxp0ff3EUwx1BMKYqs1Q46g%2F0%3Fwx_fmt%3Djpeg"/>
          <p:cNvPicPr>
            <a:picLocks noChangeAspect="1" noChangeArrowheads="1"/>
          </p:cNvPicPr>
          <p:nvPr/>
        </p:nvPicPr>
        <p:blipFill>
          <a:blip r:embed="rId2"/>
          <a:srcRect/>
          <a:stretch>
            <a:fillRect/>
          </a:stretch>
        </p:blipFill>
        <p:spPr bwMode="auto">
          <a:xfrm>
            <a:off x="1042988" y="365125"/>
            <a:ext cx="3024187" cy="4294188"/>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1"/>
          <p:cNvSpPr>
            <a:spLocks noChangeArrowheads="1"/>
          </p:cNvSpPr>
          <p:nvPr/>
        </p:nvSpPr>
        <p:spPr bwMode="auto">
          <a:xfrm>
            <a:off x="323850" y="1038225"/>
            <a:ext cx="8496300" cy="3694113"/>
          </a:xfrm>
          <a:prstGeom prst="rect">
            <a:avLst/>
          </a:prstGeom>
          <a:noFill/>
          <a:ln w="9525">
            <a:noFill/>
            <a:miter lim="800000"/>
            <a:headEnd/>
            <a:tailEnd/>
          </a:ln>
        </p:spPr>
        <p:txBody>
          <a:bodyPr anchor="ctr">
            <a:spAutoFit/>
          </a:bodyPr>
          <a:lstStyle/>
          <a:p>
            <a:pPr>
              <a:buFont typeface="Arial" charset="0"/>
              <a:buNone/>
            </a:pPr>
            <a:r>
              <a:rPr lang="zh-CN" altLang="en-US" sz="2600" b="1">
                <a:solidFill>
                  <a:srgbClr val="FF0000"/>
                </a:solidFill>
                <a:latin typeface="楷体" pitchFamily="49" charset="-122"/>
                <a:ea typeface="楷体" pitchFamily="49" charset="-122"/>
              </a:rPr>
              <a:t>曹植</a:t>
            </a:r>
            <a:r>
              <a:rPr lang="en-US" altLang="zh-CN" sz="2600" b="1">
                <a:latin typeface="楷体" pitchFamily="49" charset="-122"/>
                <a:ea typeface="楷体" pitchFamily="49" charset="-122"/>
              </a:rPr>
              <a:t>(192—232)</a:t>
            </a:r>
            <a:r>
              <a:rPr lang="zh-CN" altLang="en-US" sz="2600" b="1">
                <a:latin typeface="楷体" pitchFamily="49" charset="-122"/>
                <a:ea typeface="楷体" pitchFamily="49" charset="-122"/>
              </a:rPr>
              <a:t>　三国魏诗人。字子建</a:t>
            </a:r>
            <a:r>
              <a:rPr lang="en-US" altLang="zh-CN" sz="2600" b="1">
                <a:latin typeface="楷体" pitchFamily="49" charset="-122"/>
                <a:ea typeface="楷体" pitchFamily="49" charset="-122"/>
              </a:rPr>
              <a:t>,</a:t>
            </a:r>
            <a:r>
              <a:rPr lang="zh-CN" altLang="en-US" sz="2600" b="1">
                <a:latin typeface="楷体" pitchFamily="49" charset="-122"/>
                <a:ea typeface="楷体" pitchFamily="49" charset="-122"/>
              </a:rPr>
              <a:t>沛国谯县</a:t>
            </a:r>
            <a:r>
              <a:rPr lang="en-US" altLang="zh-CN" sz="2600" b="1">
                <a:latin typeface="楷体" pitchFamily="49" charset="-122"/>
                <a:ea typeface="楷体" pitchFamily="49" charset="-122"/>
              </a:rPr>
              <a:t>(</a:t>
            </a:r>
            <a:r>
              <a:rPr lang="zh-CN" altLang="en-US" sz="2600" b="1">
                <a:latin typeface="楷体" pitchFamily="49" charset="-122"/>
                <a:ea typeface="楷体" pitchFamily="49" charset="-122"/>
              </a:rPr>
              <a:t>今安徽亳州</a:t>
            </a:r>
            <a:r>
              <a:rPr lang="en-US" altLang="zh-CN" sz="2600" b="1">
                <a:latin typeface="楷体" pitchFamily="49" charset="-122"/>
                <a:ea typeface="楷体" pitchFamily="49" charset="-122"/>
              </a:rPr>
              <a:t>)</a:t>
            </a:r>
            <a:r>
              <a:rPr lang="zh-CN" altLang="en-US" sz="2600" b="1">
                <a:latin typeface="楷体" pitchFamily="49" charset="-122"/>
                <a:ea typeface="楷体" pitchFamily="49" charset="-122"/>
              </a:rPr>
              <a:t>人。曹操的儿子。因富于才学</a:t>
            </a:r>
            <a:r>
              <a:rPr lang="en-US" altLang="zh-CN" sz="2600" b="1">
                <a:latin typeface="楷体" pitchFamily="49" charset="-122"/>
                <a:ea typeface="楷体" pitchFamily="49" charset="-122"/>
              </a:rPr>
              <a:t>,</a:t>
            </a:r>
            <a:r>
              <a:rPr lang="zh-CN" altLang="en-US" sz="2600" b="1">
                <a:latin typeface="楷体" pitchFamily="49" charset="-122"/>
                <a:ea typeface="楷体" pitchFamily="49" charset="-122"/>
              </a:rPr>
              <a:t>早年曾被曹操宠爱</a:t>
            </a:r>
            <a:r>
              <a:rPr lang="en-US" altLang="zh-CN" sz="2600" b="1">
                <a:latin typeface="楷体" pitchFamily="49" charset="-122"/>
                <a:ea typeface="楷体" pitchFamily="49" charset="-122"/>
              </a:rPr>
              <a:t>,</a:t>
            </a:r>
            <a:r>
              <a:rPr lang="zh-CN" altLang="en-US" sz="2600" b="1">
                <a:latin typeface="楷体" pitchFamily="49" charset="-122"/>
                <a:ea typeface="楷体" pitchFamily="49" charset="-122"/>
              </a:rPr>
              <a:t>一度欲立为太子。及曹丕、曹叡相继为帝</a:t>
            </a:r>
            <a:r>
              <a:rPr lang="en-US" altLang="zh-CN" sz="2600" b="1">
                <a:latin typeface="楷体" pitchFamily="49" charset="-122"/>
                <a:ea typeface="楷体" pitchFamily="49" charset="-122"/>
              </a:rPr>
              <a:t>,</a:t>
            </a:r>
            <a:r>
              <a:rPr lang="zh-CN" altLang="en-US" sz="2600" b="1">
                <a:latin typeface="楷体" pitchFamily="49" charset="-122"/>
                <a:ea typeface="楷体" pitchFamily="49" charset="-122"/>
              </a:rPr>
              <a:t>备受猜忌</a:t>
            </a:r>
            <a:r>
              <a:rPr lang="en-US" altLang="zh-CN" sz="2600" b="1">
                <a:latin typeface="楷体" pitchFamily="49" charset="-122"/>
                <a:ea typeface="楷体" pitchFamily="49" charset="-122"/>
              </a:rPr>
              <a:t>,</a:t>
            </a:r>
            <a:r>
              <a:rPr lang="zh-CN" altLang="en-US" sz="2600" b="1">
                <a:latin typeface="楷体" pitchFamily="49" charset="-122"/>
                <a:ea typeface="楷体" pitchFamily="49" charset="-122"/>
              </a:rPr>
              <a:t>郁郁而死。他的诗歌多为五言</a:t>
            </a:r>
            <a:r>
              <a:rPr lang="en-US" altLang="zh-CN" sz="2600" b="1">
                <a:latin typeface="楷体" pitchFamily="49" charset="-122"/>
                <a:ea typeface="楷体" pitchFamily="49" charset="-122"/>
              </a:rPr>
              <a:t>,</a:t>
            </a:r>
            <a:r>
              <a:rPr lang="zh-CN" altLang="en-US" sz="2600" b="1">
                <a:latin typeface="楷体" pitchFamily="49" charset="-122"/>
                <a:ea typeface="楷体" pitchFamily="49" charset="-122"/>
              </a:rPr>
              <a:t>前期之作多抒写人生抱负及宴游之乐</a:t>
            </a:r>
            <a:r>
              <a:rPr lang="en-US" altLang="zh-CN" sz="2600" b="1">
                <a:latin typeface="楷体" pitchFamily="49" charset="-122"/>
                <a:ea typeface="楷体" pitchFamily="49" charset="-122"/>
              </a:rPr>
              <a:t>,</a:t>
            </a:r>
            <a:r>
              <a:rPr lang="zh-CN" altLang="en-US" sz="2600" b="1">
                <a:latin typeface="楷体" pitchFamily="49" charset="-122"/>
                <a:ea typeface="楷体" pitchFamily="49" charset="-122"/>
              </a:rPr>
              <a:t>也有少部分反映了社会动乱。后期诸作集中反映其受压迫的苦闷和对人生悲观失望的心情。其诗善用比兴手法</a:t>
            </a:r>
            <a:r>
              <a:rPr lang="en-US" altLang="zh-CN" sz="2600" b="1">
                <a:latin typeface="楷体" pitchFamily="49" charset="-122"/>
                <a:ea typeface="楷体" pitchFamily="49" charset="-122"/>
              </a:rPr>
              <a:t>,</a:t>
            </a:r>
            <a:r>
              <a:rPr lang="zh-CN" altLang="en-US" sz="2600" b="1">
                <a:latin typeface="楷体" pitchFamily="49" charset="-122"/>
                <a:ea typeface="楷体" pitchFamily="49" charset="-122"/>
              </a:rPr>
              <a:t>语言精练而辞采华茂</a:t>
            </a:r>
            <a:r>
              <a:rPr lang="en-US" altLang="zh-CN" sz="2600" b="1">
                <a:latin typeface="楷体" pitchFamily="49" charset="-122"/>
                <a:ea typeface="楷体" pitchFamily="49" charset="-122"/>
              </a:rPr>
              <a:t>,</a:t>
            </a:r>
            <a:r>
              <a:rPr lang="zh-CN" altLang="en-US" sz="2600" b="1">
                <a:latin typeface="楷体" pitchFamily="49" charset="-122"/>
                <a:ea typeface="楷体" pitchFamily="49" charset="-122"/>
              </a:rPr>
              <a:t>对五言诗的发展有显著影响。也善辞赋、散文</a:t>
            </a:r>
            <a:r>
              <a:rPr lang="en-US" altLang="zh-CN" sz="2600" b="1">
                <a:latin typeface="楷体" pitchFamily="49" charset="-122"/>
                <a:ea typeface="楷体" pitchFamily="49" charset="-122"/>
              </a:rPr>
              <a:t>,《</a:t>
            </a:r>
            <a:r>
              <a:rPr lang="zh-CN" altLang="en-US" sz="2600" b="1">
                <a:latin typeface="楷体" pitchFamily="49" charset="-122"/>
                <a:ea typeface="楷体" pitchFamily="49" charset="-122"/>
              </a:rPr>
              <a:t>洛神赋</a:t>
            </a:r>
            <a:r>
              <a:rPr lang="en-US" altLang="zh-CN" sz="2600" b="1">
                <a:latin typeface="楷体" pitchFamily="49" charset="-122"/>
                <a:ea typeface="楷体" pitchFamily="49" charset="-122"/>
              </a:rPr>
              <a:t>》</a:t>
            </a:r>
            <a:r>
              <a:rPr lang="zh-CN" altLang="en-US" sz="2600" b="1">
                <a:latin typeface="楷体" pitchFamily="49" charset="-122"/>
                <a:ea typeface="楷体" pitchFamily="49" charset="-122"/>
              </a:rPr>
              <a:t>尤著名。宋人辑有</a:t>
            </a:r>
            <a:r>
              <a:rPr lang="en-US" altLang="zh-CN" sz="2600" b="1">
                <a:latin typeface="楷体" pitchFamily="49" charset="-122"/>
                <a:ea typeface="楷体" pitchFamily="49" charset="-122"/>
              </a:rPr>
              <a:t>《</a:t>
            </a:r>
            <a:r>
              <a:rPr lang="zh-CN" altLang="en-US" sz="2600" b="1">
                <a:latin typeface="楷体" pitchFamily="49" charset="-122"/>
                <a:ea typeface="楷体" pitchFamily="49" charset="-122"/>
              </a:rPr>
              <a:t>曹子建集</a:t>
            </a:r>
            <a:r>
              <a:rPr lang="en-US" altLang="zh-CN" sz="2600" b="1">
                <a:latin typeface="楷体" pitchFamily="49" charset="-122"/>
                <a:ea typeface="楷体" pitchFamily="49" charset="-122"/>
              </a:rPr>
              <a:t>》</a:t>
            </a:r>
            <a:r>
              <a:rPr lang="zh-CN" altLang="en-US" sz="2600" b="1">
                <a:latin typeface="楷体" pitchFamily="49" charset="-122"/>
                <a:ea typeface="楷体" pitchFamily="49" charset="-122"/>
              </a:rPr>
              <a:t>。</a:t>
            </a:r>
            <a:endParaRPr lang="zh-CN" altLang="zh-CN" sz="2600" b="1">
              <a:latin typeface="楷体" pitchFamily="49" charset="-122"/>
              <a:ea typeface="楷体" pitchFamily="49" charset="-122"/>
            </a:endParaRPr>
          </a:p>
        </p:txBody>
      </p:sp>
      <p:grpSp>
        <p:nvGrpSpPr>
          <p:cNvPr id="60418" name="组合 8"/>
          <p:cNvGrpSpPr>
            <a:grpSpLocks/>
          </p:cNvGrpSpPr>
          <p:nvPr/>
        </p:nvGrpSpPr>
        <p:grpSpPr bwMode="auto">
          <a:xfrm>
            <a:off x="1588" y="31750"/>
            <a:ext cx="2006600" cy="523875"/>
            <a:chOff x="70" y="-63"/>
            <a:chExt cx="3161" cy="824"/>
          </a:xfrm>
        </p:grpSpPr>
        <p:sp>
          <p:nvSpPr>
            <p:cNvPr id="60425" name="文本框 6"/>
            <p:cNvSpPr txBox="1">
              <a:spLocks noChangeArrowheads="1"/>
            </p:cNvSpPr>
            <p:nvPr/>
          </p:nvSpPr>
          <p:spPr bwMode="auto">
            <a:xfrm>
              <a:off x="678" y="-63"/>
              <a:ext cx="2553" cy="824"/>
            </a:xfrm>
            <a:prstGeom prst="rect">
              <a:avLst/>
            </a:prstGeom>
            <a:noFill/>
            <a:ln w="9525">
              <a:noFill/>
              <a:miter lim="800000"/>
              <a:headEnd/>
              <a:tailEnd/>
            </a:ln>
          </p:spPr>
          <p:txBody>
            <a:bodyPr wrap="none">
              <a:spAutoFit/>
            </a:bodyPr>
            <a:lstStyle/>
            <a:p>
              <a:pPr>
                <a:buFont typeface="Arial" charset="0"/>
                <a:buNone/>
              </a:pPr>
              <a:r>
                <a:rPr lang="zh-CN" altLang="en-US" sz="2800">
                  <a:latin typeface="黑体" pitchFamily="49" charset="-122"/>
                  <a:ea typeface="黑体" pitchFamily="49" charset="-122"/>
                </a:rPr>
                <a:t>知识备查</a:t>
              </a:r>
            </a:p>
          </p:txBody>
        </p:sp>
        <p:cxnSp>
          <p:nvCxnSpPr>
            <p:cNvPr id="9" name="直线连接符 9">
              <a:extLst>
                <a:ext uri="{FF2B5EF4-FFF2-40B4-BE49-F238E27FC236}"/>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0" name="菱形 9">
              <a:extLst>
                <a:ext uri="{FF2B5EF4-FFF2-40B4-BE49-F238E27FC236}"/>
              </a:extLst>
            </p:cNvPr>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kumimoji="1" lang="zh-CN" altLang="en-US"/>
            </a:p>
          </p:txBody>
        </p:sp>
      </p:grpSp>
      <p:grpSp>
        <p:nvGrpSpPr>
          <p:cNvPr id="60419" name="组合 2"/>
          <p:cNvGrpSpPr>
            <a:grpSpLocks/>
          </p:cNvGrpSpPr>
          <p:nvPr/>
        </p:nvGrpSpPr>
        <p:grpSpPr bwMode="auto">
          <a:xfrm>
            <a:off x="3700463" y="425450"/>
            <a:ext cx="1743075" cy="566738"/>
            <a:chOff x="3333750" y="598488"/>
            <a:chExt cx="1743075" cy="566737"/>
          </a:xfrm>
        </p:grpSpPr>
        <p:sp>
          <p:nvSpPr>
            <p:cNvPr id="12" name="圆角矩形 11">
              <a:extLst>
                <a:ext uri="{FF2B5EF4-FFF2-40B4-BE49-F238E27FC236}"/>
              </a:extLst>
            </p:cNvPr>
            <p:cNvSpPr/>
            <p:nvPr/>
          </p:nvSpPr>
          <p:spPr>
            <a:xfrm rot="555800">
              <a:off x="4602162" y="715963"/>
              <a:ext cx="442913" cy="419099"/>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13" name="圆角矩形 12">
              <a:extLst>
                <a:ext uri="{FF2B5EF4-FFF2-40B4-BE49-F238E27FC236}"/>
              </a:extLst>
            </p:cNvPr>
            <p:cNvSpPr/>
            <p:nvPr/>
          </p:nvSpPr>
          <p:spPr>
            <a:xfrm rot="20470821">
              <a:off x="4197350" y="722313"/>
              <a:ext cx="442912" cy="420687"/>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14" name="圆角矩形 13">
              <a:extLst>
                <a:ext uri="{FF2B5EF4-FFF2-40B4-BE49-F238E27FC236}"/>
              </a:extLst>
            </p:cNvPr>
            <p:cNvSpPr/>
            <p:nvPr/>
          </p:nvSpPr>
          <p:spPr>
            <a:xfrm rot="319204">
              <a:off x="3778250" y="722313"/>
              <a:ext cx="441325" cy="420687"/>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15" name="圆角矩形 14">
              <a:extLst>
                <a:ext uri="{FF2B5EF4-FFF2-40B4-BE49-F238E27FC236}"/>
              </a:extLst>
            </p:cNvPr>
            <p:cNvSpPr/>
            <p:nvPr/>
          </p:nvSpPr>
          <p:spPr>
            <a:xfrm rot="21148334">
              <a:off x="3368675" y="730251"/>
              <a:ext cx="441325" cy="420686"/>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60424" name="矩形 1"/>
            <p:cNvSpPr>
              <a:spLocks noChangeArrowheads="1"/>
            </p:cNvSpPr>
            <p:nvPr/>
          </p:nvSpPr>
          <p:spPr bwMode="auto">
            <a:xfrm>
              <a:off x="3333750" y="598488"/>
              <a:ext cx="1743075" cy="566737"/>
            </a:xfrm>
            <a:prstGeom prst="rect">
              <a:avLst/>
            </a:prstGeom>
            <a:noFill/>
            <a:ln w="9525">
              <a:noFill/>
              <a:miter lim="800000"/>
              <a:headEnd/>
              <a:tailEnd/>
            </a:ln>
          </p:spPr>
          <p:txBody>
            <a:bodyPr>
              <a:spAutoFit/>
            </a:bodyPr>
            <a:lstStyle/>
            <a:p>
              <a:pPr algn="dist" eaLnBrk="0" hangingPunct="0">
                <a:lnSpc>
                  <a:spcPts val="4300"/>
                </a:lnSpc>
                <a:buFont typeface="Arial" charset="0"/>
                <a:buNone/>
              </a:pPr>
              <a:r>
                <a:rPr lang="zh-CN" altLang="en-US" sz="2800" b="1">
                  <a:solidFill>
                    <a:schemeClr val="bg1"/>
                  </a:solidFill>
                  <a:latin typeface="楷体" pitchFamily="49" charset="-122"/>
                  <a:ea typeface="楷体" pitchFamily="49" charset="-122"/>
                </a:rPr>
                <a:t>作者简介</a:t>
              </a:r>
            </a:p>
          </p:txBody>
        </p:sp>
      </p:gr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矩形 1"/>
          <p:cNvSpPr>
            <a:spLocks noChangeArrowheads="1"/>
          </p:cNvSpPr>
          <p:nvPr/>
        </p:nvSpPr>
        <p:spPr bwMode="auto">
          <a:xfrm>
            <a:off x="34925" y="627063"/>
            <a:ext cx="5113338" cy="3970337"/>
          </a:xfrm>
          <a:prstGeom prst="rect">
            <a:avLst/>
          </a:prstGeom>
          <a:noFill/>
          <a:ln w="9525">
            <a:noFill/>
            <a:miter lim="800000"/>
            <a:headEnd/>
            <a:tailEnd/>
          </a:ln>
        </p:spPr>
        <p:txBody>
          <a:bodyPr>
            <a:spAutoFit/>
          </a:bodyPr>
          <a:lstStyle/>
          <a:p>
            <a:pPr algn="ctr">
              <a:lnSpc>
                <a:spcPct val="150000"/>
              </a:lnSpc>
              <a:buFont typeface="Arial" charset="0"/>
              <a:buNone/>
            </a:pPr>
            <a:r>
              <a:rPr lang="zh-CN" altLang="en-US" sz="2800">
                <a:latin typeface="黑体" pitchFamily="49" charset="-122"/>
                <a:ea typeface="黑体" pitchFamily="49" charset="-122"/>
              </a:rPr>
              <a:t>梁甫行</a:t>
            </a:r>
            <a:endParaRPr lang="en-US" altLang="zh-CN" sz="2800">
              <a:latin typeface="黑体" pitchFamily="49" charset="-122"/>
              <a:ea typeface="黑体" pitchFamily="49" charset="-122"/>
            </a:endParaRPr>
          </a:p>
          <a:p>
            <a:pPr algn="ctr">
              <a:lnSpc>
                <a:spcPct val="150000"/>
              </a:lnSpc>
              <a:buFont typeface="Arial" charset="0"/>
              <a:buNone/>
            </a:pPr>
            <a:r>
              <a:rPr lang="zh-CN" altLang="en-US" sz="2800" b="1">
                <a:latin typeface="宋体" charset="-122"/>
              </a:rPr>
              <a:t>曹植</a:t>
            </a:r>
          </a:p>
          <a:p>
            <a:pPr algn="ctr">
              <a:lnSpc>
                <a:spcPct val="150000"/>
              </a:lnSpc>
              <a:buFont typeface="Arial" charset="0"/>
              <a:buNone/>
            </a:pPr>
            <a:r>
              <a:rPr lang="zh-CN" altLang="en-US" sz="2800" b="1">
                <a:latin typeface="楷体" pitchFamily="49" charset="-122"/>
                <a:ea typeface="楷体" pitchFamily="49" charset="-122"/>
              </a:rPr>
              <a:t>八方各异气，千里殊风雨。</a:t>
            </a:r>
          </a:p>
          <a:p>
            <a:pPr algn="ctr">
              <a:lnSpc>
                <a:spcPct val="150000"/>
              </a:lnSpc>
              <a:buFont typeface="Arial" charset="0"/>
              <a:buNone/>
            </a:pPr>
            <a:r>
              <a:rPr lang="zh-CN" altLang="en-US" sz="2800" b="1">
                <a:latin typeface="楷体" pitchFamily="49" charset="-122"/>
                <a:ea typeface="楷体" pitchFamily="49" charset="-122"/>
              </a:rPr>
              <a:t>剧哉边海民，寄身于草野。</a:t>
            </a:r>
          </a:p>
          <a:p>
            <a:pPr algn="ctr">
              <a:lnSpc>
                <a:spcPct val="150000"/>
              </a:lnSpc>
              <a:buFont typeface="Arial" charset="0"/>
              <a:buNone/>
            </a:pPr>
            <a:r>
              <a:rPr lang="zh-CN" altLang="en-US" sz="2800" b="1">
                <a:latin typeface="楷体" pitchFamily="49" charset="-122"/>
                <a:ea typeface="楷体" pitchFamily="49" charset="-122"/>
              </a:rPr>
              <a:t>妻子象禽兽，行止依林阻。</a:t>
            </a:r>
          </a:p>
          <a:p>
            <a:pPr algn="ctr">
              <a:lnSpc>
                <a:spcPct val="150000"/>
              </a:lnSpc>
              <a:buFont typeface="Arial" charset="0"/>
              <a:buNone/>
            </a:pPr>
            <a:r>
              <a:rPr lang="zh-CN" altLang="en-US" sz="2800" b="1">
                <a:latin typeface="楷体" pitchFamily="49" charset="-122"/>
                <a:ea typeface="楷体" pitchFamily="49" charset="-122"/>
              </a:rPr>
              <a:t>柴门何萧条，狐兔翔我宇。</a:t>
            </a:r>
          </a:p>
        </p:txBody>
      </p:sp>
      <p:grpSp>
        <p:nvGrpSpPr>
          <p:cNvPr id="61442" name="组合 6"/>
          <p:cNvGrpSpPr>
            <a:grpSpLocks/>
          </p:cNvGrpSpPr>
          <p:nvPr/>
        </p:nvGrpSpPr>
        <p:grpSpPr bwMode="auto">
          <a:xfrm>
            <a:off x="0" y="-20638"/>
            <a:ext cx="2006600" cy="523876"/>
            <a:chOff x="70" y="-63"/>
            <a:chExt cx="3161" cy="824"/>
          </a:xfrm>
        </p:grpSpPr>
        <p:sp>
          <p:nvSpPr>
            <p:cNvPr id="61445" name="文本框 6"/>
            <p:cNvSpPr txBox="1">
              <a:spLocks noChangeArrowheads="1"/>
            </p:cNvSpPr>
            <p:nvPr/>
          </p:nvSpPr>
          <p:spPr bwMode="auto">
            <a:xfrm>
              <a:off x="678" y="-63"/>
              <a:ext cx="2553" cy="824"/>
            </a:xfrm>
            <a:prstGeom prst="rect">
              <a:avLst/>
            </a:prstGeom>
            <a:noFill/>
            <a:ln w="9525">
              <a:noFill/>
              <a:miter lim="800000"/>
              <a:headEnd/>
              <a:tailEnd/>
            </a:ln>
          </p:spPr>
          <p:txBody>
            <a:bodyPr wrap="none">
              <a:spAutoFit/>
            </a:bodyPr>
            <a:lstStyle/>
            <a:p>
              <a:pPr>
                <a:buFont typeface="Arial" charset="0"/>
                <a:buNone/>
              </a:pPr>
              <a:r>
                <a:rPr lang="zh-CN" altLang="en-US" sz="2800">
                  <a:latin typeface="黑体" pitchFamily="49" charset="-122"/>
                  <a:ea typeface="黑体" pitchFamily="49" charset="-122"/>
                </a:rPr>
                <a:t>整体感知</a:t>
              </a:r>
            </a:p>
          </p:txBody>
        </p:sp>
        <p:cxnSp>
          <p:nvCxnSpPr>
            <p:cNvPr id="9" name="直线连接符 9">
              <a:extLst>
                <a:ext uri="{FF2B5EF4-FFF2-40B4-BE49-F238E27FC236}"/>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0" name="菱形 9">
              <a:extLst>
                <a:ext uri="{FF2B5EF4-FFF2-40B4-BE49-F238E27FC236}"/>
              </a:extLst>
            </p:cNvPr>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kumimoji="1" lang="zh-CN" altLang="en-US">
                <a:latin typeface="黑体" panose="02010609060101010101" pitchFamily="49" charset="-122"/>
                <a:ea typeface="黑体" panose="02010609060101010101" pitchFamily="49" charset="-122"/>
              </a:endParaRPr>
            </a:p>
          </p:txBody>
        </p:sp>
      </p:grpSp>
      <p:sp>
        <p:nvSpPr>
          <p:cNvPr id="11" name="矩形 10"/>
          <p:cNvSpPr>
            <a:spLocks noChangeArrowheads="1"/>
          </p:cNvSpPr>
          <p:nvPr/>
        </p:nvSpPr>
        <p:spPr bwMode="auto">
          <a:xfrm>
            <a:off x="5364163" y="1520825"/>
            <a:ext cx="3529012" cy="2922588"/>
          </a:xfrm>
          <a:prstGeom prst="rect">
            <a:avLst/>
          </a:prstGeom>
          <a:noFill/>
          <a:ln w="9525">
            <a:noFill/>
            <a:miter lim="800000"/>
            <a:headEnd/>
            <a:tailEnd/>
          </a:ln>
        </p:spPr>
        <p:txBody>
          <a:bodyPr>
            <a:spAutoFit/>
          </a:bodyPr>
          <a:lstStyle/>
          <a:p>
            <a:pPr>
              <a:buFont typeface="Arial" charset="0"/>
              <a:buNone/>
            </a:pPr>
            <a:r>
              <a:rPr lang="zh-CN" altLang="en-US" sz="2300">
                <a:solidFill>
                  <a:srgbClr val="FF0000"/>
                </a:solidFill>
                <a:latin typeface="黑体" pitchFamily="49" charset="-122"/>
                <a:ea typeface="黑体" pitchFamily="49" charset="-122"/>
              </a:rPr>
              <a:t>词语解释</a:t>
            </a:r>
          </a:p>
          <a:p>
            <a:pPr>
              <a:buFont typeface="Arial" charset="0"/>
              <a:buNone/>
            </a:pPr>
            <a:r>
              <a:rPr lang="en-US" altLang="zh-CN" sz="2300" b="1">
                <a:latin typeface="楷体" pitchFamily="49" charset="-122"/>
                <a:ea typeface="楷体" pitchFamily="49" charset="-122"/>
              </a:rPr>
              <a:t>【</a:t>
            </a:r>
            <a:r>
              <a:rPr lang="zh-CN" altLang="en-US" sz="2300" b="1">
                <a:latin typeface="楷体" pitchFamily="49" charset="-122"/>
                <a:ea typeface="楷体" pitchFamily="49" charset="-122"/>
              </a:rPr>
              <a:t>异气</a:t>
            </a:r>
            <a:r>
              <a:rPr lang="en-US" altLang="zh-CN" sz="2300" b="1">
                <a:latin typeface="楷体" pitchFamily="49" charset="-122"/>
                <a:ea typeface="楷体" pitchFamily="49" charset="-122"/>
              </a:rPr>
              <a:t>】</a:t>
            </a:r>
            <a:r>
              <a:rPr lang="zh-CN" altLang="en-US" sz="2300" b="1">
                <a:latin typeface="楷体" pitchFamily="49" charset="-122"/>
                <a:ea typeface="楷体" pitchFamily="49" charset="-122"/>
              </a:rPr>
              <a:t>气候不同。</a:t>
            </a:r>
          </a:p>
          <a:p>
            <a:pPr>
              <a:buFont typeface="Arial" charset="0"/>
              <a:buNone/>
            </a:pPr>
            <a:r>
              <a:rPr lang="en-US" altLang="zh-CN" sz="2300" b="1">
                <a:latin typeface="楷体" pitchFamily="49" charset="-122"/>
                <a:ea typeface="楷体" pitchFamily="49" charset="-122"/>
              </a:rPr>
              <a:t>【</a:t>
            </a:r>
            <a:r>
              <a:rPr lang="zh-CN" altLang="en-US" sz="2300" b="1">
                <a:latin typeface="楷体" pitchFamily="49" charset="-122"/>
                <a:ea typeface="楷体" pitchFamily="49" charset="-122"/>
              </a:rPr>
              <a:t>剧</a:t>
            </a:r>
            <a:r>
              <a:rPr lang="en-US" altLang="zh-CN" sz="2300" b="1">
                <a:latin typeface="楷体" pitchFamily="49" charset="-122"/>
                <a:ea typeface="楷体" pitchFamily="49" charset="-122"/>
              </a:rPr>
              <a:t>】</a:t>
            </a:r>
            <a:r>
              <a:rPr lang="zh-CN" altLang="en-US" sz="2300" b="1">
                <a:latin typeface="楷体" pitchFamily="49" charset="-122"/>
                <a:ea typeface="楷体" pitchFamily="49" charset="-122"/>
              </a:rPr>
              <a:t>艰难。</a:t>
            </a:r>
          </a:p>
          <a:p>
            <a:pPr>
              <a:buFont typeface="Arial" charset="0"/>
              <a:buNone/>
            </a:pPr>
            <a:r>
              <a:rPr lang="en-US" altLang="zh-CN" sz="2300" b="1">
                <a:latin typeface="楷体" pitchFamily="49" charset="-122"/>
                <a:ea typeface="楷体" pitchFamily="49" charset="-122"/>
              </a:rPr>
              <a:t>【</a:t>
            </a:r>
            <a:r>
              <a:rPr lang="zh-CN" altLang="en-US" sz="2300" b="1">
                <a:latin typeface="楷体" pitchFamily="49" charset="-122"/>
                <a:ea typeface="楷体" pitchFamily="49" charset="-122"/>
              </a:rPr>
              <a:t>行止</a:t>
            </a:r>
            <a:r>
              <a:rPr lang="en-US" altLang="zh-CN" sz="2300" b="1">
                <a:latin typeface="楷体" pitchFamily="49" charset="-122"/>
                <a:ea typeface="楷体" pitchFamily="49" charset="-122"/>
              </a:rPr>
              <a:t>】</a:t>
            </a:r>
            <a:r>
              <a:rPr lang="zh-CN" altLang="en-US" sz="2300" b="1">
                <a:latin typeface="楷体" pitchFamily="49" charset="-122"/>
                <a:ea typeface="楷体" pitchFamily="49" charset="-122"/>
              </a:rPr>
              <a:t>行动止息</a:t>
            </a:r>
            <a:r>
              <a:rPr lang="en-US" altLang="zh-CN" sz="2300" b="1">
                <a:latin typeface="楷体" pitchFamily="49" charset="-122"/>
                <a:ea typeface="楷体" pitchFamily="49" charset="-122"/>
              </a:rPr>
              <a:t>,</a:t>
            </a:r>
            <a:r>
              <a:rPr lang="zh-CN" altLang="en-US" sz="2300" b="1">
                <a:latin typeface="楷体" pitchFamily="49" charset="-122"/>
                <a:ea typeface="楷体" pitchFamily="49" charset="-122"/>
              </a:rPr>
              <a:t>这里</a:t>
            </a:r>
            <a:endParaRPr lang="en-US" altLang="zh-CN" sz="2300" b="1">
              <a:latin typeface="楷体" pitchFamily="49" charset="-122"/>
              <a:ea typeface="楷体" pitchFamily="49" charset="-122"/>
            </a:endParaRPr>
          </a:p>
          <a:p>
            <a:pPr>
              <a:buFont typeface="Arial" charset="0"/>
              <a:buNone/>
            </a:pPr>
            <a:r>
              <a:rPr lang="en-US" altLang="zh-CN" sz="2300" b="1">
                <a:latin typeface="楷体" pitchFamily="49" charset="-122"/>
                <a:ea typeface="楷体" pitchFamily="49" charset="-122"/>
              </a:rPr>
              <a:t>        </a:t>
            </a:r>
            <a:r>
              <a:rPr lang="zh-CN" altLang="en-US" sz="2300" b="1">
                <a:latin typeface="楷体" pitchFamily="49" charset="-122"/>
                <a:ea typeface="楷体" pitchFamily="49" charset="-122"/>
              </a:rPr>
              <a:t>泛指生活。</a:t>
            </a:r>
          </a:p>
          <a:p>
            <a:pPr>
              <a:buFont typeface="Arial" charset="0"/>
              <a:buNone/>
            </a:pPr>
            <a:r>
              <a:rPr lang="en-US" altLang="zh-CN" sz="2300" b="1">
                <a:latin typeface="楷体" pitchFamily="49" charset="-122"/>
                <a:ea typeface="楷体" pitchFamily="49" charset="-122"/>
              </a:rPr>
              <a:t>【</a:t>
            </a:r>
            <a:r>
              <a:rPr lang="zh-CN" altLang="en-US" sz="2300" b="1">
                <a:latin typeface="楷体" pitchFamily="49" charset="-122"/>
                <a:ea typeface="楷体" pitchFamily="49" charset="-122"/>
              </a:rPr>
              <a:t>林阻</a:t>
            </a:r>
            <a:r>
              <a:rPr lang="en-US" altLang="zh-CN" sz="2300" b="1">
                <a:latin typeface="楷体" pitchFamily="49" charset="-122"/>
                <a:ea typeface="楷体" pitchFamily="49" charset="-122"/>
              </a:rPr>
              <a:t>】</a:t>
            </a:r>
            <a:r>
              <a:rPr lang="zh-CN" altLang="en-US" sz="2300" b="1">
                <a:latin typeface="楷体" pitchFamily="49" charset="-122"/>
                <a:ea typeface="楷体" pitchFamily="49" charset="-122"/>
              </a:rPr>
              <a:t>山林险阻之地。</a:t>
            </a:r>
          </a:p>
          <a:p>
            <a:pPr>
              <a:buFont typeface="Arial" charset="0"/>
              <a:buNone/>
            </a:pPr>
            <a:r>
              <a:rPr lang="en-US" altLang="zh-CN" sz="2300" b="1">
                <a:latin typeface="楷体" pitchFamily="49" charset="-122"/>
                <a:ea typeface="楷体" pitchFamily="49" charset="-122"/>
              </a:rPr>
              <a:t>【</a:t>
            </a:r>
            <a:r>
              <a:rPr lang="zh-CN" altLang="en-US" sz="2300" b="1">
                <a:latin typeface="楷体" pitchFamily="49" charset="-122"/>
                <a:ea typeface="楷体" pitchFamily="49" charset="-122"/>
              </a:rPr>
              <a:t>翔</a:t>
            </a:r>
            <a:r>
              <a:rPr lang="en-US" altLang="zh-CN" sz="2300" b="1">
                <a:latin typeface="楷体" pitchFamily="49" charset="-122"/>
                <a:ea typeface="楷体" pitchFamily="49" charset="-122"/>
              </a:rPr>
              <a:t>】</a:t>
            </a:r>
            <a:r>
              <a:rPr lang="zh-CN" altLang="en-US" sz="2300" b="1">
                <a:latin typeface="楷体" pitchFamily="49" charset="-122"/>
                <a:ea typeface="楷体" pitchFamily="49" charset="-122"/>
              </a:rPr>
              <a:t>这里指自在地行走。</a:t>
            </a:r>
          </a:p>
          <a:p>
            <a:pPr>
              <a:buFont typeface="Arial" charset="0"/>
              <a:buNone/>
            </a:pPr>
            <a:r>
              <a:rPr lang="en-US" altLang="zh-CN" sz="2300" b="1">
                <a:latin typeface="楷体" pitchFamily="49" charset="-122"/>
                <a:ea typeface="楷体" pitchFamily="49" charset="-122"/>
              </a:rPr>
              <a:t>【</a:t>
            </a:r>
            <a:r>
              <a:rPr lang="zh-CN" altLang="en-US" sz="2300" b="1">
                <a:latin typeface="楷体" pitchFamily="49" charset="-122"/>
                <a:ea typeface="楷体" pitchFamily="49" charset="-122"/>
              </a:rPr>
              <a:t>宇</a:t>
            </a:r>
            <a:r>
              <a:rPr lang="en-US" altLang="zh-CN" sz="2300" b="1">
                <a:latin typeface="楷体" pitchFamily="49" charset="-122"/>
                <a:ea typeface="楷体" pitchFamily="49" charset="-122"/>
              </a:rPr>
              <a:t>】</a:t>
            </a:r>
            <a:r>
              <a:rPr lang="zh-CN" altLang="en-US" sz="2300" b="1">
                <a:latin typeface="楷体" pitchFamily="49" charset="-122"/>
                <a:ea typeface="楷体" pitchFamily="49" charset="-122"/>
              </a:rPr>
              <a:t>房屋。</a:t>
            </a:r>
          </a:p>
        </p:txBody>
      </p:sp>
      <p:pic>
        <p:nvPicPr>
          <p:cNvPr id="61449" name="课外古诗词诵读（三单元）-梁甫行.mp3">
            <a:hlinkClick r:id="" action="ppaction://media"/>
          </p:cNvPr>
          <p:cNvPicPr>
            <a:picLocks noRot="1" noChangeAspect="1" noChangeArrowheads="1"/>
          </p:cNvPicPr>
          <p:nvPr>
            <a:audioFile r:link="rId1"/>
          </p:nvPr>
        </p:nvPicPr>
        <p:blipFill>
          <a:blip r:embed="rId3"/>
          <a:srcRect/>
          <a:stretch>
            <a:fillRect/>
          </a:stretch>
        </p:blipFill>
        <p:spPr bwMode="auto">
          <a:xfrm>
            <a:off x="3348038" y="915988"/>
            <a:ext cx="304800" cy="304800"/>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 restart="whenNotActive" fill="hold" evtFilter="cancelBubble" nodeType="interactiveSeq">
                <p:stCondLst>
                  <p:cond evt="onClick" delay="0">
                    <p:tgtEl>
                      <p:spTgt spid="61449"/>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31466" fill="hold"/>
                                        <p:tgtEl>
                                          <p:spTgt spid="61449"/>
                                        </p:tgtEl>
                                      </p:cBhvr>
                                    </p:cmd>
                                  </p:childTnLst>
                                </p:cTn>
                              </p:par>
                            </p:childTnLst>
                          </p:cTn>
                        </p:par>
                      </p:childTnLst>
                    </p:cTn>
                  </p:par>
                </p:childTnLst>
              </p:cTn>
              <p:nextCondLst>
                <p:cond evt="onClick" delay="0">
                  <p:tgtEl>
                    <p:spTgt spid="61449"/>
                  </p:tgtEl>
                </p:cond>
              </p:nextCondLst>
            </p:seq>
            <p:audio>
              <p:cMediaNode>
                <p:cTn id="13" fill="hold" display="0">
                  <p:stCondLst>
                    <p:cond delay="indefinite"/>
                  </p:stCondLst>
                  <p:endCondLst>
                    <p:cond evt="onNext" delay="0">
                      <p:tgtEl>
                        <p:sldTgt/>
                      </p:tgtEl>
                    </p:cond>
                    <p:cond evt="onPrev" delay="0">
                      <p:tgtEl>
                        <p:sldTgt/>
                      </p:tgtEl>
                    </p:cond>
                    <p:cond evt="onStopAudio" delay="0">
                      <p:tgtEl>
                        <p:sldTgt/>
                      </p:tgtEl>
                    </p:cond>
                  </p:endCondLst>
                </p:cTn>
                <p:tgtEl>
                  <p:spTgt spid="61449"/>
                </p:tgtEl>
              </p:cMediaNode>
            </p:audio>
          </p:childTnLst>
        </p:cTn>
      </p:par>
    </p:tnLst>
    <p:bldLst>
      <p:bldP spid="1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2465" name="组合 9"/>
          <p:cNvGrpSpPr>
            <a:grpSpLocks/>
          </p:cNvGrpSpPr>
          <p:nvPr/>
        </p:nvGrpSpPr>
        <p:grpSpPr bwMode="auto">
          <a:xfrm>
            <a:off x="0" y="-20638"/>
            <a:ext cx="2006600" cy="523876"/>
            <a:chOff x="70" y="-63"/>
            <a:chExt cx="3161" cy="824"/>
          </a:xfrm>
        </p:grpSpPr>
        <p:sp>
          <p:nvSpPr>
            <p:cNvPr id="62467" name="文本框 6"/>
            <p:cNvSpPr txBox="1">
              <a:spLocks noChangeArrowheads="1"/>
            </p:cNvSpPr>
            <p:nvPr/>
          </p:nvSpPr>
          <p:spPr bwMode="auto">
            <a:xfrm>
              <a:off x="678" y="-63"/>
              <a:ext cx="2553" cy="824"/>
            </a:xfrm>
            <a:prstGeom prst="rect">
              <a:avLst/>
            </a:prstGeom>
            <a:noFill/>
            <a:ln w="9525">
              <a:noFill/>
              <a:miter lim="800000"/>
              <a:headEnd/>
              <a:tailEnd/>
            </a:ln>
          </p:spPr>
          <p:txBody>
            <a:bodyPr wrap="none">
              <a:spAutoFit/>
            </a:bodyPr>
            <a:lstStyle/>
            <a:p>
              <a:pPr>
                <a:buFont typeface="Arial" charset="0"/>
                <a:buNone/>
              </a:pPr>
              <a:r>
                <a:rPr lang="zh-CN" altLang="en-US" sz="2800">
                  <a:latin typeface="黑体" pitchFamily="49" charset="-122"/>
                  <a:ea typeface="黑体" pitchFamily="49" charset="-122"/>
                </a:rPr>
                <a:t>整体感知</a:t>
              </a:r>
            </a:p>
          </p:txBody>
        </p:sp>
        <p:cxnSp>
          <p:nvCxnSpPr>
            <p:cNvPr id="12" name="直线连接符 9">
              <a:extLst>
                <a:ext uri="{FF2B5EF4-FFF2-40B4-BE49-F238E27FC236}"/>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3" name="菱形 12">
              <a:extLst>
                <a:ext uri="{FF2B5EF4-FFF2-40B4-BE49-F238E27FC236}"/>
              </a:extLst>
            </p:cNvPr>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kumimoji="1" lang="zh-CN" altLang="en-US">
                <a:latin typeface="黑体" panose="02010609060101010101" pitchFamily="49" charset="-122"/>
                <a:ea typeface="黑体" panose="02010609060101010101" pitchFamily="49" charset="-122"/>
              </a:endParaRPr>
            </a:p>
          </p:txBody>
        </p:sp>
      </p:grpSp>
      <p:sp>
        <p:nvSpPr>
          <p:cNvPr id="62466" name="矩形 13"/>
          <p:cNvSpPr>
            <a:spLocks noChangeArrowheads="1"/>
          </p:cNvSpPr>
          <p:nvPr/>
        </p:nvSpPr>
        <p:spPr bwMode="auto">
          <a:xfrm>
            <a:off x="381000" y="687388"/>
            <a:ext cx="8496300" cy="3324225"/>
          </a:xfrm>
          <a:prstGeom prst="rect">
            <a:avLst/>
          </a:prstGeom>
          <a:noFill/>
          <a:ln w="9525">
            <a:noFill/>
            <a:miter lim="800000"/>
            <a:headEnd/>
            <a:tailEnd/>
          </a:ln>
        </p:spPr>
        <p:txBody>
          <a:bodyPr>
            <a:spAutoFit/>
          </a:bodyPr>
          <a:lstStyle/>
          <a:p>
            <a:pPr>
              <a:lnSpc>
                <a:spcPct val="150000"/>
              </a:lnSpc>
              <a:buFont typeface="Arial" charset="0"/>
              <a:buNone/>
            </a:pPr>
            <a:r>
              <a:rPr lang="zh-CN" altLang="en-US" sz="2800">
                <a:solidFill>
                  <a:srgbClr val="FF0000"/>
                </a:solidFill>
                <a:latin typeface="黑体" pitchFamily="49" charset="-122"/>
                <a:ea typeface="黑体" pitchFamily="49" charset="-122"/>
              </a:rPr>
              <a:t>译文</a:t>
            </a:r>
          </a:p>
          <a:p>
            <a:pPr>
              <a:lnSpc>
                <a:spcPct val="150000"/>
              </a:lnSpc>
              <a:buFont typeface="Arial" charset="0"/>
              <a:buNone/>
            </a:pPr>
            <a:r>
              <a:rPr lang="zh-CN" altLang="en-US" sz="2800" b="1">
                <a:solidFill>
                  <a:srgbClr val="000000"/>
                </a:solidFill>
                <a:latin typeface="楷体" pitchFamily="49" charset="-122"/>
                <a:ea typeface="楷体" pitchFamily="49" charset="-122"/>
              </a:rPr>
              <a:t>    八方的气候各不相同</a:t>
            </a:r>
            <a:r>
              <a:rPr lang="en-US" altLang="zh-CN" sz="2800" b="1">
                <a:solidFill>
                  <a:srgbClr val="000000"/>
                </a:solidFill>
                <a:latin typeface="楷体" pitchFamily="49" charset="-122"/>
                <a:ea typeface="楷体" pitchFamily="49" charset="-122"/>
              </a:rPr>
              <a:t>,</a:t>
            </a:r>
            <a:r>
              <a:rPr lang="zh-CN" altLang="en-US" sz="2800" b="1">
                <a:solidFill>
                  <a:srgbClr val="000000"/>
                </a:solidFill>
                <a:latin typeface="楷体" pitchFamily="49" charset="-122"/>
                <a:ea typeface="楷体" pitchFamily="49" charset="-122"/>
              </a:rPr>
              <a:t>千里之内</a:t>
            </a:r>
            <a:r>
              <a:rPr lang="en-US" altLang="zh-CN" sz="2800" b="1">
                <a:solidFill>
                  <a:srgbClr val="000000"/>
                </a:solidFill>
                <a:latin typeface="楷体" pitchFamily="49" charset="-122"/>
                <a:ea typeface="楷体" pitchFamily="49" charset="-122"/>
              </a:rPr>
              <a:t>,</a:t>
            </a:r>
            <a:r>
              <a:rPr lang="zh-CN" altLang="en-US" sz="2800" b="1">
                <a:solidFill>
                  <a:srgbClr val="000000"/>
                </a:solidFill>
                <a:latin typeface="楷体" pitchFamily="49" charset="-122"/>
                <a:ea typeface="楷体" pitchFamily="49" charset="-122"/>
              </a:rPr>
              <a:t>这里有雨那里刮风。海边的人民生活艰难啊</a:t>
            </a:r>
            <a:r>
              <a:rPr lang="en-US" altLang="zh-CN" sz="2800" b="1">
                <a:solidFill>
                  <a:srgbClr val="000000"/>
                </a:solidFill>
                <a:latin typeface="楷体" pitchFamily="49" charset="-122"/>
                <a:ea typeface="楷体" pitchFamily="49" charset="-122"/>
              </a:rPr>
              <a:t>,</a:t>
            </a:r>
            <a:r>
              <a:rPr lang="zh-CN" altLang="en-US" sz="2800" b="1">
                <a:solidFill>
                  <a:srgbClr val="000000"/>
                </a:solidFill>
                <a:latin typeface="楷体" pitchFamily="49" charset="-122"/>
                <a:ea typeface="楷体" pitchFamily="49" charset="-122"/>
              </a:rPr>
              <a:t>他们寄身在荒野之中。妻子儿女像禽兽一样</a:t>
            </a:r>
            <a:r>
              <a:rPr lang="en-US" altLang="zh-CN" sz="2800" b="1">
                <a:solidFill>
                  <a:srgbClr val="000000"/>
                </a:solidFill>
                <a:latin typeface="楷体" pitchFamily="49" charset="-122"/>
                <a:ea typeface="楷体" pitchFamily="49" charset="-122"/>
              </a:rPr>
              <a:t>,</a:t>
            </a:r>
            <a:r>
              <a:rPr lang="zh-CN" altLang="en-US" sz="2800" b="1">
                <a:solidFill>
                  <a:srgbClr val="000000"/>
                </a:solidFill>
                <a:latin typeface="楷体" pitchFamily="49" charset="-122"/>
                <a:ea typeface="楷体" pitchFamily="49" charset="-122"/>
              </a:rPr>
              <a:t>奔走止息在山林险境。柴门内外多么萧条啊</a:t>
            </a:r>
            <a:r>
              <a:rPr lang="en-US" altLang="zh-CN" sz="2800" b="1">
                <a:solidFill>
                  <a:srgbClr val="000000"/>
                </a:solidFill>
                <a:latin typeface="楷体" pitchFamily="49" charset="-122"/>
                <a:ea typeface="楷体" pitchFamily="49" charset="-122"/>
              </a:rPr>
              <a:t>,</a:t>
            </a:r>
            <a:r>
              <a:rPr lang="zh-CN" altLang="en-US" sz="2800" b="1">
                <a:solidFill>
                  <a:srgbClr val="000000"/>
                </a:solidFill>
                <a:latin typeface="楷体" pitchFamily="49" charset="-122"/>
                <a:ea typeface="楷体" pitchFamily="49" charset="-122"/>
              </a:rPr>
              <a:t>狐狸、兔子在我屋里自在地行走。</a:t>
            </a:r>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611188" y="1836738"/>
            <a:ext cx="8137525" cy="1814512"/>
          </a:xfrm>
          <a:prstGeom prst="rect">
            <a:avLst/>
          </a:prstGeom>
          <a:noFill/>
          <a:ln w="9525">
            <a:noFill/>
            <a:miter lim="800000"/>
            <a:headEnd/>
            <a:tailEnd/>
          </a:ln>
        </p:spPr>
        <p:txBody>
          <a:bodyPr>
            <a:spAutoFit/>
          </a:bodyPr>
          <a:lstStyle/>
          <a:p>
            <a:pPr>
              <a:buFont typeface="Arial" charset="0"/>
              <a:buNone/>
            </a:pPr>
            <a:r>
              <a:rPr lang="zh-CN" altLang="en-US" sz="2800" b="1">
                <a:latin typeface="楷体" pitchFamily="49" charset="-122"/>
                <a:ea typeface="楷体" pitchFamily="49" charset="-122"/>
              </a:rPr>
              <a:t>    “柴门何萧条，狐兔翔我宇”是全诗的精华所在。逃民们每日出没在山林之中，与狐兔争食争住，而自己原来的家园却因为无人居住，反而变成狐兔们自由跳踉、纵情嬉戏的王国，非常可悲的现实。</a:t>
            </a:r>
          </a:p>
        </p:txBody>
      </p:sp>
      <p:sp>
        <p:nvSpPr>
          <p:cNvPr id="63490" name="矩形 2"/>
          <p:cNvSpPr>
            <a:spLocks noChangeArrowheads="1"/>
          </p:cNvSpPr>
          <p:nvPr/>
        </p:nvSpPr>
        <p:spPr bwMode="auto">
          <a:xfrm>
            <a:off x="1042988" y="915988"/>
            <a:ext cx="7129462" cy="522287"/>
          </a:xfrm>
          <a:prstGeom prst="rect">
            <a:avLst/>
          </a:prstGeom>
          <a:noFill/>
          <a:ln w="9525">
            <a:noFill/>
            <a:miter lim="800000"/>
            <a:headEnd/>
            <a:tailEnd/>
          </a:ln>
        </p:spPr>
        <p:txBody>
          <a:bodyPr>
            <a:spAutoFit/>
          </a:bodyPr>
          <a:lstStyle/>
          <a:p>
            <a:pPr>
              <a:buFont typeface="Arial" charset="0"/>
              <a:buNone/>
            </a:pPr>
            <a:r>
              <a:rPr lang="zh-CN" altLang="en-US" sz="2800" b="1">
                <a:solidFill>
                  <a:srgbClr val="000000"/>
                </a:solidFill>
                <a:latin typeface="宋体" charset="-122"/>
              </a:rPr>
              <a:t>如何理解“</a:t>
            </a:r>
            <a:r>
              <a:rPr lang="zh-CN" altLang="en-US" sz="2800" b="1">
                <a:solidFill>
                  <a:srgbClr val="0000FF"/>
                </a:solidFill>
                <a:latin typeface="宋体" charset="-122"/>
              </a:rPr>
              <a:t>柴门何萧条，狐兔翔我宇</a:t>
            </a:r>
            <a:r>
              <a:rPr lang="zh-CN" altLang="en-US" sz="2800" b="1">
                <a:solidFill>
                  <a:srgbClr val="000000"/>
                </a:solidFill>
                <a:latin typeface="宋体" charset="-122"/>
              </a:rPr>
              <a:t>”两句？</a:t>
            </a:r>
            <a:endParaRPr lang="zh-CN" altLang="en-US" sz="2800" b="1">
              <a:latin typeface="宋体" charset="-122"/>
            </a:endParaRPr>
          </a:p>
        </p:txBody>
      </p:sp>
      <p:grpSp>
        <p:nvGrpSpPr>
          <p:cNvPr id="63491" name="组合 15"/>
          <p:cNvGrpSpPr>
            <a:grpSpLocks/>
          </p:cNvGrpSpPr>
          <p:nvPr/>
        </p:nvGrpSpPr>
        <p:grpSpPr bwMode="auto">
          <a:xfrm>
            <a:off x="44450" y="-39688"/>
            <a:ext cx="2006600" cy="522288"/>
            <a:chOff x="70" y="-63"/>
            <a:chExt cx="3160" cy="824"/>
          </a:xfrm>
        </p:grpSpPr>
        <p:sp>
          <p:nvSpPr>
            <p:cNvPr id="63492" name="文本框 6"/>
            <p:cNvSpPr txBox="1">
              <a:spLocks noChangeArrowheads="1"/>
            </p:cNvSpPr>
            <p:nvPr/>
          </p:nvSpPr>
          <p:spPr bwMode="auto">
            <a:xfrm>
              <a:off x="678" y="-63"/>
              <a:ext cx="2552" cy="825"/>
            </a:xfrm>
            <a:prstGeom prst="rect">
              <a:avLst/>
            </a:prstGeom>
            <a:noFill/>
            <a:ln w="9525">
              <a:noFill/>
              <a:miter lim="800000"/>
              <a:headEnd/>
              <a:tailEnd/>
            </a:ln>
          </p:spPr>
          <p:txBody>
            <a:bodyPr wrap="none">
              <a:spAutoFit/>
            </a:bodyPr>
            <a:lstStyle/>
            <a:p>
              <a:pPr>
                <a:buFont typeface="Arial" charset="0"/>
                <a:buNone/>
              </a:pPr>
              <a:r>
                <a:rPr lang="zh-CN" altLang="en-US" sz="2800">
                  <a:latin typeface="黑体" pitchFamily="49" charset="-122"/>
                  <a:ea typeface="黑体" pitchFamily="49" charset="-122"/>
                </a:rPr>
                <a:t>精读细研</a:t>
              </a:r>
            </a:p>
          </p:txBody>
        </p:sp>
        <p:cxnSp>
          <p:nvCxnSpPr>
            <p:cNvPr id="10" name="直线连接符 9">
              <a:extLst>
                <a:ext uri="{FF2B5EF4-FFF2-40B4-BE49-F238E27FC236}"/>
              </a:extLst>
            </p:cNvPr>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1" name="菱形 10">
              <a:extLst>
                <a:ext uri="{FF2B5EF4-FFF2-40B4-BE49-F238E27FC236}"/>
              </a:extLst>
            </p:cNvPr>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kumimoji="1"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矩形 1"/>
          <p:cNvSpPr>
            <a:spLocks noChangeArrowheads="1"/>
          </p:cNvSpPr>
          <p:nvPr/>
        </p:nvSpPr>
        <p:spPr bwMode="auto">
          <a:xfrm>
            <a:off x="466725" y="1203325"/>
            <a:ext cx="8210550" cy="3554413"/>
          </a:xfrm>
          <a:prstGeom prst="rect">
            <a:avLst/>
          </a:prstGeom>
          <a:noFill/>
          <a:ln w="9525">
            <a:noFill/>
            <a:miter lim="800000"/>
            <a:headEnd/>
            <a:tailEnd/>
          </a:ln>
        </p:spPr>
        <p:txBody>
          <a:bodyPr>
            <a:spAutoFit/>
          </a:bodyPr>
          <a:lstStyle/>
          <a:p>
            <a:pPr>
              <a:buFont typeface="Arial" charset="0"/>
              <a:buNone/>
            </a:pPr>
            <a:r>
              <a:rPr lang="zh-CN" altLang="en-US" sz="2500" b="1">
                <a:latin typeface="楷体" pitchFamily="49" charset="-122"/>
                <a:ea typeface="楷体" pitchFamily="49" charset="-122"/>
              </a:rPr>
              <a:t>    第一、二句的言外之意是，海边气候潮湿，风雨狂暴，海啸、龙卷风时有发生，是不适合人生存的地方，突出了海边人民生存环境的恶劣。第三、四句写出了人们生活的荒凉凄惨。第五、六句是对妻子、孩子的整体形象的描写，写出了海民衣不蔽体、蓬头垢面的艰苦生活，表现了他们与世隔绝、愚钝颓废的形象。第七、八句通过对狐狸、兔子的侧面描写，反衬出人们生活环境的荒蛮，以及海边人们的恐惧与凄楚。本文以白描的手法，全方位展现了海边人们的痛苦生活，表达了作者对劳动人民的同情。</a:t>
            </a:r>
          </a:p>
        </p:txBody>
      </p:sp>
      <p:grpSp>
        <p:nvGrpSpPr>
          <p:cNvPr id="64514" name="组合 15"/>
          <p:cNvGrpSpPr>
            <a:grpSpLocks/>
          </p:cNvGrpSpPr>
          <p:nvPr/>
        </p:nvGrpSpPr>
        <p:grpSpPr bwMode="auto">
          <a:xfrm>
            <a:off x="44450" y="-39688"/>
            <a:ext cx="2006600" cy="522288"/>
            <a:chOff x="70" y="-63"/>
            <a:chExt cx="3160" cy="824"/>
          </a:xfrm>
        </p:grpSpPr>
        <p:sp>
          <p:nvSpPr>
            <p:cNvPr id="64521" name="文本框 6"/>
            <p:cNvSpPr txBox="1">
              <a:spLocks noChangeArrowheads="1"/>
            </p:cNvSpPr>
            <p:nvPr/>
          </p:nvSpPr>
          <p:spPr bwMode="auto">
            <a:xfrm>
              <a:off x="678" y="-63"/>
              <a:ext cx="2552" cy="825"/>
            </a:xfrm>
            <a:prstGeom prst="rect">
              <a:avLst/>
            </a:prstGeom>
            <a:noFill/>
            <a:ln w="9525">
              <a:noFill/>
              <a:miter lim="800000"/>
              <a:headEnd/>
              <a:tailEnd/>
            </a:ln>
          </p:spPr>
          <p:txBody>
            <a:bodyPr wrap="none">
              <a:spAutoFit/>
            </a:bodyPr>
            <a:lstStyle/>
            <a:p>
              <a:pPr>
                <a:buFont typeface="Arial" charset="0"/>
                <a:buNone/>
              </a:pPr>
              <a:r>
                <a:rPr lang="zh-CN" altLang="en-US" sz="2800">
                  <a:latin typeface="黑体" pitchFamily="49" charset="-122"/>
                  <a:ea typeface="黑体" pitchFamily="49" charset="-122"/>
                </a:rPr>
                <a:t>精读细研</a:t>
              </a:r>
            </a:p>
          </p:txBody>
        </p:sp>
        <p:cxnSp>
          <p:nvCxnSpPr>
            <p:cNvPr id="9" name="直线连接符 9">
              <a:extLst>
                <a:ext uri="{FF2B5EF4-FFF2-40B4-BE49-F238E27FC236}"/>
              </a:extLst>
            </p:cNvPr>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0" name="菱形 9">
              <a:extLst>
                <a:ext uri="{FF2B5EF4-FFF2-40B4-BE49-F238E27FC236}"/>
              </a:extLst>
            </p:cNvPr>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kumimoji="1" lang="zh-CN" altLang="en-US"/>
            </a:p>
          </p:txBody>
        </p:sp>
      </p:grpSp>
      <p:grpSp>
        <p:nvGrpSpPr>
          <p:cNvPr id="64515" name="组合 2"/>
          <p:cNvGrpSpPr>
            <a:grpSpLocks/>
          </p:cNvGrpSpPr>
          <p:nvPr/>
        </p:nvGrpSpPr>
        <p:grpSpPr bwMode="auto">
          <a:xfrm>
            <a:off x="3700463" y="492125"/>
            <a:ext cx="1743075" cy="566738"/>
            <a:chOff x="3333750" y="598488"/>
            <a:chExt cx="1743075" cy="566737"/>
          </a:xfrm>
        </p:grpSpPr>
        <p:sp>
          <p:nvSpPr>
            <p:cNvPr id="12" name="圆角矩形 11">
              <a:extLst>
                <a:ext uri="{FF2B5EF4-FFF2-40B4-BE49-F238E27FC236}"/>
              </a:extLst>
            </p:cNvPr>
            <p:cNvSpPr/>
            <p:nvPr/>
          </p:nvSpPr>
          <p:spPr>
            <a:xfrm rot="555800">
              <a:off x="4602162" y="715963"/>
              <a:ext cx="442913" cy="419099"/>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13" name="圆角矩形 12">
              <a:extLst>
                <a:ext uri="{FF2B5EF4-FFF2-40B4-BE49-F238E27FC236}"/>
              </a:extLst>
            </p:cNvPr>
            <p:cNvSpPr/>
            <p:nvPr/>
          </p:nvSpPr>
          <p:spPr>
            <a:xfrm rot="20470821">
              <a:off x="4197350" y="722313"/>
              <a:ext cx="442912" cy="420687"/>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14" name="圆角矩形 13">
              <a:extLst>
                <a:ext uri="{FF2B5EF4-FFF2-40B4-BE49-F238E27FC236}"/>
              </a:extLst>
            </p:cNvPr>
            <p:cNvSpPr/>
            <p:nvPr/>
          </p:nvSpPr>
          <p:spPr>
            <a:xfrm rot="319204">
              <a:off x="3778250" y="722313"/>
              <a:ext cx="441325" cy="420687"/>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15" name="圆角矩形 14">
              <a:extLst>
                <a:ext uri="{FF2B5EF4-FFF2-40B4-BE49-F238E27FC236}"/>
              </a:extLst>
            </p:cNvPr>
            <p:cNvSpPr/>
            <p:nvPr/>
          </p:nvSpPr>
          <p:spPr>
            <a:xfrm rot="21148334">
              <a:off x="3368675" y="730251"/>
              <a:ext cx="441325" cy="420686"/>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64520" name="矩形 1"/>
            <p:cNvSpPr>
              <a:spLocks noChangeArrowheads="1"/>
            </p:cNvSpPr>
            <p:nvPr/>
          </p:nvSpPr>
          <p:spPr bwMode="auto">
            <a:xfrm>
              <a:off x="3333750" y="598488"/>
              <a:ext cx="1743075" cy="566737"/>
            </a:xfrm>
            <a:prstGeom prst="rect">
              <a:avLst/>
            </a:prstGeom>
            <a:noFill/>
            <a:ln w="9525">
              <a:noFill/>
              <a:miter lim="800000"/>
              <a:headEnd/>
              <a:tailEnd/>
            </a:ln>
          </p:spPr>
          <p:txBody>
            <a:bodyPr>
              <a:spAutoFit/>
            </a:bodyPr>
            <a:lstStyle/>
            <a:p>
              <a:pPr algn="dist" eaLnBrk="0" hangingPunct="0">
                <a:lnSpc>
                  <a:spcPts val="4300"/>
                </a:lnSpc>
                <a:buFont typeface="Arial" charset="0"/>
                <a:buNone/>
              </a:pPr>
              <a:r>
                <a:rPr lang="zh-CN" altLang="en-US" sz="2800" b="1">
                  <a:solidFill>
                    <a:schemeClr val="bg1"/>
                  </a:solidFill>
                  <a:latin typeface="楷体" pitchFamily="49" charset="-122"/>
                  <a:ea typeface="楷体" pitchFamily="49" charset="-122"/>
                </a:rPr>
                <a:t>诗歌鉴赏</a:t>
              </a:r>
            </a:p>
          </p:txBody>
        </p:sp>
      </p:gr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65538" name="文本框 3"/>
          <p:cNvSpPr txBox="1">
            <a:spLocks noChangeArrowheads="1"/>
          </p:cNvSpPr>
          <p:nvPr/>
        </p:nvSpPr>
        <p:spPr bwMode="auto">
          <a:xfrm>
            <a:off x="652463" y="1419225"/>
            <a:ext cx="7832725" cy="1108075"/>
          </a:xfrm>
          <a:prstGeom prst="rect">
            <a:avLst/>
          </a:prstGeom>
          <a:noFill/>
          <a:ln w="9525">
            <a:noFill/>
            <a:miter lim="800000"/>
            <a:headEnd/>
            <a:tailEnd/>
          </a:ln>
        </p:spPr>
        <p:txBody>
          <a:bodyPr wrap="none">
            <a:spAutoFit/>
          </a:bodyPr>
          <a:lstStyle/>
          <a:p>
            <a:pPr algn="ctr" defTabSz="685800">
              <a:buFont typeface="Arial" charset="0"/>
              <a:buNone/>
            </a:pPr>
            <a:r>
              <a:rPr lang="zh-CN" altLang="en-US" sz="6600" b="1" dirty="0">
                <a:solidFill>
                  <a:srgbClr val="FF6600"/>
                </a:solidFill>
                <a:latin typeface="宋体" panose="02010600030101010101" pitchFamily="2" charset="-122"/>
                <a:ea typeface="宋体" panose="02010600030101010101" pitchFamily="2" charset="-122"/>
                <a:cs typeface="Xingkai SC"/>
              </a:rPr>
              <a:t>七彩课堂  伴你成长</a:t>
            </a: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矩形 1"/>
          <p:cNvSpPr>
            <a:spLocks noChangeArrowheads="1"/>
          </p:cNvSpPr>
          <p:nvPr/>
        </p:nvSpPr>
        <p:spPr bwMode="auto">
          <a:xfrm>
            <a:off x="436563" y="633413"/>
            <a:ext cx="8423275" cy="4154487"/>
          </a:xfrm>
          <a:prstGeom prst="rect">
            <a:avLst/>
          </a:prstGeom>
          <a:noFill/>
          <a:ln w="9525">
            <a:noFill/>
            <a:miter lim="800000"/>
            <a:headEnd/>
            <a:tailEnd/>
          </a:ln>
        </p:spPr>
        <p:txBody>
          <a:bodyPr>
            <a:spAutoFit/>
          </a:bodyPr>
          <a:lstStyle/>
          <a:p>
            <a:pPr>
              <a:buFont typeface="Arial" charset="0"/>
              <a:buNone/>
            </a:pPr>
            <a:r>
              <a:rPr lang="en-US" altLang="zh-CN" sz="2400" b="1">
                <a:latin typeface="楷体" pitchFamily="49" charset="-122"/>
                <a:ea typeface="楷体" pitchFamily="49" charset="-122"/>
              </a:rPr>
              <a:t>    《</a:t>
            </a:r>
            <a:r>
              <a:rPr lang="zh-CN" altLang="en-US" sz="2400" b="1">
                <a:latin typeface="楷体" pitchFamily="49" charset="-122"/>
                <a:ea typeface="楷体" pitchFamily="49" charset="-122"/>
              </a:rPr>
              <a:t>庭中有奇树</a:t>
            </a:r>
            <a:r>
              <a:rPr lang="en-US" altLang="zh-CN" sz="2400" b="1">
                <a:latin typeface="楷体" pitchFamily="49" charset="-122"/>
                <a:ea typeface="楷体" pitchFamily="49" charset="-122"/>
              </a:rPr>
              <a:t>》</a:t>
            </a:r>
            <a:r>
              <a:rPr lang="zh-CN" altLang="en-US" sz="2400" b="1">
                <a:latin typeface="楷体" pitchFamily="49" charset="-122"/>
                <a:ea typeface="楷体" pitchFamily="49" charset="-122"/>
              </a:rPr>
              <a:t>是一首表现思妇忆远的闺怨诗，是</a:t>
            </a:r>
            <a:r>
              <a:rPr lang="en-US" altLang="zh-CN" sz="2400" b="1">
                <a:latin typeface="楷体" pitchFamily="49" charset="-122"/>
                <a:ea typeface="楷体" pitchFamily="49" charset="-122"/>
              </a:rPr>
              <a:t>《</a:t>
            </a:r>
            <a:r>
              <a:rPr lang="zh-CN" altLang="en-US" sz="2400" b="1">
                <a:latin typeface="楷体" pitchFamily="49" charset="-122"/>
                <a:ea typeface="楷体" pitchFamily="49" charset="-122"/>
              </a:rPr>
              <a:t>古诗十九首</a:t>
            </a:r>
            <a:r>
              <a:rPr lang="en-US" altLang="zh-CN" sz="2400" b="1">
                <a:latin typeface="楷体" pitchFamily="49" charset="-122"/>
                <a:ea typeface="楷体" pitchFamily="49" charset="-122"/>
              </a:rPr>
              <a:t>》</a:t>
            </a:r>
            <a:r>
              <a:rPr lang="zh-CN" altLang="en-US" sz="2400" b="1">
                <a:latin typeface="楷体" pitchFamily="49" charset="-122"/>
                <a:ea typeface="楷体" pitchFamily="49" charset="-122"/>
              </a:rPr>
              <a:t>的第九首。关于</a:t>
            </a:r>
            <a:r>
              <a:rPr lang="en-US" altLang="zh-CN" sz="2400" b="1">
                <a:latin typeface="楷体" pitchFamily="49" charset="-122"/>
                <a:ea typeface="楷体" pitchFamily="49" charset="-122"/>
              </a:rPr>
              <a:t>《</a:t>
            </a:r>
            <a:r>
              <a:rPr lang="zh-CN" altLang="en-US" sz="2400" b="1">
                <a:latin typeface="楷体" pitchFamily="49" charset="-122"/>
                <a:ea typeface="楷体" pitchFamily="49" charset="-122"/>
              </a:rPr>
              <a:t>古诗十九首</a:t>
            </a:r>
            <a:r>
              <a:rPr lang="en-US" altLang="zh-CN" sz="2400" b="1">
                <a:latin typeface="楷体" pitchFamily="49" charset="-122"/>
                <a:ea typeface="楷体" pitchFamily="49" charset="-122"/>
              </a:rPr>
              <a:t>》</a:t>
            </a:r>
            <a:r>
              <a:rPr lang="zh-CN" altLang="en-US" sz="2400" b="1">
                <a:latin typeface="楷体" pitchFamily="49" charset="-122"/>
                <a:ea typeface="楷体" pitchFamily="49" charset="-122"/>
              </a:rPr>
              <a:t>的时代背景有多种说法。宇文所安认为中国早期诗歌是一个复制系统，找不到“古诗”早于建安时期的确凿证据。木斋提出</a:t>
            </a:r>
            <a:r>
              <a:rPr lang="en-US" altLang="zh-CN" sz="2400" b="1">
                <a:latin typeface="楷体" pitchFamily="49" charset="-122"/>
                <a:ea typeface="楷体" pitchFamily="49" charset="-122"/>
              </a:rPr>
              <a:t>《</a:t>
            </a:r>
            <a:r>
              <a:rPr lang="zh-CN" altLang="en-US" sz="2400" b="1">
                <a:latin typeface="楷体" pitchFamily="49" charset="-122"/>
                <a:ea typeface="楷体" pitchFamily="49" charset="-122"/>
              </a:rPr>
              <a:t>古诗十九首</a:t>
            </a:r>
            <a:r>
              <a:rPr lang="en-US" altLang="zh-CN" sz="2400" b="1">
                <a:latin typeface="楷体" pitchFamily="49" charset="-122"/>
                <a:ea typeface="楷体" pitchFamily="49" charset="-122"/>
              </a:rPr>
              <a:t>》</a:t>
            </a:r>
            <a:r>
              <a:rPr lang="zh-CN" altLang="en-US" sz="2400" b="1">
                <a:latin typeface="楷体" pitchFamily="49" charset="-122"/>
                <a:ea typeface="楷体" pitchFamily="49" charset="-122"/>
              </a:rPr>
              <a:t>及建安诗歌的重要组成大部分诗作是曹植之作。李善注</a:t>
            </a:r>
            <a:r>
              <a:rPr lang="en-US" altLang="zh-CN" sz="2400" b="1">
                <a:latin typeface="楷体" pitchFamily="49" charset="-122"/>
                <a:ea typeface="楷体" pitchFamily="49" charset="-122"/>
              </a:rPr>
              <a:t>《</a:t>
            </a:r>
            <a:r>
              <a:rPr lang="zh-CN" altLang="en-US" sz="2400" b="1">
                <a:latin typeface="楷体" pitchFamily="49" charset="-122"/>
                <a:ea typeface="楷体" pitchFamily="49" charset="-122"/>
              </a:rPr>
              <a:t>昭明文选</a:t>
            </a:r>
            <a:r>
              <a:rPr lang="en-US" altLang="zh-CN" sz="2400" b="1">
                <a:latin typeface="楷体" pitchFamily="49" charset="-122"/>
                <a:ea typeface="楷体" pitchFamily="49" charset="-122"/>
              </a:rPr>
              <a:t>·</a:t>
            </a:r>
            <a:r>
              <a:rPr lang="zh-CN" altLang="en-US" sz="2400" b="1">
                <a:latin typeface="楷体" pitchFamily="49" charset="-122"/>
                <a:ea typeface="楷体" pitchFamily="49" charset="-122"/>
              </a:rPr>
              <a:t>杂诗上</a:t>
            </a:r>
            <a:r>
              <a:rPr lang="en-US" altLang="zh-CN" sz="2400" b="1">
                <a:latin typeface="楷体" pitchFamily="49" charset="-122"/>
                <a:ea typeface="楷体" pitchFamily="49" charset="-122"/>
              </a:rPr>
              <a:t>》</a:t>
            </a:r>
            <a:r>
              <a:rPr lang="zh-CN" altLang="en-US" sz="2400" b="1">
                <a:latin typeface="楷体" pitchFamily="49" charset="-122"/>
                <a:ea typeface="楷体" pitchFamily="49" charset="-122"/>
              </a:rPr>
              <a:t>题下注曾释之甚明：“并云古诗，盖不知作者。”并认为作于东汉时期，这也是二十世纪以来的主流观点。今人综合考察</a:t>
            </a:r>
            <a:r>
              <a:rPr lang="en-US" altLang="zh-CN" sz="2400" b="1">
                <a:latin typeface="楷体" pitchFamily="49" charset="-122"/>
                <a:ea typeface="楷体" pitchFamily="49" charset="-122"/>
              </a:rPr>
              <a:t>《</a:t>
            </a:r>
            <a:r>
              <a:rPr lang="zh-CN" altLang="en-US" sz="2400" b="1">
                <a:latin typeface="楷体" pitchFamily="49" charset="-122"/>
                <a:ea typeface="楷体" pitchFamily="49" charset="-122"/>
              </a:rPr>
              <a:t>古诗十九首</a:t>
            </a:r>
            <a:r>
              <a:rPr lang="en-US" altLang="zh-CN" sz="2400" b="1">
                <a:latin typeface="楷体" pitchFamily="49" charset="-122"/>
                <a:ea typeface="楷体" pitchFamily="49" charset="-122"/>
              </a:rPr>
              <a:t>》</a:t>
            </a:r>
            <a:r>
              <a:rPr lang="zh-CN" altLang="en-US" sz="2400" b="1">
                <a:latin typeface="楷体" pitchFamily="49" charset="-122"/>
                <a:ea typeface="楷体" pitchFamily="49" charset="-122"/>
              </a:rPr>
              <a:t>所表现的情感倾向、所折射的社会生活情状以及它纯熟的艺术技巧，一般认为这十九首诗所产生的年代应当在汉末献帝建安之前的几十年间。至于</a:t>
            </a:r>
            <a:r>
              <a:rPr lang="en-US" altLang="zh-CN" sz="2400" b="1">
                <a:latin typeface="楷体" pitchFamily="49" charset="-122"/>
                <a:ea typeface="楷体" pitchFamily="49" charset="-122"/>
              </a:rPr>
              <a:t>《</a:t>
            </a:r>
            <a:r>
              <a:rPr lang="zh-CN" altLang="en-US" sz="2400" b="1">
                <a:latin typeface="楷体" pitchFamily="49" charset="-122"/>
                <a:ea typeface="楷体" pitchFamily="49" charset="-122"/>
              </a:rPr>
              <a:t>庭中有奇树</a:t>
            </a:r>
            <a:r>
              <a:rPr lang="en-US" altLang="zh-CN" sz="2400" b="1">
                <a:latin typeface="楷体" pitchFamily="49" charset="-122"/>
                <a:ea typeface="楷体" pitchFamily="49" charset="-122"/>
              </a:rPr>
              <a:t>》</a:t>
            </a:r>
            <a:r>
              <a:rPr lang="zh-CN" altLang="en-US" sz="2400" b="1">
                <a:latin typeface="楷体" pitchFamily="49" charset="-122"/>
                <a:ea typeface="楷体" pitchFamily="49" charset="-122"/>
              </a:rPr>
              <a:t>的具体创作时间，则难以确考。</a:t>
            </a:r>
          </a:p>
        </p:txBody>
      </p:sp>
      <p:grpSp>
        <p:nvGrpSpPr>
          <p:cNvPr id="38914" name="组合 8"/>
          <p:cNvGrpSpPr>
            <a:grpSpLocks/>
          </p:cNvGrpSpPr>
          <p:nvPr/>
        </p:nvGrpSpPr>
        <p:grpSpPr bwMode="auto">
          <a:xfrm>
            <a:off x="1588" y="31750"/>
            <a:ext cx="2006600" cy="523875"/>
            <a:chOff x="70" y="-63"/>
            <a:chExt cx="3161" cy="824"/>
          </a:xfrm>
        </p:grpSpPr>
        <p:sp>
          <p:nvSpPr>
            <p:cNvPr id="38915" name="文本框 6"/>
            <p:cNvSpPr txBox="1">
              <a:spLocks noChangeArrowheads="1"/>
            </p:cNvSpPr>
            <p:nvPr/>
          </p:nvSpPr>
          <p:spPr bwMode="auto">
            <a:xfrm>
              <a:off x="678" y="-63"/>
              <a:ext cx="2553" cy="824"/>
            </a:xfrm>
            <a:prstGeom prst="rect">
              <a:avLst/>
            </a:prstGeom>
            <a:noFill/>
            <a:ln w="9525">
              <a:noFill/>
              <a:miter lim="800000"/>
              <a:headEnd/>
              <a:tailEnd/>
            </a:ln>
          </p:spPr>
          <p:txBody>
            <a:bodyPr wrap="none">
              <a:spAutoFit/>
            </a:bodyPr>
            <a:lstStyle/>
            <a:p>
              <a:pPr>
                <a:buFont typeface="Arial" charset="0"/>
                <a:buNone/>
              </a:pPr>
              <a:r>
                <a:rPr lang="zh-CN" altLang="en-US" sz="2800">
                  <a:latin typeface="黑体" pitchFamily="49" charset="-122"/>
                  <a:ea typeface="黑体" pitchFamily="49" charset="-122"/>
                </a:rPr>
                <a:t>知识备查</a:t>
              </a:r>
            </a:p>
          </p:txBody>
        </p:sp>
        <p:cxnSp>
          <p:nvCxnSpPr>
            <p:cNvPr id="9" name="直线连接符 9">
              <a:extLst>
                <a:ext uri="{FF2B5EF4-FFF2-40B4-BE49-F238E27FC236}"/>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0" name="菱形 9">
              <a:extLst>
                <a:ext uri="{FF2B5EF4-FFF2-40B4-BE49-F238E27FC236}"/>
              </a:extLst>
            </p:cNvPr>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kumimoji="1" lang="zh-CN" altLang="en-US"/>
            </a:p>
          </p:txBody>
        </p:sp>
      </p:gr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Text Box 5"/>
          <p:cNvSpPr txBox="1">
            <a:spLocks noChangeArrowheads="1"/>
          </p:cNvSpPr>
          <p:nvPr/>
        </p:nvSpPr>
        <p:spPr bwMode="auto">
          <a:xfrm>
            <a:off x="252413" y="555625"/>
            <a:ext cx="5256212" cy="3970338"/>
          </a:xfrm>
          <a:prstGeom prst="rect">
            <a:avLst/>
          </a:prstGeom>
          <a:noFill/>
          <a:ln w="9525">
            <a:noFill/>
            <a:miter lim="800000"/>
            <a:headEnd/>
            <a:tailEnd/>
          </a:ln>
        </p:spPr>
        <p:txBody>
          <a:bodyPr>
            <a:spAutoFit/>
          </a:bodyPr>
          <a:lstStyle/>
          <a:p>
            <a:pPr algn="ctr">
              <a:lnSpc>
                <a:spcPct val="150000"/>
              </a:lnSpc>
              <a:buClr>
                <a:schemeClr val="tx2"/>
              </a:buClr>
              <a:buSzPct val="70000"/>
              <a:buFont typeface="Arial" charset="0"/>
              <a:buNone/>
            </a:pPr>
            <a:r>
              <a:rPr lang="zh-CN" altLang="en-US" sz="2800">
                <a:latin typeface="黑体" pitchFamily="49" charset="-122"/>
                <a:ea typeface="黑体" pitchFamily="49" charset="-122"/>
              </a:rPr>
              <a:t>庭中有奇树</a:t>
            </a:r>
            <a:endParaRPr lang="en-US" altLang="zh-CN" sz="2800">
              <a:latin typeface="黑体" pitchFamily="49" charset="-122"/>
              <a:ea typeface="黑体" pitchFamily="49" charset="-122"/>
            </a:endParaRPr>
          </a:p>
          <a:p>
            <a:pPr algn="ctr">
              <a:lnSpc>
                <a:spcPct val="150000"/>
              </a:lnSpc>
              <a:buClr>
                <a:schemeClr val="tx2"/>
              </a:buClr>
              <a:buSzPct val="70000"/>
              <a:buFont typeface="Wingdings" pitchFamily="2" charset="2"/>
              <a:buNone/>
            </a:pPr>
            <a:r>
              <a:rPr lang="en-US" altLang="zh-CN" sz="2800" b="1">
                <a:latin typeface="宋体" charset="-122"/>
              </a:rPr>
              <a:t>《</a:t>
            </a:r>
            <a:r>
              <a:rPr lang="zh-CN" altLang="en-US" sz="2800" b="1">
                <a:latin typeface="宋体" charset="-122"/>
              </a:rPr>
              <a:t>古诗十九首</a:t>
            </a:r>
            <a:r>
              <a:rPr lang="en-US" altLang="zh-CN" sz="2800" b="1">
                <a:latin typeface="宋体" charset="-122"/>
              </a:rPr>
              <a:t>》</a:t>
            </a:r>
          </a:p>
          <a:p>
            <a:pPr algn="ctr">
              <a:lnSpc>
                <a:spcPct val="150000"/>
              </a:lnSpc>
              <a:buClr>
                <a:schemeClr val="tx2"/>
              </a:buClr>
              <a:buSzPct val="70000"/>
              <a:buFont typeface="Wingdings" pitchFamily="2" charset="2"/>
              <a:buNone/>
            </a:pPr>
            <a:r>
              <a:rPr lang="zh-CN" altLang="en-US" sz="2800" b="1">
                <a:latin typeface="楷体" pitchFamily="49" charset="-122"/>
                <a:ea typeface="楷体" pitchFamily="49" charset="-122"/>
              </a:rPr>
              <a:t>庭中有奇树，绿叶发华滋。</a:t>
            </a:r>
            <a:endParaRPr lang="en-US" altLang="zh-CN" sz="2800" b="1">
              <a:latin typeface="楷体" pitchFamily="49" charset="-122"/>
              <a:ea typeface="楷体" pitchFamily="49" charset="-122"/>
            </a:endParaRPr>
          </a:p>
          <a:p>
            <a:pPr algn="ctr">
              <a:lnSpc>
                <a:spcPct val="150000"/>
              </a:lnSpc>
              <a:buClr>
                <a:schemeClr val="tx2"/>
              </a:buClr>
              <a:buSzPct val="70000"/>
              <a:buFont typeface="Wingdings" pitchFamily="2" charset="2"/>
              <a:buNone/>
            </a:pPr>
            <a:r>
              <a:rPr lang="zh-CN" altLang="en-US" sz="2800" b="1">
                <a:latin typeface="楷体" pitchFamily="49" charset="-122"/>
                <a:ea typeface="楷体" pitchFamily="49" charset="-122"/>
              </a:rPr>
              <a:t>攀条折其荣，将以遗所思。</a:t>
            </a:r>
            <a:endParaRPr lang="en-US" altLang="zh-CN" sz="2800" b="1">
              <a:latin typeface="楷体" pitchFamily="49" charset="-122"/>
              <a:ea typeface="楷体" pitchFamily="49" charset="-122"/>
            </a:endParaRPr>
          </a:p>
          <a:p>
            <a:pPr algn="ctr">
              <a:lnSpc>
                <a:spcPct val="150000"/>
              </a:lnSpc>
              <a:buClr>
                <a:schemeClr val="tx2"/>
              </a:buClr>
              <a:buSzPct val="70000"/>
              <a:buFont typeface="Wingdings" pitchFamily="2" charset="2"/>
              <a:buNone/>
            </a:pPr>
            <a:r>
              <a:rPr lang="zh-CN" altLang="en-US" sz="2800" b="1">
                <a:latin typeface="楷体" pitchFamily="49" charset="-122"/>
                <a:ea typeface="楷体" pitchFamily="49" charset="-122"/>
              </a:rPr>
              <a:t>馨香盈怀袖，路远莫致之。</a:t>
            </a:r>
            <a:endParaRPr lang="en-US" altLang="zh-CN" sz="2800" b="1">
              <a:latin typeface="楷体" pitchFamily="49" charset="-122"/>
              <a:ea typeface="楷体" pitchFamily="49" charset="-122"/>
            </a:endParaRPr>
          </a:p>
          <a:p>
            <a:pPr algn="ctr">
              <a:lnSpc>
                <a:spcPct val="150000"/>
              </a:lnSpc>
              <a:buClr>
                <a:schemeClr val="tx2"/>
              </a:buClr>
              <a:buSzPct val="70000"/>
              <a:buFont typeface="Wingdings" pitchFamily="2" charset="2"/>
              <a:buNone/>
            </a:pPr>
            <a:r>
              <a:rPr lang="zh-CN" altLang="en-US" sz="2800" b="1">
                <a:latin typeface="楷体" pitchFamily="49" charset="-122"/>
                <a:ea typeface="楷体" pitchFamily="49" charset="-122"/>
              </a:rPr>
              <a:t>此物何足贵？但感别经时。</a:t>
            </a:r>
            <a:endParaRPr lang="en-US" altLang="zh-CN" sz="2800" b="1">
              <a:latin typeface="楷体" pitchFamily="49" charset="-122"/>
              <a:ea typeface="楷体" pitchFamily="49" charset="-122"/>
            </a:endParaRPr>
          </a:p>
        </p:txBody>
      </p:sp>
      <p:grpSp>
        <p:nvGrpSpPr>
          <p:cNvPr id="39938" name="组合 8"/>
          <p:cNvGrpSpPr>
            <a:grpSpLocks/>
          </p:cNvGrpSpPr>
          <p:nvPr/>
        </p:nvGrpSpPr>
        <p:grpSpPr bwMode="auto">
          <a:xfrm>
            <a:off x="0" y="-20638"/>
            <a:ext cx="2006600" cy="523876"/>
            <a:chOff x="70" y="-63"/>
            <a:chExt cx="3161" cy="824"/>
          </a:xfrm>
        </p:grpSpPr>
        <p:sp>
          <p:nvSpPr>
            <p:cNvPr id="39941" name="文本框 6"/>
            <p:cNvSpPr txBox="1">
              <a:spLocks noChangeArrowheads="1"/>
            </p:cNvSpPr>
            <p:nvPr/>
          </p:nvSpPr>
          <p:spPr bwMode="auto">
            <a:xfrm>
              <a:off x="678" y="-63"/>
              <a:ext cx="2553" cy="824"/>
            </a:xfrm>
            <a:prstGeom prst="rect">
              <a:avLst/>
            </a:prstGeom>
            <a:noFill/>
            <a:ln w="9525">
              <a:noFill/>
              <a:miter lim="800000"/>
              <a:headEnd/>
              <a:tailEnd/>
            </a:ln>
          </p:spPr>
          <p:txBody>
            <a:bodyPr wrap="none">
              <a:spAutoFit/>
            </a:bodyPr>
            <a:lstStyle/>
            <a:p>
              <a:pPr>
                <a:buFont typeface="Arial" charset="0"/>
                <a:buNone/>
              </a:pPr>
              <a:r>
                <a:rPr lang="zh-CN" altLang="en-US" sz="2800">
                  <a:latin typeface="黑体" pitchFamily="49" charset="-122"/>
                  <a:ea typeface="黑体" pitchFamily="49" charset="-122"/>
                </a:rPr>
                <a:t>整体感知</a:t>
              </a:r>
            </a:p>
          </p:txBody>
        </p:sp>
        <p:cxnSp>
          <p:nvCxnSpPr>
            <p:cNvPr id="10" name="直线连接符 9">
              <a:extLst>
                <a:ext uri="{FF2B5EF4-FFF2-40B4-BE49-F238E27FC236}"/>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1" name="菱形 10">
              <a:extLst>
                <a:ext uri="{FF2B5EF4-FFF2-40B4-BE49-F238E27FC236}"/>
              </a:extLst>
            </p:cNvPr>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kumimoji="1" lang="zh-CN" altLang="en-US">
                <a:latin typeface="黑体" panose="02010609060101010101" pitchFamily="49" charset="-122"/>
                <a:ea typeface="黑体" panose="02010609060101010101" pitchFamily="49" charset="-122"/>
              </a:endParaRPr>
            </a:p>
          </p:txBody>
        </p:sp>
      </p:grpSp>
      <p:sp>
        <p:nvSpPr>
          <p:cNvPr id="3" name="矩形 2"/>
          <p:cNvSpPr>
            <a:spLocks noChangeArrowheads="1"/>
          </p:cNvSpPr>
          <p:nvPr/>
        </p:nvSpPr>
        <p:spPr bwMode="auto">
          <a:xfrm>
            <a:off x="5688013" y="1492250"/>
            <a:ext cx="3348037" cy="2892425"/>
          </a:xfrm>
          <a:prstGeom prst="rect">
            <a:avLst/>
          </a:prstGeom>
          <a:noFill/>
          <a:ln w="9525">
            <a:noFill/>
            <a:miter lim="800000"/>
            <a:headEnd/>
            <a:tailEnd/>
          </a:ln>
        </p:spPr>
        <p:txBody>
          <a:bodyPr>
            <a:spAutoFit/>
          </a:bodyPr>
          <a:lstStyle/>
          <a:p>
            <a:pPr>
              <a:buFont typeface="Arial" charset="0"/>
              <a:buNone/>
            </a:pPr>
            <a:r>
              <a:rPr lang="zh-CN" altLang="en-US" sz="2600">
                <a:solidFill>
                  <a:srgbClr val="FF0000"/>
                </a:solidFill>
                <a:latin typeface="黑体" pitchFamily="49" charset="-122"/>
                <a:ea typeface="黑体" pitchFamily="49" charset="-122"/>
              </a:rPr>
              <a:t>词语解释</a:t>
            </a:r>
          </a:p>
          <a:p>
            <a:pPr>
              <a:buFont typeface="Arial" charset="0"/>
              <a:buNone/>
            </a:pPr>
            <a:r>
              <a:rPr lang="en-US" altLang="zh-CN" sz="2600" b="1">
                <a:solidFill>
                  <a:srgbClr val="000000"/>
                </a:solidFill>
                <a:latin typeface="楷体" pitchFamily="49" charset="-122"/>
                <a:ea typeface="楷体" pitchFamily="49" charset="-122"/>
              </a:rPr>
              <a:t>【</a:t>
            </a:r>
            <a:r>
              <a:rPr lang="zh-CN" altLang="en-US" sz="2600" b="1">
                <a:solidFill>
                  <a:srgbClr val="000000"/>
                </a:solidFill>
                <a:latin typeface="楷体" pitchFamily="49" charset="-122"/>
                <a:ea typeface="楷体" pitchFamily="49" charset="-122"/>
              </a:rPr>
              <a:t>华</a:t>
            </a:r>
            <a:r>
              <a:rPr lang="en-US" altLang="zh-CN" sz="2600" b="1">
                <a:solidFill>
                  <a:srgbClr val="000000"/>
                </a:solidFill>
                <a:latin typeface="楷体" pitchFamily="49" charset="-122"/>
                <a:ea typeface="楷体" pitchFamily="49" charset="-122"/>
              </a:rPr>
              <a:t>】</a:t>
            </a:r>
            <a:r>
              <a:rPr lang="zh-CN" altLang="en-US" sz="2600" b="1">
                <a:solidFill>
                  <a:srgbClr val="000000"/>
                </a:solidFill>
                <a:latin typeface="楷体" pitchFamily="49" charset="-122"/>
                <a:ea typeface="楷体" pitchFamily="49" charset="-122"/>
              </a:rPr>
              <a:t>花。       </a:t>
            </a:r>
            <a:endParaRPr lang="en-US" altLang="zh-CN" sz="2600" b="1">
              <a:solidFill>
                <a:srgbClr val="000000"/>
              </a:solidFill>
              <a:latin typeface="楷体" pitchFamily="49" charset="-122"/>
              <a:ea typeface="楷体" pitchFamily="49" charset="-122"/>
            </a:endParaRPr>
          </a:p>
          <a:p>
            <a:pPr>
              <a:buFont typeface="Arial" charset="0"/>
              <a:buNone/>
            </a:pPr>
            <a:r>
              <a:rPr lang="en-US" altLang="zh-CN" sz="2600" b="1">
                <a:solidFill>
                  <a:srgbClr val="000000"/>
                </a:solidFill>
                <a:latin typeface="楷体" pitchFamily="49" charset="-122"/>
                <a:ea typeface="楷体" pitchFamily="49" charset="-122"/>
              </a:rPr>
              <a:t>【</a:t>
            </a:r>
            <a:r>
              <a:rPr lang="zh-CN" altLang="en-US" sz="2600" b="1">
                <a:solidFill>
                  <a:srgbClr val="000000"/>
                </a:solidFill>
                <a:latin typeface="楷体" pitchFamily="49" charset="-122"/>
                <a:ea typeface="楷体" pitchFamily="49" charset="-122"/>
              </a:rPr>
              <a:t>滋</a:t>
            </a:r>
            <a:r>
              <a:rPr lang="en-US" altLang="zh-CN" sz="2600" b="1">
                <a:solidFill>
                  <a:srgbClr val="000000"/>
                </a:solidFill>
                <a:latin typeface="楷体" pitchFamily="49" charset="-122"/>
                <a:ea typeface="楷体" pitchFamily="49" charset="-122"/>
              </a:rPr>
              <a:t>】</a:t>
            </a:r>
            <a:r>
              <a:rPr lang="zh-CN" altLang="en-US" sz="2600" b="1">
                <a:solidFill>
                  <a:srgbClr val="000000"/>
                </a:solidFill>
                <a:latin typeface="楷体" pitchFamily="49" charset="-122"/>
                <a:ea typeface="楷体" pitchFamily="49" charset="-122"/>
              </a:rPr>
              <a:t>繁盛。</a:t>
            </a:r>
            <a:endParaRPr lang="en-US" altLang="zh-CN" sz="2600" b="1">
              <a:solidFill>
                <a:srgbClr val="000000"/>
              </a:solidFill>
              <a:latin typeface="楷体" pitchFamily="49" charset="-122"/>
              <a:ea typeface="楷体" pitchFamily="49" charset="-122"/>
            </a:endParaRPr>
          </a:p>
          <a:p>
            <a:pPr>
              <a:buFont typeface="Arial" charset="0"/>
              <a:buNone/>
            </a:pPr>
            <a:r>
              <a:rPr lang="en-US" altLang="zh-CN" sz="2600" b="1">
                <a:solidFill>
                  <a:srgbClr val="000000"/>
                </a:solidFill>
                <a:latin typeface="楷体" pitchFamily="49" charset="-122"/>
                <a:ea typeface="楷体" pitchFamily="49" charset="-122"/>
              </a:rPr>
              <a:t>【</a:t>
            </a:r>
            <a:r>
              <a:rPr lang="zh-CN" altLang="en-US" sz="2600" b="1">
                <a:solidFill>
                  <a:srgbClr val="000000"/>
                </a:solidFill>
                <a:latin typeface="楷体" pitchFamily="49" charset="-122"/>
                <a:ea typeface="楷体" pitchFamily="49" charset="-122"/>
              </a:rPr>
              <a:t>攀条</a:t>
            </a:r>
            <a:r>
              <a:rPr lang="en-US" altLang="zh-CN" sz="2600" b="1">
                <a:solidFill>
                  <a:srgbClr val="000000"/>
                </a:solidFill>
                <a:latin typeface="楷体" pitchFamily="49" charset="-122"/>
                <a:ea typeface="楷体" pitchFamily="49" charset="-122"/>
              </a:rPr>
              <a:t>】</a:t>
            </a:r>
            <a:r>
              <a:rPr lang="zh-CN" altLang="en-US" sz="2600" b="1">
                <a:solidFill>
                  <a:srgbClr val="000000"/>
                </a:solidFill>
                <a:latin typeface="楷体" pitchFamily="49" charset="-122"/>
                <a:ea typeface="楷体" pitchFamily="49" charset="-122"/>
              </a:rPr>
              <a:t>攀引枝条。</a:t>
            </a:r>
          </a:p>
          <a:p>
            <a:pPr>
              <a:buFont typeface="Arial" charset="0"/>
              <a:buNone/>
            </a:pPr>
            <a:r>
              <a:rPr lang="en-US" altLang="zh-CN" sz="2600" b="1">
                <a:solidFill>
                  <a:srgbClr val="000000"/>
                </a:solidFill>
                <a:latin typeface="楷体" pitchFamily="49" charset="-122"/>
                <a:ea typeface="楷体" pitchFamily="49" charset="-122"/>
              </a:rPr>
              <a:t>【</a:t>
            </a:r>
            <a:r>
              <a:rPr lang="zh-CN" altLang="en-US" sz="2600" b="1">
                <a:solidFill>
                  <a:srgbClr val="000000"/>
                </a:solidFill>
                <a:latin typeface="楷体" pitchFamily="49" charset="-122"/>
                <a:ea typeface="楷体" pitchFamily="49" charset="-122"/>
              </a:rPr>
              <a:t>遗</a:t>
            </a:r>
            <a:r>
              <a:rPr lang="en-US" altLang="zh-CN" sz="2600" b="1">
                <a:solidFill>
                  <a:srgbClr val="000000"/>
                </a:solidFill>
                <a:latin typeface="楷体" pitchFamily="49" charset="-122"/>
                <a:ea typeface="楷体" pitchFamily="49" charset="-122"/>
              </a:rPr>
              <a:t>】</a:t>
            </a:r>
            <a:r>
              <a:rPr lang="zh-CN" altLang="en-US" sz="2600" b="1">
                <a:solidFill>
                  <a:srgbClr val="000000"/>
                </a:solidFill>
                <a:latin typeface="楷体" pitchFamily="49" charset="-122"/>
                <a:ea typeface="楷体" pitchFamily="49" charset="-122"/>
              </a:rPr>
              <a:t>给予</a:t>
            </a:r>
            <a:r>
              <a:rPr lang="en-US" altLang="zh-CN" sz="2600" b="1">
                <a:solidFill>
                  <a:srgbClr val="000000"/>
                </a:solidFill>
                <a:latin typeface="楷体" pitchFamily="49" charset="-122"/>
                <a:ea typeface="楷体" pitchFamily="49" charset="-122"/>
              </a:rPr>
              <a:t>,</a:t>
            </a:r>
            <a:r>
              <a:rPr lang="zh-CN" altLang="en-US" sz="2600" b="1">
                <a:solidFill>
                  <a:srgbClr val="000000"/>
                </a:solidFill>
                <a:latin typeface="楷体" pitchFamily="49" charset="-122"/>
                <a:ea typeface="楷体" pitchFamily="49" charset="-122"/>
              </a:rPr>
              <a:t>馈赠。</a:t>
            </a:r>
            <a:endParaRPr lang="en-US" altLang="zh-CN" sz="2600" b="1">
              <a:solidFill>
                <a:srgbClr val="000000"/>
              </a:solidFill>
              <a:latin typeface="楷体" pitchFamily="49" charset="-122"/>
              <a:ea typeface="楷体" pitchFamily="49" charset="-122"/>
            </a:endParaRPr>
          </a:p>
          <a:p>
            <a:pPr>
              <a:buFont typeface="Arial" charset="0"/>
              <a:buNone/>
            </a:pPr>
            <a:r>
              <a:rPr lang="en-US" altLang="zh-CN" sz="2600" b="1">
                <a:solidFill>
                  <a:srgbClr val="000000"/>
                </a:solidFill>
                <a:latin typeface="楷体" pitchFamily="49" charset="-122"/>
                <a:ea typeface="楷体" pitchFamily="49" charset="-122"/>
              </a:rPr>
              <a:t>【</a:t>
            </a:r>
            <a:r>
              <a:rPr lang="zh-CN" altLang="en-US" sz="2600" b="1">
                <a:solidFill>
                  <a:srgbClr val="000000"/>
                </a:solidFill>
                <a:latin typeface="楷体" pitchFamily="49" charset="-122"/>
                <a:ea typeface="楷体" pitchFamily="49" charset="-122"/>
              </a:rPr>
              <a:t>致</a:t>
            </a:r>
            <a:r>
              <a:rPr lang="en-US" altLang="zh-CN" sz="2600" b="1">
                <a:solidFill>
                  <a:srgbClr val="000000"/>
                </a:solidFill>
                <a:latin typeface="楷体" pitchFamily="49" charset="-122"/>
                <a:ea typeface="楷体" pitchFamily="49" charset="-122"/>
              </a:rPr>
              <a:t>】</a:t>
            </a:r>
            <a:r>
              <a:rPr lang="zh-CN" altLang="en-US" sz="2600" b="1">
                <a:solidFill>
                  <a:srgbClr val="000000"/>
                </a:solidFill>
                <a:latin typeface="楷体" pitchFamily="49" charset="-122"/>
                <a:ea typeface="楷体" pitchFamily="49" charset="-122"/>
              </a:rPr>
              <a:t>送达。</a:t>
            </a:r>
            <a:endParaRPr lang="en-US" altLang="zh-CN" sz="2600" b="1">
              <a:solidFill>
                <a:srgbClr val="000000"/>
              </a:solidFill>
              <a:latin typeface="楷体" pitchFamily="49" charset="-122"/>
              <a:ea typeface="楷体" pitchFamily="49" charset="-122"/>
            </a:endParaRPr>
          </a:p>
          <a:p>
            <a:pPr>
              <a:buFont typeface="Arial" charset="0"/>
              <a:buNone/>
            </a:pPr>
            <a:r>
              <a:rPr lang="en-US" altLang="zh-CN" sz="2600" b="1">
                <a:solidFill>
                  <a:srgbClr val="000000"/>
                </a:solidFill>
                <a:latin typeface="楷体" pitchFamily="49" charset="-122"/>
                <a:ea typeface="楷体" pitchFamily="49" charset="-122"/>
              </a:rPr>
              <a:t>【</a:t>
            </a:r>
            <a:r>
              <a:rPr lang="zh-CN" altLang="en-US" sz="2600" b="1">
                <a:solidFill>
                  <a:srgbClr val="000000"/>
                </a:solidFill>
                <a:latin typeface="楷体" pitchFamily="49" charset="-122"/>
                <a:ea typeface="楷体" pitchFamily="49" charset="-122"/>
              </a:rPr>
              <a:t>经时</a:t>
            </a:r>
            <a:r>
              <a:rPr lang="en-US" altLang="zh-CN" sz="2600" b="1">
                <a:solidFill>
                  <a:srgbClr val="000000"/>
                </a:solidFill>
                <a:latin typeface="楷体" pitchFamily="49" charset="-122"/>
                <a:ea typeface="楷体" pitchFamily="49" charset="-122"/>
              </a:rPr>
              <a:t>】</a:t>
            </a:r>
            <a:r>
              <a:rPr lang="zh-CN" altLang="en-US" sz="2600" b="1">
                <a:solidFill>
                  <a:srgbClr val="000000"/>
                </a:solidFill>
                <a:latin typeface="楷体" pitchFamily="49" charset="-122"/>
                <a:ea typeface="楷体" pitchFamily="49" charset="-122"/>
              </a:rPr>
              <a:t>历时很久。</a:t>
            </a:r>
          </a:p>
        </p:txBody>
      </p:sp>
      <p:pic>
        <p:nvPicPr>
          <p:cNvPr id="39945" name="课外古诗词诵读（三单元）-庭中有奇树.mp3">
            <a:hlinkClick r:id="" action="ppaction://media"/>
          </p:cNvPr>
          <p:cNvPicPr>
            <a:picLocks noRot="1" noChangeAspect="1" noChangeArrowheads="1"/>
          </p:cNvPicPr>
          <p:nvPr>
            <a:audioFile r:link="rId1"/>
          </p:nvPr>
        </p:nvPicPr>
        <p:blipFill>
          <a:blip r:embed="rId3"/>
          <a:srcRect/>
          <a:stretch>
            <a:fillRect/>
          </a:stretch>
        </p:blipFill>
        <p:spPr bwMode="auto">
          <a:xfrm>
            <a:off x="3995738" y="842963"/>
            <a:ext cx="304800" cy="304800"/>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 restart="whenNotActive" fill="hold" evtFilter="cancelBubble" nodeType="interactiveSeq">
                <p:stCondLst>
                  <p:cond evt="onClick" delay="0">
                    <p:tgtEl>
                      <p:spTgt spid="39945"/>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35882" fill="hold"/>
                                        <p:tgtEl>
                                          <p:spTgt spid="39945"/>
                                        </p:tgtEl>
                                      </p:cBhvr>
                                    </p:cmd>
                                  </p:childTnLst>
                                </p:cTn>
                              </p:par>
                            </p:childTnLst>
                          </p:cTn>
                        </p:par>
                      </p:childTnLst>
                    </p:cTn>
                  </p:par>
                </p:childTnLst>
              </p:cTn>
              <p:nextCondLst>
                <p:cond evt="onClick" delay="0">
                  <p:tgtEl>
                    <p:spTgt spid="39945"/>
                  </p:tgtEl>
                </p:cond>
              </p:nextCondLst>
            </p:seq>
            <p:audio>
              <p:cMediaNode>
                <p:cTn id="13" fill="hold" display="0">
                  <p:stCondLst>
                    <p:cond delay="indefinite"/>
                  </p:stCondLst>
                  <p:endCondLst>
                    <p:cond evt="onNext" delay="0">
                      <p:tgtEl>
                        <p:sldTgt/>
                      </p:tgtEl>
                    </p:cond>
                    <p:cond evt="onPrev" delay="0">
                      <p:tgtEl>
                        <p:sldTgt/>
                      </p:tgtEl>
                    </p:cond>
                    <p:cond evt="onStopAudio" delay="0">
                      <p:tgtEl>
                        <p:sldTgt/>
                      </p:tgtEl>
                    </p:cond>
                  </p:endCondLst>
                </p:cTn>
                <p:tgtEl>
                  <p:spTgt spid="39945"/>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961" name="组合 8"/>
          <p:cNvGrpSpPr>
            <a:grpSpLocks/>
          </p:cNvGrpSpPr>
          <p:nvPr/>
        </p:nvGrpSpPr>
        <p:grpSpPr bwMode="auto">
          <a:xfrm>
            <a:off x="0" y="-20638"/>
            <a:ext cx="2006600" cy="523876"/>
            <a:chOff x="70" y="-63"/>
            <a:chExt cx="3161" cy="824"/>
          </a:xfrm>
        </p:grpSpPr>
        <p:sp>
          <p:nvSpPr>
            <p:cNvPr id="40963" name="文本框 6"/>
            <p:cNvSpPr txBox="1">
              <a:spLocks noChangeArrowheads="1"/>
            </p:cNvSpPr>
            <p:nvPr/>
          </p:nvSpPr>
          <p:spPr bwMode="auto">
            <a:xfrm>
              <a:off x="678" y="-63"/>
              <a:ext cx="2553" cy="824"/>
            </a:xfrm>
            <a:prstGeom prst="rect">
              <a:avLst/>
            </a:prstGeom>
            <a:noFill/>
            <a:ln w="9525">
              <a:noFill/>
              <a:miter lim="800000"/>
              <a:headEnd/>
              <a:tailEnd/>
            </a:ln>
          </p:spPr>
          <p:txBody>
            <a:bodyPr wrap="none">
              <a:spAutoFit/>
            </a:bodyPr>
            <a:lstStyle/>
            <a:p>
              <a:pPr>
                <a:buFont typeface="Arial" charset="0"/>
                <a:buNone/>
              </a:pPr>
              <a:r>
                <a:rPr lang="zh-CN" altLang="en-US" sz="2800">
                  <a:latin typeface="黑体" pitchFamily="49" charset="-122"/>
                  <a:ea typeface="黑体" pitchFamily="49" charset="-122"/>
                </a:rPr>
                <a:t>整体感知</a:t>
              </a:r>
            </a:p>
          </p:txBody>
        </p:sp>
        <p:cxnSp>
          <p:nvCxnSpPr>
            <p:cNvPr id="10" name="直线连接符 9">
              <a:extLst>
                <a:ext uri="{FF2B5EF4-FFF2-40B4-BE49-F238E27FC236}"/>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1" name="菱形 10">
              <a:extLst>
                <a:ext uri="{FF2B5EF4-FFF2-40B4-BE49-F238E27FC236}"/>
              </a:extLst>
            </p:cNvPr>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kumimoji="1" lang="zh-CN" altLang="en-US">
                <a:latin typeface="黑体" panose="02010609060101010101" pitchFamily="49" charset="-122"/>
                <a:ea typeface="黑体" panose="02010609060101010101" pitchFamily="49" charset="-122"/>
              </a:endParaRPr>
            </a:p>
          </p:txBody>
        </p:sp>
      </p:grpSp>
      <p:sp>
        <p:nvSpPr>
          <p:cNvPr id="40962" name="矩形 5"/>
          <p:cNvSpPr>
            <a:spLocks noChangeArrowheads="1"/>
          </p:cNvSpPr>
          <p:nvPr/>
        </p:nvSpPr>
        <p:spPr bwMode="auto">
          <a:xfrm>
            <a:off x="381000" y="582613"/>
            <a:ext cx="8496300" cy="3933825"/>
          </a:xfrm>
          <a:prstGeom prst="rect">
            <a:avLst/>
          </a:prstGeom>
          <a:noFill/>
          <a:ln w="9525">
            <a:noFill/>
            <a:miter lim="800000"/>
            <a:headEnd/>
            <a:tailEnd/>
          </a:ln>
        </p:spPr>
        <p:txBody>
          <a:bodyPr>
            <a:spAutoFit/>
          </a:bodyPr>
          <a:lstStyle/>
          <a:p>
            <a:pPr>
              <a:lnSpc>
                <a:spcPct val="130000"/>
              </a:lnSpc>
              <a:buFont typeface="Arial" charset="0"/>
              <a:buNone/>
            </a:pPr>
            <a:r>
              <a:rPr lang="zh-CN" altLang="en-US" sz="2800">
                <a:solidFill>
                  <a:srgbClr val="FF0000"/>
                </a:solidFill>
                <a:latin typeface="黑体" pitchFamily="49" charset="-122"/>
                <a:ea typeface="黑体" pitchFamily="49" charset="-122"/>
              </a:rPr>
              <a:t>译文</a:t>
            </a:r>
          </a:p>
          <a:p>
            <a:pPr>
              <a:lnSpc>
                <a:spcPct val="130000"/>
              </a:lnSpc>
              <a:buFont typeface="Arial" charset="0"/>
              <a:buNone/>
            </a:pPr>
            <a:r>
              <a:rPr lang="zh-CN" altLang="en-US" sz="2800" b="1">
                <a:latin typeface="楷体" pitchFamily="49" charset="-122"/>
                <a:ea typeface="楷体" pitchFamily="49" charset="-122"/>
              </a:rPr>
              <a:t>    在春天的庭院里</a:t>
            </a:r>
            <a:r>
              <a:rPr lang="en-US" altLang="zh-CN" sz="2800" b="1">
                <a:latin typeface="楷体" pitchFamily="49" charset="-122"/>
                <a:ea typeface="楷体" pitchFamily="49" charset="-122"/>
              </a:rPr>
              <a:t>,</a:t>
            </a:r>
            <a:r>
              <a:rPr lang="zh-CN" altLang="en-US" sz="2800" b="1">
                <a:latin typeface="楷体" pitchFamily="49" charset="-122"/>
                <a:ea typeface="楷体" pitchFamily="49" charset="-122"/>
              </a:rPr>
              <a:t>有一株嘉美的树</a:t>
            </a:r>
            <a:r>
              <a:rPr lang="en-US" altLang="zh-CN" sz="2800" b="1">
                <a:latin typeface="楷体" pitchFamily="49" charset="-122"/>
                <a:ea typeface="楷体" pitchFamily="49" charset="-122"/>
              </a:rPr>
              <a:t>,</a:t>
            </a:r>
            <a:r>
              <a:rPr lang="zh-CN" altLang="en-US" sz="2800" b="1">
                <a:latin typeface="楷体" pitchFamily="49" charset="-122"/>
                <a:ea typeface="楷体" pitchFamily="49" charset="-122"/>
              </a:rPr>
              <a:t>在满树绿叶的衬托下</a:t>
            </a:r>
            <a:r>
              <a:rPr lang="en-US" altLang="zh-CN" sz="2800" b="1">
                <a:latin typeface="楷体" pitchFamily="49" charset="-122"/>
                <a:ea typeface="楷体" pitchFamily="49" charset="-122"/>
              </a:rPr>
              <a:t>,</a:t>
            </a:r>
            <a:r>
              <a:rPr lang="zh-CN" altLang="en-US" sz="2800" b="1">
                <a:latin typeface="楷体" pitchFamily="49" charset="-122"/>
                <a:ea typeface="楷体" pitchFamily="49" charset="-122"/>
              </a:rPr>
              <a:t>开满了茂密的花朵。妇人攀着枝条</a:t>
            </a:r>
            <a:r>
              <a:rPr lang="en-US" altLang="zh-CN" sz="2800" b="1">
                <a:latin typeface="楷体" pitchFamily="49" charset="-122"/>
                <a:ea typeface="楷体" pitchFamily="49" charset="-122"/>
              </a:rPr>
              <a:t>,</a:t>
            </a:r>
            <a:r>
              <a:rPr lang="zh-CN" altLang="en-US" sz="2800" b="1">
                <a:latin typeface="楷体" pitchFamily="49" charset="-122"/>
                <a:ea typeface="楷体" pitchFamily="49" charset="-122"/>
              </a:rPr>
              <a:t>折下了最好看的一枝花</a:t>
            </a:r>
            <a:r>
              <a:rPr lang="en-US" altLang="zh-CN" sz="2800" b="1">
                <a:latin typeface="楷体" pitchFamily="49" charset="-122"/>
                <a:ea typeface="楷体" pitchFamily="49" charset="-122"/>
              </a:rPr>
              <a:t>,</a:t>
            </a:r>
            <a:r>
              <a:rPr lang="zh-CN" altLang="en-US" sz="2800" b="1">
                <a:latin typeface="楷体" pitchFamily="49" charset="-122"/>
                <a:ea typeface="楷体" pitchFamily="49" charset="-122"/>
              </a:rPr>
              <a:t>要把它赠送给日夜思念的丈夫。花的香气染满了妇人的衣襟和衣袖</a:t>
            </a:r>
            <a:r>
              <a:rPr lang="en-US" altLang="zh-CN" sz="2800" b="1">
                <a:latin typeface="楷体" pitchFamily="49" charset="-122"/>
                <a:ea typeface="楷体" pitchFamily="49" charset="-122"/>
              </a:rPr>
              <a:t>,</a:t>
            </a:r>
            <a:r>
              <a:rPr lang="zh-CN" altLang="en-US" sz="2800" b="1">
                <a:latin typeface="楷体" pitchFamily="49" charset="-122"/>
                <a:ea typeface="楷体" pitchFamily="49" charset="-122"/>
              </a:rPr>
              <a:t>天遥地远</a:t>
            </a:r>
            <a:r>
              <a:rPr lang="en-US" altLang="zh-CN" sz="2800" b="1">
                <a:latin typeface="楷体" pitchFamily="49" charset="-122"/>
                <a:ea typeface="楷体" pitchFamily="49" charset="-122"/>
              </a:rPr>
              <a:t>,</a:t>
            </a:r>
            <a:r>
              <a:rPr lang="zh-CN" altLang="en-US" sz="2800" b="1">
                <a:latin typeface="楷体" pitchFamily="49" charset="-122"/>
                <a:ea typeface="楷体" pitchFamily="49" charset="-122"/>
              </a:rPr>
              <a:t>这花无论如何也不可能送到丈夫的手中。这花有什么稀罕的呢</a:t>
            </a:r>
            <a:r>
              <a:rPr lang="en-US" altLang="zh-CN" sz="2800" b="1">
                <a:latin typeface="楷体" pitchFamily="49" charset="-122"/>
                <a:ea typeface="楷体" pitchFamily="49" charset="-122"/>
              </a:rPr>
              <a:t>?</a:t>
            </a:r>
            <a:r>
              <a:rPr lang="zh-CN" altLang="en-US" sz="2800" b="1">
                <a:latin typeface="楷体" pitchFamily="49" charset="-122"/>
                <a:ea typeface="楷体" pitchFamily="49" charset="-122"/>
              </a:rPr>
              <a:t>只是因为别离太久</a:t>
            </a:r>
            <a:r>
              <a:rPr lang="en-US" altLang="zh-CN" sz="2800" b="1">
                <a:latin typeface="楷体" pitchFamily="49" charset="-122"/>
                <a:ea typeface="楷体" pitchFamily="49" charset="-122"/>
              </a:rPr>
              <a:t>,</a:t>
            </a:r>
            <a:r>
              <a:rPr lang="zh-CN" altLang="en-US" sz="2800" b="1">
                <a:latin typeface="楷体" pitchFamily="49" charset="-122"/>
                <a:ea typeface="楷体" pitchFamily="49" charset="-122"/>
              </a:rPr>
              <a:t>想借着花表达怀念之情罢了。</a:t>
            </a: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矩形 1"/>
          <p:cNvSpPr>
            <a:spLocks noChangeArrowheads="1"/>
          </p:cNvSpPr>
          <p:nvPr/>
        </p:nvSpPr>
        <p:spPr bwMode="auto">
          <a:xfrm>
            <a:off x="430213" y="771525"/>
            <a:ext cx="8318500" cy="954088"/>
          </a:xfrm>
          <a:prstGeom prst="rect">
            <a:avLst/>
          </a:prstGeom>
          <a:noFill/>
          <a:ln w="9525">
            <a:noFill/>
            <a:miter lim="800000"/>
            <a:headEnd/>
            <a:tailEnd/>
          </a:ln>
        </p:spPr>
        <p:txBody>
          <a:bodyPr>
            <a:spAutoFit/>
          </a:bodyPr>
          <a:lstStyle/>
          <a:p>
            <a:pPr>
              <a:buFont typeface="Arial" charset="0"/>
              <a:buNone/>
            </a:pPr>
            <a:r>
              <a:rPr lang="zh-CN" altLang="en-US" sz="2800" b="1">
                <a:latin typeface="宋体" charset="-122"/>
              </a:rPr>
              <a:t>    “庭中有奇树，绿叶发华滋”描绘了一幅怎样的图景？</a:t>
            </a:r>
          </a:p>
        </p:txBody>
      </p:sp>
      <p:sp>
        <p:nvSpPr>
          <p:cNvPr id="3" name="矩形 2"/>
          <p:cNvSpPr>
            <a:spLocks noChangeArrowheads="1"/>
          </p:cNvSpPr>
          <p:nvPr/>
        </p:nvSpPr>
        <p:spPr bwMode="auto">
          <a:xfrm>
            <a:off x="430213" y="1995488"/>
            <a:ext cx="8318500" cy="1816100"/>
          </a:xfrm>
          <a:prstGeom prst="rect">
            <a:avLst/>
          </a:prstGeom>
          <a:noFill/>
          <a:ln w="9525">
            <a:noFill/>
            <a:miter lim="800000"/>
            <a:headEnd/>
            <a:tailEnd/>
          </a:ln>
        </p:spPr>
        <p:txBody>
          <a:bodyPr>
            <a:spAutoFit/>
          </a:bodyPr>
          <a:lstStyle/>
          <a:p>
            <a:pPr>
              <a:buFont typeface="Arial" charset="0"/>
              <a:buNone/>
            </a:pPr>
            <a:r>
              <a:rPr lang="zh-CN" altLang="en-US" sz="2800" b="1">
                <a:latin typeface="楷体" pitchFamily="49" charset="-122"/>
                <a:ea typeface="楷体" pitchFamily="49" charset="-122"/>
              </a:rPr>
              <a:t>   在春天的庭院里，有一株嘉美的树，在满树绿叶的衬托下，开出了茂密的花朵，显得格外生气勃勃。首句中的“庭中”暗示这里的景色不是大自然中的，而是深闺中的，是一首表现思妇的闺怨诗。</a:t>
            </a:r>
          </a:p>
        </p:txBody>
      </p:sp>
      <p:grpSp>
        <p:nvGrpSpPr>
          <p:cNvPr id="41987" name="组合 15"/>
          <p:cNvGrpSpPr>
            <a:grpSpLocks/>
          </p:cNvGrpSpPr>
          <p:nvPr/>
        </p:nvGrpSpPr>
        <p:grpSpPr bwMode="auto">
          <a:xfrm>
            <a:off x="44450" y="-39688"/>
            <a:ext cx="2006600" cy="522288"/>
            <a:chOff x="70" y="-63"/>
            <a:chExt cx="3160" cy="824"/>
          </a:xfrm>
        </p:grpSpPr>
        <p:sp>
          <p:nvSpPr>
            <p:cNvPr id="41988" name="文本框 6"/>
            <p:cNvSpPr txBox="1">
              <a:spLocks noChangeArrowheads="1"/>
            </p:cNvSpPr>
            <p:nvPr/>
          </p:nvSpPr>
          <p:spPr bwMode="auto">
            <a:xfrm>
              <a:off x="678" y="-63"/>
              <a:ext cx="2552" cy="825"/>
            </a:xfrm>
            <a:prstGeom prst="rect">
              <a:avLst/>
            </a:prstGeom>
            <a:noFill/>
            <a:ln w="9525">
              <a:noFill/>
              <a:miter lim="800000"/>
              <a:headEnd/>
              <a:tailEnd/>
            </a:ln>
          </p:spPr>
          <p:txBody>
            <a:bodyPr wrap="none">
              <a:spAutoFit/>
            </a:bodyPr>
            <a:lstStyle/>
            <a:p>
              <a:pPr>
                <a:buFont typeface="Arial" charset="0"/>
                <a:buNone/>
              </a:pPr>
              <a:r>
                <a:rPr lang="zh-CN" altLang="en-US" sz="2800">
                  <a:latin typeface="黑体" pitchFamily="49" charset="-122"/>
                  <a:ea typeface="黑体" pitchFamily="49" charset="-122"/>
                </a:rPr>
                <a:t>精读细研</a:t>
              </a:r>
            </a:p>
          </p:txBody>
        </p:sp>
        <p:cxnSp>
          <p:nvCxnSpPr>
            <p:cNvPr id="10" name="直线连接符 9">
              <a:extLst>
                <a:ext uri="{FF2B5EF4-FFF2-40B4-BE49-F238E27FC236}"/>
              </a:extLst>
            </p:cNvPr>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1" name="菱形 10">
              <a:extLst>
                <a:ext uri="{FF2B5EF4-FFF2-40B4-BE49-F238E27FC236}"/>
              </a:extLst>
            </p:cNvPr>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kumimoji="1"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矩形 1"/>
          <p:cNvSpPr>
            <a:spLocks noChangeArrowheads="1"/>
          </p:cNvSpPr>
          <p:nvPr/>
        </p:nvSpPr>
        <p:spPr bwMode="auto">
          <a:xfrm>
            <a:off x="514350" y="771525"/>
            <a:ext cx="8115300" cy="954088"/>
          </a:xfrm>
          <a:prstGeom prst="rect">
            <a:avLst/>
          </a:prstGeom>
          <a:noFill/>
          <a:ln w="9525">
            <a:noFill/>
            <a:miter lim="800000"/>
            <a:headEnd/>
            <a:tailEnd/>
          </a:ln>
        </p:spPr>
        <p:txBody>
          <a:bodyPr>
            <a:spAutoFit/>
          </a:bodyPr>
          <a:lstStyle/>
          <a:p>
            <a:pPr>
              <a:buFont typeface="Arial" charset="0"/>
              <a:buNone/>
            </a:pPr>
            <a:r>
              <a:rPr lang="zh-CN" altLang="en-US" sz="2800" b="1">
                <a:latin typeface="宋体" charset="-122"/>
              </a:rPr>
              <a:t>    从“</a:t>
            </a:r>
            <a:r>
              <a:rPr lang="zh-CN" altLang="en-US" sz="2800" b="1">
                <a:solidFill>
                  <a:srgbClr val="0000FF"/>
                </a:solidFill>
                <a:latin typeface="宋体" charset="-122"/>
              </a:rPr>
              <a:t>攀条折其荣，将以遗所思</a:t>
            </a:r>
            <a:r>
              <a:rPr lang="zh-CN" altLang="en-US" sz="2800" b="1">
                <a:latin typeface="宋体" charset="-122"/>
              </a:rPr>
              <a:t>”可以看出诗歌怎样的主旨？</a:t>
            </a:r>
          </a:p>
        </p:txBody>
      </p:sp>
      <p:sp>
        <p:nvSpPr>
          <p:cNvPr id="3" name="矩形 2"/>
          <p:cNvSpPr>
            <a:spLocks noChangeArrowheads="1"/>
          </p:cNvSpPr>
          <p:nvPr/>
        </p:nvSpPr>
        <p:spPr bwMode="auto">
          <a:xfrm>
            <a:off x="514350" y="2263775"/>
            <a:ext cx="8115300" cy="523875"/>
          </a:xfrm>
          <a:prstGeom prst="rect">
            <a:avLst/>
          </a:prstGeom>
          <a:noFill/>
          <a:ln w="9525">
            <a:noFill/>
            <a:miter lim="800000"/>
            <a:headEnd/>
            <a:tailEnd/>
          </a:ln>
        </p:spPr>
        <p:txBody>
          <a:bodyPr>
            <a:spAutoFit/>
          </a:bodyPr>
          <a:lstStyle/>
          <a:p>
            <a:pPr>
              <a:buFont typeface="Arial" charset="0"/>
              <a:buNone/>
            </a:pPr>
            <a:r>
              <a:rPr lang="zh-CN" altLang="en-US" sz="2800" b="1">
                <a:latin typeface="楷体" pitchFamily="49" charset="-122"/>
                <a:ea typeface="楷体" pitchFamily="49" charset="-122"/>
              </a:rPr>
              <a:t>以花寄情，揭示了诗歌的主旨</a:t>
            </a:r>
            <a:r>
              <a:rPr lang="en-US" altLang="zh-CN" sz="2800" b="1">
                <a:latin typeface="楷体" pitchFamily="49" charset="-122"/>
                <a:ea typeface="楷体" pitchFamily="49" charset="-122"/>
              </a:rPr>
              <a:t>——</a:t>
            </a:r>
            <a:r>
              <a:rPr lang="zh-CN" altLang="en-US" sz="2800" b="1">
                <a:latin typeface="楷体" pitchFamily="49" charset="-122"/>
                <a:ea typeface="楷体" pitchFamily="49" charset="-122"/>
              </a:rPr>
              <a:t>对远行人的思念。</a:t>
            </a:r>
          </a:p>
        </p:txBody>
      </p:sp>
      <p:grpSp>
        <p:nvGrpSpPr>
          <p:cNvPr id="43011" name="组合 15"/>
          <p:cNvGrpSpPr>
            <a:grpSpLocks/>
          </p:cNvGrpSpPr>
          <p:nvPr/>
        </p:nvGrpSpPr>
        <p:grpSpPr bwMode="auto">
          <a:xfrm>
            <a:off x="44450" y="-39688"/>
            <a:ext cx="2006600" cy="522288"/>
            <a:chOff x="70" y="-63"/>
            <a:chExt cx="3160" cy="824"/>
          </a:xfrm>
        </p:grpSpPr>
        <p:sp>
          <p:nvSpPr>
            <p:cNvPr id="43012" name="文本框 6"/>
            <p:cNvSpPr txBox="1">
              <a:spLocks noChangeArrowheads="1"/>
            </p:cNvSpPr>
            <p:nvPr/>
          </p:nvSpPr>
          <p:spPr bwMode="auto">
            <a:xfrm>
              <a:off x="678" y="-63"/>
              <a:ext cx="2552" cy="825"/>
            </a:xfrm>
            <a:prstGeom prst="rect">
              <a:avLst/>
            </a:prstGeom>
            <a:noFill/>
            <a:ln w="9525">
              <a:noFill/>
              <a:miter lim="800000"/>
              <a:headEnd/>
              <a:tailEnd/>
            </a:ln>
          </p:spPr>
          <p:txBody>
            <a:bodyPr wrap="none">
              <a:spAutoFit/>
            </a:bodyPr>
            <a:lstStyle/>
            <a:p>
              <a:pPr>
                <a:buFont typeface="Arial" charset="0"/>
                <a:buNone/>
              </a:pPr>
              <a:r>
                <a:rPr lang="zh-CN" altLang="en-US" sz="2800">
                  <a:latin typeface="黑体" pitchFamily="49" charset="-122"/>
                  <a:ea typeface="黑体" pitchFamily="49" charset="-122"/>
                </a:rPr>
                <a:t>精读细研</a:t>
              </a:r>
            </a:p>
          </p:txBody>
        </p:sp>
        <p:cxnSp>
          <p:nvCxnSpPr>
            <p:cNvPr id="10" name="直线连接符 9">
              <a:extLst>
                <a:ext uri="{FF2B5EF4-FFF2-40B4-BE49-F238E27FC236}"/>
              </a:extLst>
            </p:cNvPr>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1" name="菱形 10">
              <a:extLst>
                <a:ext uri="{FF2B5EF4-FFF2-40B4-BE49-F238E27FC236}"/>
              </a:extLst>
            </p:cNvPr>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kumimoji="1"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503238" y="1708150"/>
            <a:ext cx="8137525" cy="1816100"/>
          </a:xfrm>
          <a:prstGeom prst="rect">
            <a:avLst/>
          </a:prstGeom>
          <a:noFill/>
          <a:ln w="9525">
            <a:noFill/>
            <a:miter lim="800000"/>
            <a:headEnd/>
            <a:tailEnd/>
          </a:ln>
        </p:spPr>
        <p:txBody>
          <a:bodyPr>
            <a:spAutoFit/>
          </a:bodyPr>
          <a:lstStyle/>
          <a:p>
            <a:pPr>
              <a:buFont typeface="Arial" charset="0"/>
              <a:buNone/>
            </a:pPr>
            <a:r>
              <a:rPr lang="zh-CN" altLang="en-US" sz="2800" b="1">
                <a:latin typeface="楷体" pitchFamily="49" charset="-122"/>
                <a:ea typeface="楷体" pitchFamily="49" charset="-122"/>
              </a:rPr>
              <a:t>    这两句诗是主人公无可奈何而说出的自我宽慰的话，同时也点明了全诗的主题。人生苦短，女人也如手中的鲜花，经不起时间的等待，更经受不起风吹雨打。</a:t>
            </a:r>
          </a:p>
        </p:txBody>
      </p:sp>
      <p:sp>
        <p:nvSpPr>
          <p:cNvPr id="44034" name="矩形 3"/>
          <p:cNvSpPr>
            <a:spLocks noChangeArrowheads="1"/>
          </p:cNvSpPr>
          <p:nvPr/>
        </p:nvSpPr>
        <p:spPr bwMode="auto">
          <a:xfrm>
            <a:off x="684213" y="771525"/>
            <a:ext cx="8135937" cy="523875"/>
          </a:xfrm>
          <a:prstGeom prst="rect">
            <a:avLst/>
          </a:prstGeom>
          <a:noFill/>
          <a:ln w="9525">
            <a:noFill/>
            <a:miter lim="800000"/>
            <a:headEnd/>
            <a:tailEnd/>
          </a:ln>
        </p:spPr>
        <p:txBody>
          <a:bodyPr>
            <a:spAutoFit/>
          </a:bodyPr>
          <a:lstStyle/>
          <a:p>
            <a:pPr>
              <a:buFont typeface="Arial" charset="0"/>
              <a:buNone/>
            </a:pPr>
            <a:r>
              <a:rPr lang="zh-CN" altLang="en-US" sz="2800" b="1">
                <a:solidFill>
                  <a:srgbClr val="000000"/>
                </a:solidFill>
                <a:latin typeface="宋体" charset="-122"/>
              </a:rPr>
              <a:t>怎么理解“此物何足贵，但感别经时”这两句诗？</a:t>
            </a:r>
            <a:endParaRPr lang="zh-CN" altLang="en-US" sz="2800" b="1">
              <a:latin typeface="宋体" charset="-122"/>
            </a:endParaRPr>
          </a:p>
        </p:txBody>
      </p:sp>
      <p:grpSp>
        <p:nvGrpSpPr>
          <p:cNvPr id="44035" name="组合 15"/>
          <p:cNvGrpSpPr>
            <a:grpSpLocks/>
          </p:cNvGrpSpPr>
          <p:nvPr/>
        </p:nvGrpSpPr>
        <p:grpSpPr bwMode="auto">
          <a:xfrm>
            <a:off x="44450" y="-39688"/>
            <a:ext cx="2006600" cy="522288"/>
            <a:chOff x="70" y="-63"/>
            <a:chExt cx="3160" cy="824"/>
          </a:xfrm>
        </p:grpSpPr>
        <p:sp>
          <p:nvSpPr>
            <p:cNvPr id="44036" name="文本框 6"/>
            <p:cNvSpPr txBox="1">
              <a:spLocks noChangeArrowheads="1"/>
            </p:cNvSpPr>
            <p:nvPr/>
          </p:nvSpPr>
          <p:spPr bwMode="auto">
            <a:xfrm>
              <a:off x="678" y="-63"/>
              <a:ext cx="2552" cy="825"/>
            </a:xfrm>
            <a:prstGeom prst="rect">
              <a:avLst/>
            </a:prstGeom>
            <a:noFill/>
            <a:ln w="9525">
              <a:noFill/>
              <a:miter lim="800000"/>
              <a:headEnd/>
              <a:tailEnd/>
            </a:ln>
          </p:spPr>
          <p:txBody>
            <a:bodyPr wrap="none">
              <a:spAutoFit/>
            </a:bodyPr>
            <a:lstStyle/>
            <a:p>
              <a:pPr>
                <a:buFont typeface="Arial" charset="0"/>
                <a:buNone/>
              </a:pPr>
              <a:r>
                <a:rPr lang="zh-CN" altLang="en-US" sz="2800">
                  <a:latin typeface="黑体" pitchFamily="49" charset="-122"/>
                  <a:ea typeface="黑体" pitchFamily="49" charset="-122"/>
                </a:rPr>
                <a:t>精读细研</a:t>
              </a:r>
            </a:p>
          </p:txBody>
        </p:sp>
        <p:cxnSp>
          <p:nvCxnSpPr>
            <p:cNvPr id="11" name="直线连接符 9">
              <a:extLst>
                <a:ext uri="{FF2B5EF4-FFF2-40B4-BE49-F238E27FC236}"/>
              </a:extLst>
            </p:cNvPr>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2" name="菱形 11">
              <a:extLst>
                <a:ext uri="{FF2B5EF4-FFF2-40B4-BE49-F238E27FC236}"/>
              </a:extLst>
            </p:cNvPr>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kumimoji="1"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矩形 1"/>
          <p:cNvSpPr>
            <a:spLocks noChangeArrowheads="1"/>
          </p:cNvSpPr>
          <p:nvPr/>
        </p:nvSpPr>
        <p:spPr bwMode="auto">
          <a:xfrm>
            <a:off x="304800" y="906463"/>
            <a:ext cx="8534400" cy="3968750"/>
          </a:xfrm>
          <a:prstGeom prst="rect">
            <a:avLst/>
          </a:prstGeom>
          <a:noFill/>
          <a:ln w="9525">
            <a:noFill/>
            <a:miter lim="800000"/>
            <a:headEnd/>
            <a:tailEnd/>
          </a:ln>
        </p:spPr>
        <p:txBody>
          <a:bodyPr>
            <a:spAutoFit/>
          </a:bodyPr>
          <a:lstStyle/>
          <a:p>
            <a:pPr>
              <a:buFont typeface="Arial" charset="0"/>
              <a:buNone/>
            </a:pPr>
            <a:r>
              <a:rPr lang="zh-CN" altLang="en-US" sz="2800" b="1">
                <a:latin typeface="楷体" pitchFamily="49" charset="-122"/>
                <a:ea typeface="楷体" pitchFamily="49" charset="-122"/>
              </a:rPr>
              <a:t>    这首诗写的是一个妇女对远行的丈夫的深切怀念之情。第一至四句描绘了春天庭院中妇人折花送给丈夫的场景。这种场景和思妇怀远的特定主题相结合，形成了一种深沉含蕴的意境，引人遐想。第五、六句紧承前两句来写，描绘出了花的珍贵，暗示了人物的神情。最后两句点明了全诗的主题</a:t>
            </a:r>
            <a:r>
              <a:rPr lang="en-US" altLang="zh-CN" sz="2800" b="1">
                <a:latin typeface="楷体" pitchFamily="49" charset="-122"/>
                <a:ea typeface="楷体" pitchFamily="49" charset="-122"/>
              </a:rPr>
              <a:t>——</a:t>
            </a:r>
            <a:r>
              <a:rPr lang="zh-CN" altLang="en-US" sz="2800" b="1">
                <a:latin typeface="楷体" pitchFamily="49" charset="-122"/>
                <a:ea typeface="楷体" pitchFamily="49" charset="-122"/>
              </a:rPr>
              <a:t>相思怀念。全诗因人感物，由物写人，抒写情思，通篇不离“奇树”，篇幅虽短，却有千回百折之态，深得委婉含蓄之妙。</a:t>
            </a:r>
          </a:p>
        </p:txBody>
      </p:sp>
      <p:grpSp>
        <p:nvGrpSpPr>
          <p:cNvPr id="45058" name="组合 15"/>
          <p:cNvGrpSpPr>
            <a:grpSpLocks/>
          </p:cNvGrpSpPr>
          <p:nvPr/>
        </p:nvGrpSpPr>
        <p:grpSpPr bwMode="auto">
          <a:xfrm>
            <a:off x="44450" y="-39688"/>
            <a:ext cx="2006600" cy="522288"/>
            <a:chOff x="70" y="-63"/>
            <a:chExt cx="3160" cy="824"/>
          </a:xfrm>
        </p:grpSpPr>
        <p:sp>
          <p:nvSpPr>
            <p:cNvPr id="45065" name="文本框 6"/>
            <p:cNvSpPr txBox="1">
              <a:spLocks noChangeArrowheads="1"/>
            </p:cNvSpPr>
            <p:nvPr/>
          </p:nvSpPr>
          <p:spPr bwMode="auto">
            <a:xfrm>
              <a:off x="678" y="-63"/>
              <a:ext cx="2552" cy="825"/>
            </a:xfrm>
            <a:prstGeom prst="rect">
              <a:avLst/>
            </a:prstGeom>
            <a:noFill/>
            <a:ln w="9525">
              <a:noFill/>
              <a:miter lim="800000"/>
              <a:headEnd/>
              <a:tailEnd/>
            </a:ln>
          </p:spPr>
          <p:txBody>
            <a:bodyPr wrap="none">
              <a:spAutoFit/>
            </a:bodyPr>
            <a:lstStyle/>
            <a:p>
              <a:pPr>
                <a:buFont typeface="Arial" charset="0"/>
                <a:buNone/>
              </a:pPr>
              <a:r>
                <a:rPr lang="zh-CN" altLang="en-US" sz="2800">
                  <a:latin typeface="黑体" pitchFamily="49" charset="-122"/>
                  <a:ea typeface="黑体" pitchFamily="49" charset="-122"/>
                </a:rPr>
                <a:t>精读细研</a:t>
              </a:r>
            </a:p>
          </p:txBody>
        </p:sp>
        <p:cxnSp>
          <p:nvCxnSpPr>
            <p:cNvPr id="9" name="直线连接符 9">
              <a:extLst>
                <a:ext uri="{FF2B5EF4-FFF2-40B4-BE49-F238E27FC236}"/>
              </a:extLst>
            </p:cNvPr>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0" name="菱形 9">
              <a:extLst>
                <a:ext uri="{FF2B5EF4-FFF2-40B4-BE49-F238E27FC236}"/>
              </a:extLst>
            </p:cNvPr>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endParaRPr kumimoji="1" lang="zh-CN" altLang="en-US"/>
            </a:p>
          </p:txBody>
        </p:sp>
      </p:grpSp>
      <p:grpSp>
        <p:nvGrpSpPr>
          <p:cNvPr id="45059" name="组合 2"/>
          <p:cNvGrpSpPr>
            <a:grpSpLocks/>
          </p:cNvGrpSpPr>
          <p:nvPr/>
        </p:nvGrpSpPr>
        <p:grpSpPr bwMode="auto">
          <a:xfrm>
            <a:off x="3700463" y="339725"/>
            <a:ext cx="1743075" cy="566738"/>
            <a:chOff x="3333750" y="598488"/>
            <a:chExt cx="1743075" cy="566737"/>
          </a:xfrm>
        </p:grpSpPr>
        <p:sp>
          <p:nvSpPr>
            <p:cNvPr id="12" name="圆角矩形 11">
              <a:extLst>
                <a:ext uri="{FF2B5EF4-FFF2-40B4-BE49-F238E27FC236}"/>
              </a:extLst>
            </p:cNvPr>
            <p:cNvSpPr/>
            <p:nvPr/>
          </p:nvSpPr>
          <p:spPr>
            <a:xfrm rot="555800">
              <a:off x="4602162" y="715963"/>
              <a:ext cx="442913" cy="419099"/>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13" name="圆角矩形 12">
              <a:extLst>
                <a:ext uri="{FF2B5EF4-FFF2-40B4-BE49-F238E27FC236}"/>
              </a:extLst>
            </p:cNvPr>
            <p:cNvSpPr/>
            <p:nvPr/>
          </p:nvSpPr>
          <p:spPr>
            <a:xfrm rot="20470821">
              <a:off x="4197350" y="722313"/>
              <a:ext cx="442912" cy="420687"/>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14" name="圆角矩形 13">
              <a:extLst>
                <a:ext uri="{FF2B5EF4-FFF2-40B4-BE49-F238E27FC236}"/>
              </a:extLst>
            </p:cNvPr>
            <p:cNvSpPr/>
            <p:nvPr/>
          </p:nvSpPr>
          <p:spPr>
            <a:xfrm rot="319204">
              <a:off x="3778250" y="722313"/>
              <a:ext cx="441325" cy="420687"/>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15" name="圆角矩形 14">
              <a:extLst>
                <a:ext uri="{FF2B5EF4-FFF2-40B4-BE49-F238E27FC236}"/>
              </a:extLst>
            </p:cNvPr>
            <p:cNvSpPr/>
            <p:nvPr/>
          </p:nvSpPr>
          <p:spPr>
            <a:xfrm rot="21148334">
              <a:off x="3368675" y="730251"/>
              <a:ext cx="441325" cy="420686"/>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kumimoji="1" lang="zh-CN" altLang="en-US"/>
            </a:p>
          </p:txBody>
        </p:sp>
        <p:sp>
          <p:nvSpPr>
            <p:cNvPr id="45064" name="矩形 1"/>
            <p:cNvSpPr>
              <a:spLocks noChangeArrowheads="1"/>
            </p:cNvSpPr>
            <p:nvPr/>
          </p:nvSpPr>
          <p:spPr bwMode="auto">
            <a:xfrm>
              <a:off x="3333750" y="598488"/>
              <a:ext cx="1743075" cy="566737"/>
            </a:xfrm>
            <a:prstGeom prst="rect">
              <a:avLst/>
            </a:prstGeom>
            <a:noFill/>
            <a:ln w="9525">
              <a:noFill/>
              <a:miter lim="800000"/>
              <a:headEnd/>
              <a:tailEnd/>
            </a:ln>
          </p:spPr>
          <p:txBody>
            <a:bodyPr>
              <a:spAutoFit/>
            </a:bodyPr>
            <a:lstStyle/>
            <a:p>
              <a:pPr algn="dist" eaLnBrk="0" hangingPunct="0">
                <a:lnSpc>
                  <a:spcPts val="4300"/>
                </a:lnSpc>
                <a:buFont typeface="Arial" charset="0"/>
                <a:buNone/>
              </a:pPr>
              <a:r>
                <a:rPr lang="zh-CN" altLang="en-US" sz="2800" b="1">
                  <a:solidFill>
                    <a:schemeClr val="bg1"/>
                  </a:solidFill>
                  <a:latin typeface="楷体" pitchFamily="49" charset="-122"/>
                  <a:ea typeface="楷体" pitchFamily="49" charset="-122"/>
                </a:rPr>
                <a:t>诗歌鉴赏</a:t>
              </a:r>
            </a:p>
          </p:txBody>
        </p:sp>
      </p:gr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七彩课堂》课件模板（新）">
  <a:themeElements>
    <a:clrScheme name="自定义 159">
      <a:dk1>
        <a:sysClr val="windowText" lastClr="000000"/>
      </a:dk1>
      <a:lt1>
        <a:sysClr val="window" lastClr="FFFFFF"/>
      </a:lt1>
      <a:dk2>
        <a:srgbClr val="1F497D"/>
      </a:dk2>
      <a:lt2>
        <a:srgbClr val="EEECE1"/>
      </a:lt2>
      <a:accent1>
        <a:srgbClr val="02B3C5"/>
      </a:accent1>
      <a:accent2>
        <a:srgbClr val="F07474"/>
      </a:accent2>
      <a:accent3>
        <a:srgbClr val="FFBF53"/>
      </a:accent3>
      <a:accent4>
        <a:srgbClr val="673B77"/>
      </a:accent4>
      <a:accent5>
        <a:srgbClr val="00B9FA"/>
      </a:accent5>
      <a:accent6>
        <a:srgbClr val="BECE37"/>
      </a:accent6>
      <a:hlink>
        <a:srgbClr val="B381D9"/>
      </a:hlink>
      <a:folHlink>
        <a:srgbClr val="800080"/>
      </a:folHlink>
    </a:clrScheme>
    <a:fontScheme name="自定义 3">
      <a:majorFont>
        <a:latin typeface="Impact"/>
        <a:ea typeface="微软雅黑"/>
        <a:cs typeface=""/>
      </a:majorFont>
      <a:minorFont>
        <a:latin typeface="Times New Roman"/>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pFill/>
        <a:ln>
          <a:noFill/>
        </a:ln>
        <a:effectLst>
          <a:outerShdw blurRad="444500" dist="254000" dir="8100000" algn="tr" rotWithShape="0">
            <a:prstClr val="black">
              <a:alpha val="50000"/>
            </a:prstClr>
          </a:outerShdw>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247</TotalTime>
  <Words>2943</Words>
  <Application>Microsoft Office PowerPoint</Application>
  <PresentationFormat>全屏显示(16:9)</PresentationFormat>
  <Paragraphs>123</Paragraphs>
  <Slides>29</Slides>
  <Notes>0</Notes>
  <HiddenSlides>0</HiddenSlides>
  <MMClips>4</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29</vt:i4>
      </vt:variant>
    </vt:vector>
  </HeadingPairs>
  <TitlesOfParts>
    <vt:vector size="41" baseType="lpstr">
      <vt:lpstr>Arial</vt:lpstr>
      <vt:lpstr>宋体</vt:lpstr>
      <vt:lpstr>微软雅黑</vt:lpstr>
      <vt:lpstr>Calibri</vt:lpstr>
      <vt:lpstr>Wingdings</vt:lpstr>
      <vt:lpstr>楷体</vt:lpstr>
      <vt:lpstr>Xingkai SC</vt:lpstr>
      <vt:lpstr>Times New Roman</vt:lpstr>
      <vt:lpstr>黑体</vt:lpstr>
      <vt:lpstr>Kaiti SC</vt:lpstr>
      <vt:lpstr>Impact</vt:lpstr>
      <vt:lpstr>《七彩课堂》课件模板（新）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USER</dc:creator>
  <cp:lastModifiedBy>xb21cn</cp:lastModifiedBy>
  <cp:revision>554</cp:revision>
  <dcterms:created xsi:type="dcterms:W3CDTF">2018-11-06T06:39:21Z</dcterms:created>
  <dcterms:modified xsi:type="dcterms:W3CDTF">2020-03-27T07:06:50Z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2052-10.1.0.7697</vt:lpwstr>
  </property>
</Properties>
</file>