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1755" r:id="rId2"/>
    <p:sldId id="523" r:id="rId3"/>
    <p:sldId id="1852" r:id="rId4"/>
    <p:sldId id="1741" r:id="rId5"/>
    <p:sldId id="1841" r:id="rId6"/>
    <p:sldId id="1402" r:id="rId7"/>
    <p:sldId id="1743" r:id="rId8"/>
    <p:sldId id="1601" r:id="rId9"/>
    <p:sldId id="1396" r:id="rId10"/>
    <p:sldId id="1671" r:id="rId11"/>
    <p:sldId id="1399" r:id="rId12"/>
    <p:sldId id="1742" r:id="rId13"/>
    <p:sldId id="1843" r:id="rId14"/>
    <p:sldId id="1744" r:id="rId15"/>
    <p:sldId id="1844" r:id="rId16"/>
    <p:sldId id="1818" r:id="rId17"/>
    <p:sldId id="1821" r:id="rId18"/>
    <p:sldId id="1819" r:id="rId19"/>
    <p:sldId id="1845" r:id="rId20"/>
    <p:sldId id="1846" r:id="rId21"/>
    <p:sldId id="1848" r:id="rId22"/>
    <p:sldId id="1737" r:id="rId23"/>
    <p:sldId id="1633" r:id="rId24"/>
    <p:sldId id="1221" r:id="rId25"/>
    <p:sldId id="941" r:id="rId26"/>
    <p:sldId id="1853" r:id="rId27"/>
    <p:sldId id="1849" r:id="rId28"/>
    <p:sldId id="1749" r:id="rId29"/>
    <p:sldId id="1822" r:id="rId30"/>
    <p:sldId id="1823" r:id="rId31"/>
    <p:sldId id="1824" r:id="rId32"/>
    <p:sldId id="1810" r:id="rId33"/>
    <p:sldId id="1526" r:id="rId34"/>
    <p:sldId id="1674" r:id="rId35"/>
    <p:sldId id="1724" r:id="rId36"/>
    <p:sldId id="1725" r:id="rId37"/>
    <p:sldId id="1825" r:id="rId38"/>
    <p:sldId id="1826" r:id="rId39"/>
    <p:sldId id="1726" r:id="rId40"/>
    <p:sldId id="1827" r:id="rId41"/>
    <p:sldId id="1829" r:id="rId42"/>
    <p:sldId id="1830" r:id="rId43"/>
    <p:sldId id="1831" r:id="rId44"/>
    <p:sldId id="1832" r:id="rId45"/>
    <p:sldId id="1833" r:id="rId46"/>
    <p:sldId id="1834" r:id="rId47"/>
    <p:sldId id="1835" r:id="rId48"/>
    <p:sldId id="1837" r:id="rId49"/>
    <p:sldId id="1836" r:id="rId50"/>
    <p:sldId id="1753" r:id="rId51"/>
    <p:sldId id="1740" r:id="rId52"/>
    <p:sldId id="1754" r:id="rId53"/>
    <p:sldId id="1850" r:id="rId54"/>
    <p:sldId id="1733" r:id="rId55"/>
    <p:sldId id="1851" r:id="rId56"/>
    <p:sldId id="1838" r:id="rId57"/>
    <p:sldId id="1750" r:id="rId58"/>
    <p:sldId id="1458" r:id="rId59"/>
    <p:sldId id="1594" r:id="rId60"/>
    <p:sldId id="1736" r:id="rId61"/>
    <p:sldId id="1747" r:id="rId62"/>
    <p:sldId id="1814" r:id="rId63"/>
    <p:sldId id="1008" r:id="rId6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67"/>
      <p:bold r:id="rId68"/>
    </p:embeddedFont>
    <p:embeddedFont>
      <p:font typeface="幼圆" panose="02010509060101010101" pitchFamily="49" charset="-122"/>
      <p:regular r:id="rId69"/>
    </p:embeddedFont>
    <p:embeddedFont>
      <p:font typeface="黑体" panose="02010609060101010101" pitchFamily="49" charset="-122"/>
      <p:regular r:id="rId70"/>
    </p:embeddedFont>
    <p:embeddedFont>
      <p:font typeface="汉语拼音" panose="020B0604020202020204" pitchFamily="34" charset="0"/>
      <p:regular r:id="rId71"/>
    </p:embeddedFont>
    <p:embeddedFont>
      <p:font typeface="楷体" panose="02010609060101010101" pitchFamily="49" charset="-122"/>
      <p:regular r:id="rId72"/>
    </p:embeddedFont>
    <p:embeddedFont>
      <p:font typeface="华文细黑" panose="02010600040101010101" pitchFamily="2" charset="-122"/>
      <p:regular r:id="rId73"/>
    </p:embeddedFont>
    <p:embeddedFont>
      <p:font typeface="华文楷体" panose="02010600040101010101" pitchFamily="2" charset="-122"/>
      <p:regular r:id="rId74"/>
    </p:embeddedFont>
    <p:embeddedFont>
      <p:font typeface="Calibri" panose="020F0502020204030204" pitchFamily="34" charset="0"/>
      <p:regular r:id="rId75"/>
      <p:bold r:id="rId76"/>
      <p:italic r:id="rId77"/>
      <p:boldItalic r:id="rId7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53">
          <p15:clr>
            <a:srgbClr val="A4A3A4"/>
          </p15:clr>
        </p15:guide>
        <p15:guide id="2" pos="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43">
          <p15:clr>
            <a:srgbClr val="A4A3A4"/>
          </p15:clr>
        </p15:guide>
        <p15:guide id="2" pos="22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00B050"/>
    <a:srgbClr val="0066FF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519" autoAdjust="0"/>
  </p:normalViewPr>
  <p:slideViewPr>
    <p:cSldViewPr>
      <p:cViewPr>
        <p:scale>
          <a:sx n="100" d="100"/>
          <a:sy n="100" d="100"/>
        </p:scale>
        <p:origin x="-558" y="-324"/>
      </p:cViewPr>
      <p:guideLst>
        <p:guide orient="horz" pos="3153"/>
        <p:guide pos="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3"/>
        <p:guide pos="22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76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74" Type="http://schemas.openxmlformats.org/officeDocument/2006/relationships/font" Target="fonts/font8.fntdata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901777683007201"/>
          <c:y val="6.21434646605196E-2"/>
          <c:w val="0.60312791817707201"/>
          <c:h val="0.8757130706789609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ADE-4210-9818-DD069091A37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ADE-4210-9818-DD069091A37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ADE-4210-9818-DD069091A37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ADE-4210-9818-DD069091A37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ADE-4210-9818-DD069091A379}"/>
              </c:ext>
            </c:extLst>
          </c:dPt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ADE-4210-9818-DD069091A3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85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80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857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941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046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233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2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836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39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93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635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81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944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04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47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2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300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29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60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0" dirty="0">
                <a:latin typeface="+mn-ea"/>
                <a:ea typeface="+mn-ea"/>
              </a:rPr>
              <a:t>8</a:t>
            </a:r>
            <a:r>
              <a:rPr kumimoji="1" lang="zh-CN" altLang="en-US" sz="1200" b="0" dirty="0">
                <a:latin typeface="+mn-ea"/>
                <a:ea typeface="+mn-ea"/>
              </a:rPr>
              <a:t> </a:t>
            </a:r>
            <a:r>
              <a:rPr kumimoji="1" lang="zh-CN" altLang="en-US" sz="1200" b="0" dirty="0" smtClean="0">
                <a:latin typeface="+mn-ea"/>
                <a:ea typeface="+mn-ea"/>
              </a:rPr>
              <a:t>  匆匆</a:t>
            </a:r>
            <a:endParaRPr kumimoji="1" lang="zh-CN" altLang="en-US" sz="1200" b="0" dirty="0">
              <a:latin typeface="+mn-ea"/>
              <a:ea typeface="+mn-ea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 userDrawn="1"/>
        </p:nvPicPr>
        <p:blipFill>
          <a:blip r:embed="rId8" cstate="print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845;&#19979;&#23383;&#35789;&#21548;&#20889;8&#21254;&#21254;.mp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91;&#26391;&#35835;-8&#21254;&#21254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0.png"/><Relationship Id="rId5" Type="http://schemas.microsoft.com/office/2007/relationships/hdphoto" Target="../media/hdphoto3.wdp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3976;.mp4" TargetMode="External"/><Relationship Id="rId3" Type="http://schemas.openxmlformats.org/officeDocument/2006/relationships/hyperlink" Target="&#29983;&#23383;&#35270;&#39057;/&#34255;.mp4" TargetMode="External"/><Relationship Id="rId7" Type="http://schemas.openxmlformats.org/officeDocument/2006/relationships/hyperlink" Target="&#29983;&#23383;&#35270;&#39057;/&#24458;.mp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29983;&#23383;&#35270;&#39057;/&#24472;.mp4" TargetMode="External"/><Relationship Id="rId11" Type="http://schemas.openxmlformats.org/officeDocument/2006/relationships/image" Target="../media/image9.png"/><Relationship Id="rId5" Type="http://schemas.openxmlformats.org/officeDocument/2006/relationships/hyperlink" Target="&#29983;&#23383;&#35270;&#39057;/&#25386;.mp4" TargetMode="External"/><Relationship Id="rId10" Type="http://schemas.openxmlformats.org/officeDocument/2006/relationships/hyperlink" Target="&#29983;&#23383;&#35270;&#39057;-1&#12298;&#22823;&#38738;&#26641;&#19979;&#30340;&#23567;&#23398;&#12299;.mp4" TargetMode="External"/><Relationship Id="rId4" Type="http://schemas.openxmlformats.org/officeDocument/2006/relationships/image" Target="../media/image14.png"/><Relationship Id="rId9" Type="http://schemas.openxmlformats.org/officeDocument/2006/relationships/hyperlink" Target="&#29983;&#23383;&#35270;&#39057;/&#35064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483518"/>
            <a:ext cx="698477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观看时钟，你感受到了什么？</a:t>
            </a:r>
            <a:endParaRPr sz="44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1252959"/>
            <a:ext cx="3333750" cy="3333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8493" y="208928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藏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812333" y="1547696"/>
            <a:ext cx="2986405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又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藏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在何处呢？</a:t>
            </a:r>
          </a:p>
        </p:txBody>
      </p:sp>
      <p:sp>
        <p:nvSpPr>
          <p:cNvPr id="8" name="矩形 7"/>
          <p:cNvSpPr/>
          <p:nvPr/>
        </p:nvSpPr>
        <p:spPr>
          <a:xfrm>
            <a:off x="2068830" y="1060450"/>
            <a:ext cx="141160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cánɡ</a:t>
            </a:r>
            <a:endParaRPr lang="en-US" altLang="en-US" sz="2800" b="1" dirty="0"/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5343488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大自然有着无穷无尽的宝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藏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56176" y="2173311"/>
            <a:ext cx="1815809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zànɡ</a:t>
            </a:r>
          </a:p>
        </p:txBody>
      </p:sp>
      <p:sp>
        <p:nvSpPr>
          <p:cNvPr id="51" name="TextBox 12"/>
          <p:cNvSpPr txBox="1"/>
          <p:nvPr/>
        </p:nvSpPr>
        <p:spPr>
          <a:xfrm>
            <a:off x="1043608" y="511609"/>
            <a:ext cx="7956376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中多音字的字音，你能读准吗？</a:t>
            </a:r>
            <a:endParaRPr lang="en-US" altLang="zh-CN" sz="3200" b="1" strike="sngStrike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1598" y="3427147"/>
            <a:ext cx="3672408" cy="1728192"/>
            <a:chOff x="3059832" y="3075806"/>
            <a:chExt cx="3672408" cy="1584176"/>
          </a:xfrm>
        </p:grpSpPr>
        <p:sp>
          <p:nvSpPr>
            <p:cNvPr id="53" name="云形标注 52"/>
            <p:cNvSpPr/>
            <p:nvPr/>
          </p:nvSpPr>
          <p:spPr>
            <a:xfrm>
              <a:off x="3059832" y="3075806"/>
              <a:ext cx="3672408" cy="1584176"/>
            </a:xfrm>
            <a:prstGeom prst="cloudCallout">
              <a:avLst>
                <a:gd name="adj1" fmla="val -15553"/>
                <a:gd name="adj2" fmla="val -69331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3521087" y="3147814"/>
              <a:ext cx="2923121" cy="13542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先理解字在词中的意思，再根据意思确定读音。</a:t>
              </a:r>
              <a:endParaRPr lang="zh-CN" altLang="en-US" sz="3000" b="1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670275"/>
              </p:ext>
            </p:extLst>
          </p:nvPr>
        </p:nvGraphicFramePr>
        <p:xfrm>
          <a:off x="1547664" y="215380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585499" y="2055098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藏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583992" y="1171747"/>
            <a:ext cx="142049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cánɡ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82147" y="3002508"/>
            <a:ext cx="3028950" cy="991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躲藏  收藏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1E85033-E8C0-9343-9B46-5C9FD264E333}"/>
              </a:ext>
            </a:extLst>
          </p:cNvPr>
          <p:cNvGrpSpPr/>
          <p:nvPr/>
        </p:nvGrpSpPr>
        <p:grpSpPr>
          <a:xfrm>
            <a:off x="2742782" y="484535"/>
            <a:ext cx="456833" cy="456366"/>
            <a:chOff x="631825" y="5181600"/>
            <a:chExt cx="1554163" cy="1552575"/>
          </a:xfrm>
        </p:grpSpPr>
        <p:sp>
          <p:nvSpPr>
            <p:cNvPr id="44" name="Oval 10">
              <a:extLst>
                <a:ext uri="{FF2B5EF4-FFF2-40B4-BE49-F238E27FC236}">
                  <a16:creationId xmlns:a16="http://schemas.microsoft.com/office/drawing/2014/main" xmlns="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xmlns="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xmlns="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16">
              <a:extLst>
                <a:ext uri="{FF2B5EF4-FFF2-40B4-BE49-F238E27FC236}">
                  <a16:creationId xmlns:a16="http://schemas.microsoft.com/office/drawing/2014/main" xmlns="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Rectangle 17">
              <a:extLst>
                <a:ext uri="{FF2B5EF4-FFF2-40B4-BE49-F238E27FC236}">
                  <a16:creationId xmlns:a16="http://schemas.microsoft.com/office/drawing/2014/main" xmlns="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Rectangle 18">
              <a:extLst>
                <a:ext uri="{FF2B5EF4-FFF2-40B4-BE49-F238E27FC236}">
                  <a16:creationId xmlns:a16="http://schemas.microsoft.com/office/drawing/2014/main" xmlns="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Rectangle 19">
              <a:extLst>
                <a:ext uri="{FF2B5EF4-FFF2-40B4-BE49-F238E27FC236}">
                  <a16:creationId xmlns:a16="http://schemas.microsoft.com/office/drawing/2014/main" xmlns="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Rectangle 20">
              <a:extLst>
                <a:ext uri="{FF2B5EF4-FFF2-40B4-BE49-F238E27FC236}">
                  <a16:creationId xmlns:a16="http://schemas.microsoft.com/office/drawing/2014/main" xmlns="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Rectangle 21">
              <a:extLst>
                <a:ext uri="{FF2B5EF4-FFF2-40B4-BE49-F238E27FC236}">
                  <a16:creationId xmlns:a16="http://schemas.microsoft.com/office/drawing/2014/main" xmlns="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Rectangle 22">
              <a:extLst>
                <a:ext uri="{FF2B5EF4-FFF2-40B4-BE49-F238E27FC236}">
                  <a16:creationId xmlns:a16="http://schemas.microsoft.com/office/drawing/2014/main" xmlns="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Rectangle 23">
              <a:extLst>
                <a:ext uri="{FF2B5EF4-FFF2-40B4-BE49-F238E27FC236}">
                  <a16:creationId xmlns:a16="http://schemas.microsoft.com/office/drawing/2014/main" xmlns="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Rectangle 24">
              <a:extLst>
                <a:ext uri="{FF2B5EF4-FFF2-40B4-BE49-F238E27FC236}">
                  <a16:creationId xmlns:a16="http://schemas.microsoft.com/office/drawing/2014/main" xmlns="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Rectangle 25">
              <a:extLst>
                <a:ext uri="{FF2B5EF4-FFF2-40B4-BE49-F238E27FC236}">
                  <a16:creationId xmlns:a16="http://schemas.microsoft.com/office/drawing/2014/main" xmlns="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Rectangle 26">
              <a:extLst>
                <a:ext uri="{FF2B5EF4-FFF2-40B4-BE49-F238E27FC236}">
                  <a16:creationId xmlns:a16="http://schemas.microsoft.com/office/drawing/2014/main" xmlns="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Rectangle 27">
              <a:extLst>
                <a:ext uri="{FF2B5EF4-FFF2-40B4-BE49-F238E27FC236}">
                  <a16:creationId xmlns:a16="http://schemas.microsoft.com/office/drawing/2014/main" xmlns="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Rectangle 28">
              <a:extLst>
                <a:ext uri="{FF2B5EF4-FFF2-40B4-BE49-F238E27FC236}">
                  <a16:creationId xmlns:a16="http://schemas.microsoft.com/office/drawing/2014/main" xmlns="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Rectangle 29">
              <a:extLst>
                <a:ext uri="{FF2B5EF4-FFF2-40B4-BE49-F238E27FC236}">
                  <a16:creationId xmlns:a16="http://schemas.microsoft.com/office/drawing/2014/main" xmlns="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Rectangle 30">
              <a:extLst>
                <a:ext uri="{FF2B5EF4-FFF2-40B4-BE49-F238E27FC236}">
                  <a16:creationId xmlns:a16="http://schemas.microsoft.com/office/drawing/2014/main" xmlns="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Rectangle 31">
              <a:extLst>
                <a:ext uri="{FF2B5EF4-FFF2-40B4-BE49-F238E27FC236}">
                  <a16:creationId xmlns:a16="http://schemas.microsoft.com/office/drawing/2014/main" xmlns="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Rectangle 32">
              <a:extLst>
                <a:ext uri="{FF2B5EF4-FFF2-40B4-BE49-F238E27FC236}">
                  <a16:creationId xmlns:a16="http://schemas.microsoft.com/office/drawing/2014/main" xmlns="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Rectangle 33">
              <a:extLst>
                <a:ext uri="{FF2B5EF4-FFF2-40B4-BE49-F238E27FC236}">
                  <a16:creationId xmlns:a16="http://schemas.microsoft.com/office/drawing/2014/main" xmlns="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Rectangle 34">
              <a:extLst>
                <a:ext uri="{FF2B5EF4-FFF2-40B4-BE49-F238E27FC236}">
                  <a16:creationId xmlns:a16="http://schemas.microsoft.com/office/drawing/2014/main" xmlns="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Rectangle 35">
              <a:extLst>
                <a:ext uri="{FF2B5EF4-FFF2-40B4-BE49-F238E27FC236}">
                  <a16:creationId xmlns:a16="http://schemas.microsoft.com/office/drawing/2014/main" xmlns="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Rectangle 36">
              <a:extLst>
                <a:ext uri="{FF2B5EF4-FFF2-40B4-BE49-F238E27FC236}">
                  <a16:creationId xmlns:a16="http://schemas.microsoft.com/office/drawing/2014/main" xmlns="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Rectangle 37">
              <a:extLst>
                <a:ext uri="{FF2B5EF4-FFF2-40B4-BE49-F238E27FC236}">
                  <a16:creationId xmlns:a16="http://schemas.microsoft.com/office/drawing/2014/main" xmlns="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Rectangle 38">
              <a:extLst>
                <a:ext uri="{FF2B5EF4-FFF2-40B4-BE49-F238E27FC236}">
                  <a16:creationId xmlns:a16="http://schemas.microsoft.com/office/drawing/2014/main" xmlns="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Rectangle 39">
              <a:extLst>
                <a:ext uri="{FF2B5EF4-FFF2-40B4-BE49-F238E27FC236}">
                  <a16:creationId xmlns:a16="http://schemas.microsoft.com/office/drawing/2014/main" xmlns="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40">
              <a:extLst>
                <a:ext uri="{FF2B5EF4-FFF2-40B4-BE49-F238E27FC236}">
                  <a16:creationId xmlns:a16="http://schemas.microsoft.com/office/drawing/2014/main" xmlns="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41">
              <a:extLst>
                <a:ext uri="{FF2B5EF4-FFF2-40B4-BE49-F238E27FC236}">
                  <a16:creationId xmlns:a16="http://schemas.microsoft.com/office/drawing/2014/main" xmlns="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TextBox 11">
            <a:extLst>
              <a:ext uri="{FF2B5EF4-FFF2-40B4-BE49-F238E27FC236}">
                <a16:creationId xmlns:a16="http://schemas.microsoft.com/office/drawing/2014/main" xmlns="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227" y="411510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线形标注 2 110"/>
          <p:cNvSpPr/>
          <p:nvPr/>
        </p:nvSpPr>
        <p:spPr>
          <a:xfrm>
            <a:off x="3923928" y="1635646"/>
            <a:ext cx="4248472" cy="1363896"/>
          </a:xfrm>
          <a:prstGeom prst="borderCallout2">
            <a:avLst>
              <a:gd name="adj1" fmla="val 33628"/>
              <a:gd name="adj2" fmla="val -107"/>
              <a:gd name="adj3" fmla="val 33814"/>
              <a:gd name="adj4" fmla="val -655"/>
              <a:gd name="adj5" fmla="val 34811"/>
              <a:gd name="adj6" fmla="val 38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“艹”写得扁、长，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</a:rPr>
              <a:t>“臣”不要写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</a:rPr>
              <a:t>成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</a:rPr>
              <a:t>“𦣞”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886114"/>
              </p:ext>
            </p:extLst>
          </p:nvPr>
        </p:nvGraphicFramePr>
        <p:xfrm>
          <a:off x="1511674" y="192367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8" name="Freeform 7"/>
          <p:cNvSpPr/>
          <p:nvPr/>
        </p:nvSpPr>
        <p:spPr bwMode="auto">
          <a:xfrm>
            <a:off x="1948492" y="2414506"/>
            <a:ext cx="489819" cy="209402"/>
          </a:xfrm>
          <a:custGeom>
            <a:avLst/>
            <a:gdLst>
              <a:gd name="T0" fmla="*/ 219 w 283"/>
              <a:gd name="T1" fmla="*/ 6 h 121"/>
              <a:gd name="T2" fmla="*/ 231 w 283"/>
              <a:gd name="T3" fmla="*/ 0 h 121"/>
              <a:gd name="T4" fmla="*/ 254 w 283"/>
              <a:gd name="T5" fmla="*/ 6 h 121"/>
              <a:gd name="T6" fmla="*/ 277 w 283"/>
              <a:gd name="T7" fmla="*/ 29 h 121"/>
              <a:gd name="T8" fmla="*/ 283 w 283"/>
              <a:gd name="T9" fmla="*/ 41 h 121"/>
              <a:gd name="T10" fmla="*/ 277 w 283"/>
              <a:gd name="T11" fmla="*/ 46 h 121"/>
              <a:gd name="T12" fmla="*/ 260 w 283"/>
              <a:gd name="T13" fmla="*/ 52 h 121"/>
              <a:gd name="T14" fmla="*/ 242 w 283"/>
              <a:gd name="T15" fmla="*/ 64 h 121"/>
              <a:gd name="T16" fmla="*/ 214 w 283"/>
              <a:gd name="T17" fmla="*/ 81 h 121"/>
              <a:gd name="T18" fmla="*/ 173 w 283"/>
              <a:gd name="T19" fmla="*/ 110 h 121"/>
              <a:gd name="T20" fmla="*/ 144 w 283"/>
              <a:gd name="T21" fmla="*/ 115 h 121"/>
              <a:gd name="T22" fmla="*/ 173 w 283"/>
              <a:gd name="T23" fmla="*/ 87 h 121"/>
              <a:gd name="T24" fmla="*/ 196 w 283"/>
              <a:gd name="T25" fmla="*/ 58 h 121"/>
              <a:gd name="T26" fmla="*/ 208 w 283"/>
              <a:gd name="T27" fmla="*/ 46 h 121"/>
              <a:gd name="T28" fmla="*/ 208 w 283"/>
              <a:gd name="T29" fmla="*/ 41 h 121"/>
              <a:gd name="T30" fmla="*/ 202 w 283"/>
              <a:gd name="T31" fmla="*/ 35 h 121"/>
              <a:gd name="T32" fmla="*/ 185 w 283"/>
              <a:gd name="T33" fmla="*/ 41 h 121"/>
              <a:gd name="T34" fmla="*/ 162 w 283"/>
              <a:gd name="T35" fmla="*/ 46 h 121"/>
              <a:gd name="T36" fmla="*/ 127 w 283"/>
              <a:gd name="T37" fmla="*/ 52 h 121"/>
              <a:gd name="T38" fmla="*/ 93 w 283"/>
              <a:gd name="T39" fmla="*/ 58 h 121"/>
              <a:gd name="T40" fmla="*/ 70 w 283"/>
              <a:gd name="T41" fmla="*/ 64 h 121"/>
              <a:gd name="T42" fmla="*/ 52 w 283"/>
              <a:gd name="T43" fmla="*/ 69 h 121"/>
              <a:gd name="T44" fmla="*/ 41 w 283"/>
              <a:gd name="T45" fmla="*/ 69 h 121"/>
              <a:gd name="T46" fmla="*/ 23 w 283"/>
              <a:gd name="T47" fmla="*/ 64 h 121"/>
              <a:gd name="T48" fmla="*/ 0 w 283"/>
              <a:gd name="T49" fmla="*/ 41 h 121"/>
              <a:gd name="T50" fmla="*/ 70 w 283"/>
              <a:gd name="T51" fmla="*/ 35 h 121"/>
              <a:gd name="T52" fmla="*/ 110 w 283"/>
              <a:gd name="T53" fmla="*/ 29 h 121"/>
              <a:gd name="T54" fmla="*/ 139 w 283"/>
              <a:gd name="T55" fmla="*/ 23 h 121"/>
              <a:gd name="T56" fmla="*/ 179 w 283"/>
              <a:gd name="T57" fmla="*/ 17 h 121"/>
              <a:gd name="T58" fmla="*/ 202 w 283"/>
              <a:gd name="T59" fmla="*/ 12 h 121"/>
              <a:gd name="T60" fmla="*/ 214 w 283"/>
              <a:gd name="T61" fmla="*/ 6 h 121"/>
              <a:gd name="T62" fmla="*/ 214 w 283"/>
              <a:gd name="T63" fmla="*/ 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3" h="121">
                <a:moveTo>
                  <a:pt x="214" y="6"/>
                </a:moveTo>
                <a:lnTo>
                  <a:pt x="219" y="6"/>
                </a:lnTo>
                <a:lnTo>
                  <a:pt x="225" y="0"/>
                </a:lnTo>
                <a:lnTo>
                  <a:pt x="231" y="0"/>
                </a:lnTo>
                <a:lnTo>
                  <a:pt x="237" y="0"/>
                </a:lnTo>
                <a:lnTo>
                  <a:pt x="254" y="6"/>
                </a:lnTo>
                <a:lnTo>
                  <a:pt x="271" y="17"/>
                </a:lnTo>
                <a:lnTo>
                  <a:pt x="277" y="29"/>
                </a:lnTo>
                <a:lnTo>
                  <a:pt x="283" y="35"/>
                </a:lnTo>
                <a:lnTo>
                  <a:pt x="283" y="41"/>
                </a:lnTo>
                <a:lnTo>
                  <a:pt x="283" y="41"/>
                </a:lnTo>
                <a:lnTo>
                  <a:pt x="277" y="46"/>
                </a:lnTo>
                <a:lnTo>
                  <a:pt x="266" y="52"/>
                </a:lnTo>
                <a:lnTo>
                  <a:pt x="260" y="52"/>
                </a:lnTo>
                <a:lnTo>
                  <a:pt x="254" y="58"/>
                </a:lnTo>
                <a:lnTo>
                  <a:pt x="242" y="64"/>
                </a:lnTo>
                <a:lnTo>
                  <a:pt x="231" y="69"/>
                </a:lnTo>
                <a:lnTo>
                  <a:pt x="214" y="81"/>
                </a:lnTo>
                <a:lnTo>
                  <a:pt x="196" y="92"/>
                </a:lnTo>
                <a:lnTo>
                  <a:pt x="173" y="110"/>
                </a:lnTo>
                <a:lnTo>
                  <a:pt x="150" y="121"/>
                </a:lnTo>
                <a:lnTo>
                  <a:pt x="144" y="115"/>
                </a:lnTo>
                <a:lnTo>
                  <a:pt x="156" y="98"/>
                </a:lnTo>
                <a:lnTo>
                  <a:pt x="173" y="87"/>
                </a:lnTo>
                <a:lnTo>
                  <a:pt x="185" y="69"/>
                </a:lnTo>
                <a:lnTo>
                  <a:pt x="196" y="58"/>
                </a:lnTo>
                <a:lnTo>
                  <a:pt x="202" y="52"/>
                </a:lnTo>
                <a:lnTo>
                  <a:pt x="208" y="46"/>
                </a:lnTo>
                <a:lnTo>
                  <a:pt x="208" y="41"/>
                </a:lnTo>
                <a:lnTo>
                  <a:pt x="208" y="41"/>
                </a:lnTo>
                <a:lnTo>
                  <a:pt x="208" y="35"/>
                </a:lnTo>
                <a:lnTo>
                  <a:pt x="202" y="35"/>
                </a:lnTo>
                <a:lnTo>
                  <a:pt x="196" y="41"/>
                </a:lnTo>
                <a:lnTo>
                  <a:pt x="185" y="41"/>
                </a:lnTo>
                <a:lnTo>
                  <a:pt x="173" y="41"/>
                </a:lnTo>
                <a:lnTo>
                  <a:pt x="162" y="46"/>
                </a:lnTo>
                <a:lnTo>
                  <a:pt x="144" y="46"/>
                </a:lnTo>
                <a:lnTo>
                  <a:pt x="127" y="52"/>
                </a:lnTo>
                <a:lnTo>
                  <a:pt x="110" y="52"/>
                </a:lnTo>
                <a:lnTo>
                  <a:pt x="93" y="58"/>
                </a:lnTo>
                <a:lnTo>
                  <a:pt x="81" y="64"/>
                </a:lnTo>
                <a:lnTo>
                  <a:pt x="70" y="64"/>
                </a:lnTo>
                <a:lnTo>
                  <a:pt x="58" y="64"/>
                </a:lnTo>
                <a:lnTo>
                  <a:pt x="52" y="69"/>
                </a:lnTo>
                <a:lnTo>
                  <a:pt x="46" y="69"/>
                </a:lnTo>
                <a:lnTo>
                  <a:pt x="41" y="69"/>
                </a:lnTo>
                <a:lnTo>
                  <a:pt x="35" y="69"/>
                </a:lnTo>
                <a:lnTo>
                  <a:pt x="23" y="64"/>
                </a:lnTo>
                <a:lnTo>
                  <a:pt x="12" y="52"/>
                </a:lnTo>
                <a:lnTo>
                  <a:pt x="0" y="41"/>
                </a:lnTo>
                <a:lnTo>
                  <a:pt x="46" y="35"/>
                </a:lnTo>
                <a:lnTo>
                  <a:pt x="70" y="35"/>
                </a:lnTo>
                <a:lnTo>
                  <a:pt x="93" y="29"/>
                </a:lnTo>
                <a:lnTo>
                  <a:pt x="110" y="29"/>
                </a:lnTo>
                <a:lnTo>
                  <a:pt x="127" y="29"/>
                </a:lnTo>
                <a:lnTo>
                  <a:pt x="139" y="23"/>
                </a:lnTo>
                <a:lnTo>
                  <a:pt x="156" y="23"/>
                </a:lnTo>
                <a:lnTo>
                  <a:pt x="179" y="17"/>
                </a:lnTo>
                <a:lnTo>
                  <a:pt x="196" y="12"/>
                </a:lnTo>
                <a:lnTo>
                  <a:pt x="202" y="12"/>
                </a:lnTo>
                <a:lnTo>
                  <a:pt x="208" y="12"/>
                </a:lnTo>
                <a:lnTo>
                  <a:pt x="214" y="6"/>
                </a:lnTo>
                <a:lnTo>
                  <a:pt x="214" y="6"/>
                </a:lnTo>
                <a:lnTo>
                  <a:pt x="214" y="6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9" name="Freeform 8"/>
          <p:cNvSpPr/>
          <p:nvPr/>
        </p:nvSpPr>
        <p:spPr bwMode="auto">
          <a:xfrm>
            <a:off x="2109456" y="2594488"/>
            <a:ext cx="148849" cy="358232"/>
          </a:xfrm>
          <a:custGeom>
            <a:avLst/>
            <a:gdLst>
              <a:gd name="T0" fmla="*/ 11 w 86"/>
              <a:gd name="T1" fmla="*/ 173 h 207"/>
              <a:gd name="T2" fmla="*/ 5 w 86"/>
              <a:gd name="T3" fmla="*/ 161 h 207"/>
              <a:gd name="T4" fmla="*/ 0 w 86"/>
              <a:gd name="T5" fmla="*/ 161 h 207"/>
              <a:gd name="T6" fmla="*/ 0 w 86"/>
              <a:gd name="T7" fmla="*/ 156 h 207"/>
              <a:gd name="T8" fmla="*/ 0 w 86"/>
              <a:gd name="T9" fmla="*/ 150 h 207"/>
              <a:gd name="T10" fmla="*/ 5 w 86"/>
              <a:gd name="T11" fmla="*/ 150 h 207"/>
              <a:gd name="T12" fmla="*/ 5 w 86"/>
              <a:gd name="T13" fmla="*/ 150 h 207"/>
              <a:gd name="T14" fmla="*/ 11 w 86"/>
              <a:gd name="T15" fmla="*/ 150 h 207"/>
              <a:gd name="T16" fmla="*/ 23 w 86"/>
              <a:gd name="T17" fmla="*/ 150 h 207"/>
              <a:gd name="T18" fmla="*/ 34 w 86"/>
              <a:gd name="T19" fmla="*/ 156 h 207"/>
              <a:gd name="T20" fmla="*/ 40 w 86"/>
              <a:gd name="T21" fmla="*/ 156 h 207"/>
              <a:gd name="T22" fmla="*/ 46 w 86"/>
              <a:gd name="T23" fmla="*/ 156 h 207"/>
              <a:gd name="T24" fmla="*/ 46 w 86"/>
              <a:gd name="T25" fmla="*/ 150 h 207"/>
              <a:gd name="T26" fmla="*/ 46 w 86"/>
              <a:gd name="T27" fmla="*/ 144 h 207"/>
              <a:gd name="T28" fmla="*/ 51 w 86"/>
              <a:gd name="T29" fmla="*/ 133 h 207"/>
              <a:gd name="T30" fmla="*/ 51 w 86"/>
              <a:gd name="T31" fmla="*/ 115 h 207"/>
              <a:gd name="T32" fmla="*/ 51 w 86"/>
              <a:gd name="T33" fmla="*/ 86 h 207"/>
              <a:gd name="T34" fmla="*/ 46 w 86"/>
              <a:gd name="T35" fmla="*/ 58 h 207"/>
              <a:gd name="T36" fmla="*/ 46 w 86"/>
              <a:gd name="T37" fmla="*/ 46 h 207"/>
              <a:gd name="T38" fmla="*/ 40 w 86"/>
              <a:gd name="T39" fmla="*/ 35 h 207"/>
              <a:gd name="T40" fmla="*/ 34 w 86"/>
              <a:gd name="T41" fmla="*/ 29 h 207"/>
              <a:gd name="T42" fmla="*/ 23 w 86"/>
              <a:gd name="T43" fmla="*/ 17 h 207"/>
              <a:gd name="T44" fmla="*/ 17 w 86"/>
              <a:gd name="T45" fmla="*/ 17 h 207"/>
              <a:gd name="T46" fmla="*/ 11 w 86"/>
              <a:gd name="T47" fmla="*/ 11 h 207"/>
              <a:gd name="T48" fmla="*/ 11 w 86"/>
              <a:gd name="T49" fmla="*/ 6 h 207"/>
              <a:gd name="T50" fmla="*/ 11 w 86"/>
              <a:gd name="T51" fmla="*/ 6 h 207"/>
              <a:gd name="T52" fmla="*/ 11 w 86"/>
              <a:gd name="T53" fmla="*/ 0 h 207"/>
              <a:gd name="T54" fmla="*/ 11 w 86"/>
              <a:gd name="T55" fmla="*/ 0 h 207"/>
              <a:gd name="T56" fmla="*/ 17 w 86"/>
              <a:gd name="T57" fmla="*/ 0 h 207"/>
              <a:gd name="T58" fmla="*/ 23 w 86"/>
              <a:gd name="T59" fmla="*/ 0 h 207"/>
              <a:gd name="T60" fmla="*/ 28 w 86"/>
              <a:gd name="T61" fmla="*/ 0 h 207"/>
              <a:gd name="T62" fmla="*/ 34 w 86"/>
              <a:gd name="T63" fmla="*/ 0 h 207"/>
              <a:gd name="T64" fmla="*/ 46 w 86"/>
              <a:gd name="T65" fmla="*/ 6 h 207"/>
              <a:gd name="T66" fmla="*/ 51 w 86"/>
              <a:gd name="T67" fmla="*/ 11 h 207"/>
              <a:gd name="T68" fmla="*/ 69 w 86"/>
              <a:gd name="T69" fmla="*/ 23 h 207"/>
              <a:gd name="T70" fmla="*/ 75 w 86"/>
              <a:gd name="T71" fmla="*/ 35 h 207"/>
              <a:gd name="T72" fmla="*/ 80 w 86"/>
              <a:gd name="T73" fmla="*/ 46 h 207"/>
              <a:gd name="T74" fmla="*/ 80 w 86"/>
              <a:gd name="T75" fmla="*/ 69 h 207"/>
              <a:gd name="T76" fmla="*/ 86 w 86"/>
              <a:gd name="T77" fmla="*/ 98 h 207"/>
              <a:gd name="T78" fmla="*/ 86 w 86"/>
              <a:gd name="T79" fmla="*/ 127 h 207"/>
              <a:gd name="T80" fmla="*/ 86 w 86"/>
              <a:gd name="T81" fmla="*/ 150 h 207"/>
              <a:gd name="T82" fmla="*/ 80 w 86"/>
              <a:gd name="T83" fmla="*/ 167 h 207"/>
              <a:gd name="T84" fmla="*/ 80 w 86"/>
              <a:gd name="T85" fmla="*/ 179 h 207"/>
              <a:gd name="T86" fmla="*/ 75 w 86"/>
              <a:gd name="T87" fmla="*/ 184 h 207"/>
              <a:gd name="T88" fmla="*/ 69 w 86"/>
              <a:gd name="T89" fmla="*/ 196 h 207"/>
              <a:gd name="T90" fmla="*/ 63 w 86"/>
              <a:gd name="T91" fmla="*/ 202 h 207"/>
              <a:gd name="T92" fmla="*/ 57 w 86"/>
              <a:gd name="T93" fmla="*/ 207 h 207"/>
              <a:gd name="T94" fmla="*/ 51 w 86"/>
              <a:gd name="T95" fmla="*/ 207 h 207"/>
              <a:gd name="T96" fmla="*/ 46 w 86"/>
              <a:gd name="T97" fmla="*/ 207 h 207"/>
              <a:gd name="T98" fmla="*/ 40 w 86"/>
              <a:gd name="T99" fmla="*/ 207 h 207"/>
              <a:gd name="T100" fmla="*/ 34 w 86"/>
              <a:gd name="T101" fmla="*/ 202 h 207"/>
              <a:gd name="T102" fmla="*/ 34 w 86"/>
              <a:gd name="T103" fmla="*/ 202 h 207"/>
              <a:gd name="T104" fmla="*/ 34 w 86"/>
              <a:gd name="T105" fmla="*/ 196 h 207"/>
              <a:gd name="T106" fmla="*/ 34 w 86"/>
              <a:gd name="T107" fmla="*/ 190 h 207"/>
              <a:gd name="T108" fmla="*/ 28 w 86"/>
              <a:gd name="T109" fmla="*/ 184 h 207"/>
              <a:gd name="T110" fmla="*/ 23 w 86"/>
              <a:gd name="T111" fmla="*/ 179 h 207"/>
              <a:gd name="T112" fmla="*/ 11 w 86"/>
              <a:gd name="T113" fmla="*/ 173 h 207"/>
              <a:gd name="T114" fmla="*/ 11 w 86"/>
              <a:gd name="T115" fmla="*/ 17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6" h="207">
                <a:moveTo>
                  <a:pt x="11" y="173"/>
                </a:moveTo>
                <a:lnTo>
                  <a:pt x="5" y="161"/>
                </a:lnTo>
                <a:lnTo>
                  <a:pt x="0" y="161"/>
                </a:lnTo>
                <a:lnTo>
                  <a:pt x="0" y="156"/>
                </a:lnTo>
                <a:lnTo>
                  <a:pt x="0" y="150"/>
                </a:lnTo>
                <a:lnTo>
                  <a:pt x="5" y="150"/>
                </a:lnTo>
                <a:lnTo>
                  <a:pt x="5" y="150"/>
                </a:lnTo>
                <a:lnTo>
                  <a:pt x="11" y="150"/>
                </a:lnTo>
                <a:lnTo>
                  <a:pt x="23" y="150"/>
                </a:lnTo>
                <a:lnTo>
                  <a:pt x="34" y="156"/>
                </a:lnTo>
                <a:lnTo>
                  <a:pt x="40" y="156"/>
                </a:lnTo>
                <a:lnTo>
                  <a:pt x="46" y="156"/>
                </a:lnTo>
                <a:lnTo>
                  <a:pt x="46" y="150"/>
                </a:lnTo>
                <a:lnTo>
                  <a:pt x="46" y="144"/>
                </a:lnTo>
                <a:lnTo>
                  <a:pt x="51" y="133"/>
                </a:lnTo>
                <a:lnTo>
                  <a:pt x="51" y="115"/>
                </a:lnTo>
                <a:lnTo>
                  <a:pt x="51" y="86"/>
                </a:lnTo>
                <a:lnTo>
                  <a:pt x="46" y="58"/>
                </a:lnTo>
                <a:lnTo>
                  <a:pt x="46" y="46"/>
                </a:lnTo>
                <a:lnTo>
                  <a:pt x="40" y="35"/>
                </a:lnTo>
                <a:lnTo>
                  <a:pt x="34" y="29"/>
                </a:lnTo>
                <a:lnTo>
                  <a:pt x="23" y="17"/>
                </a:lnTo>
                <a:lnTo>
                  <a:pt x="17" y="17"/>
                </a:lnTo>
                <a:lnTo>
                  <a:pt x="11" y="11"/>
                </a:lnTo>
                <a:lnTo>
                  <a:pt x="11" y="6"/>
                </a:lnTo>
                <a:lnTo>
                  <a:pt x="11" y="6"/>
                </a:lnTo>
                <a:lnTo>
                  <a:pt x="11" y="0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8" y="0"/>
                </a:lnTo>
                <a:lnTo>
                  <a:pt x="34" y="0"/>
                </a:lnTo>
                <a:lnTo>
                  <a:pt x="46" y="6"/>
                </a:lnTo>
                <a:lnTo>
                  <a:pt x="51" y="11"/>
                </a:lnTo>
                <a:lnTo>
                  <a:pt x="69" y="23"/>
                </a:lnTo>
                <a:lnTo>
                  <a:pt x="75" y="35"/>
                </a:lnTo>
                <a:lnTo>
                  <a:pt x="80" y="46"/>
                </a:lnTo>
                <a:lnTo>
                  <a:pt x="80" y="69"/>
                </a:lnTo>
                <a:lnTo>
                  <a:pt x="86" y="98"/>
                </a:lnTo>
                <a:lnTo>
                  <a:pt x="86" y="127"/>
                </a:lnTo>
                <a:lnTo>
                  <a:pt x="86" y="150"/>
                </a:lnTo>
                <a:lnTo>
                  <a:pt x="80" y="167"/>
                </a:lnTo>
                <a:lnTo>
                  <a:pt x="80" y="179"/>
                </a:lnTo>
                <a:lnTo>
                  <a:pt x="75" y="184"/>
                </a:lnTo>
                <a:lnTo>
                  <a:pt x="69" y="196"/>
                </a:lnTo>
                <a:lnTo>
                  <a:pt x="63" y="202"/>
                </a:lnTo>
                <a:lnTo>
                  <a:pt x="57" y="207"/>
                </a:lnTo>
                <a:lnTo>
                  <a:pt x="51" y="207"/>
                </a:lnTo>
                <a:lnTo>
                  <a:pt x="46" y="207"/>
                </a:lnTo>
                <a:lnTo>
                  <a:pt x="40" y="207"/>
                </a:lnTo>
                <a:lnTo>
                  <a:pt x="34" y="202"/>
                </a:lnTo>
                <a:lnTo>
                  <a:pt x="34" y="202"/>
                </a:lnTo>
                <a:lnTo>
                  <a:pt x="34" y="196"/>
                </a:lnTo>
                <a:lnTo>
                  <a:pt x="34" y="190"/>
                </a:lnTo>
                <a:lnTo>
                  <a:pt x="28" y="184"/>
                </a:lnTo>
                <a:lnTo>
                  <a:pt x="23" y="179"/>
                </a:lnTo>
                <a:lnTo>
                  <a:pt x="11" y="173"/>
                </a:lnTo>
                <a:lnTo>
                  <a:pt x="11" y="173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0" name="Freeform 9"/>
          <p:cNvSpPr/>
          <p:nvPr/>
        </p:nvSpPr>
        <p:spPr bwMode="auto">
          <a:xfrm>
            <a:off x="2398501" y="2514881"/>
            <a:ext cx="259622" cy="238820"/>
          </a:xfrm>
          <a:custGeom>
            <a:avLst/>
            <a:gdLst>
              <a:gd name="T0" fmla="*/ 0 w 150"/>
              <a:gd name="T1" fmla="*/ 127 h 138"/>
              <a:gd name="T2" fmla="*/ 17 w 150"/>
              <a:gd name="T3" fmla="*/ 109 h 138"/>
              <a:gd name="T4" fmla="*/ 29 w 150"/>
              <a:gd name="T5" fmla="*/ 98 h 138"/>
              <a:gd name="T6" fmla="*/ 52 w 150"/>
              <a:gd name="T7" fmla="*/ 75 h 138"/>
              <a:gd name="T8" fmla="*/ 69 w 150"/>
              <a:gd name="T9" fmla="*/ 57 h 138"/>
              <a:gd name="T10" fmla="*/ 75 w 150"/>
              <a:gd name="T11" fmla="*/ 52 h 138"/>
              <a:gd name="T12" fmla="*/ 80 w 150"/>
              <a:gd name="T13" fmla="*/ 46 h 138"/>
              <a:gd name="T14" fmla="*/ 86 w 150"/>
              <a:gd name="T15" fmla="*/ 34 h 138"/>
              <a:gd name="T16" fmla="*/ 92 w 150"/>
              <a:gd name="T17" fmla="*/ 29 h 138"/>
              <a:gd name="T18" fmla="*/ 92 w 150"/>
              <a:gd name="T19" fmla="*/ 23 h 138"/>
              <a:gd name="T20" fmla="*/ 92 w 150"/>
              <a:gd name="T21" fmla="*/ 11 h 138"/>
              <a:gd name="T22" fmla="*/ 86 w 150"/>
              <a:gd name="T23" fmla="*/ 11 h 138"/>
              <a:gd name="T24" fmla="*/ 86 w 150"/>
              <a:gd name="T25" fmla="*/ 6 h 138"/>
              <a:gd name="T26" fmla="*/ 86 w 150"/>
              <a:gd name="T27" fmla="*/ 6 h 138"/>
              <a:gd name="T28" fmla="*/ 92 w 150"/>
              <a:gd name="T29" fmla="*/ 0 h 138"/>
              <a:gd name="T30" fmla="*/ 98 w 150"/>
              <a:gd name="T31" fmla="*/ 0 h 138"/>
              <a:gd name="T32" fmla="*/ 104 w 150"/>
              <a:gd name="T33" fmla="*/ 0 h 138"/>
              <a:gd name="T34" fmla="*/ 115 w 150"/>
              <a:gd name="T35" fmla="*/ 6 h 138"/>
              <a:gd name="T36" fmla="*/ 127 w 150"/>
              <a:gd name="T37" fmla="*/ 11 h 138"/>
              <a:gd name="T38" fmla="*/ 132 w 150"/>
              <a:gd name="T39" fmla="*/ 17 h 138"/>
              <a:gd name="T40" fmla="*/ 144 w 150"/>
              <a:gd name="T41" fmla="*/ 23 h 138"/>
              <a:gd name="T42" fmla="*/ 144 w 150"/>
              <a:gd name="T43" fmla="*/ 29 h 138"/>
              <a:gd name="T44" fmla="*/ 150 w 150"/>
              <a:gd name="T45" fmla="*/ 34 h 138"/>
              <a:gd name="T46" fmla="*/ 150 w 150"/>
              <a:gd name="T47" fmla="*/ 40 h 138"/>
              <a:gd name="T48" fmla="*/ 138 w 150"/>
              <a:gd name="T49" fmla="*/ 46 h 138"/>
              <a:gd name="T50" fmla="*/ 132 w 150"/>
              <a:gd name="T51" fmla="*/ 57 h 138"/>
              <a:gd name="T52" fmla="*/ 115 w 150"/>
              <a:gd name="T53" fmla="*/ 69 h 138"/>
              <a:gd name="T54" fmla="*/ 109 w 150"/>
              <a:gd name="T55" fmla="*/ 75 h 138"/>
              <a:gd name="T56" fmla="*/ 98 w 150"/>
              <a:gd name="T57" fmla="*/ 86 h 138"/>
              <a:gd name="T58" fmla="*/ 75 w 150"/>
              <a:gd name="T59" fmla="*/ 98 h 138"/>
              <a:gd name="T60" fmla="*/ 40 w 150"/>
              <a:gd name="T61" fmla="*/ 121 h 138"/>
              <a:gd name="T62" fmla="*/ 11 w 150"/>
              <a:gd name="T63" fmla="*/ 138 h 138"/>
              <a:gd name="T64" fmla="*/ 0 w 150"/>
              <a:gd name="T65" fmla="*/ 127 h 138"/>
              <a:gd name="T66" fmla="*/ 0 w 150"/>
              <a:gd name="T67" fmla="*/ 12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138">
                <a:moveTo>
                  <a:pt x="0" y="127"/>
                </a:moveTo>
                <a:lnTo>
                  <a:pt x="17" y="109"/>
                </a:lnTo>
                <a:lnTo>
                  <a:pt x="29" y="98"/>
                </a:lnTo>
                <a:lnTo>
                  <a:pt x="52" y="75"/>
                </a:lnTo>
                <a:lnTo>
                  <a:pt x="69" y="57"/>
                </a:lnTo>
                <a:lnTo>
                  <a:pt x="75" y="52"/>
                </a:lnTo>
                <a:lnTo>
                  <a:pt x="80" y="46"/>
                </a:lnTo>
                <a:lnTo>
                  <a:pt x="86" y="34"/>
                </a:lnTo>
                <a:lnTo>
                  <a:pt x="92" y="29"/>
                </a:lnTo>
                <a:lnTo>
                  <a:pt x="92" y="23"/>
                </a:lnTo>
                <a:lnTo>
                  <a:pt x="92" y="11"/>
                </a:lnTo>
                <a:lnTo>
                  <a:pt x="86" y="11"/>
                </a:lnTo>
                <a:lnTo>
                  <a:pt x="86" y="6"/>
                </a:lnTo>
                <a:lnTo>
                  <a:pt x="86" y="6"/>
                </a:lnTo>
                <a:lnTo>
                  <a:pt x="92" y="0"/>
                </a:lnTo>
                <a:lnTo>
                  <a:pt x="98" y="0"/>
                </a:lnTo>
                <a:lnTo>
                  <a:pt x="104" y="0"/>
                </a:lnTo>
                <a:lnTo>
                  <a:pt x="115" y="6"/>
                </a:lnTo>
                <a:lnTo>
                  <a:pt x="127" y="11"/>
                </a:lnTo>
                <a:lnTo>
                  <a:pt x="132" y="17"/>
                </a:lnTo>
                <a:lnTo>
                  <a:pt x="144" y="23"/>
                </a:lnTo>
                <a:lnTo>
                  <a:pt x="144" y="29"/>
                </a:lnTo>
                <a:lnTo>
                  <a:pt x="150" y="34"/>
                </a:lnTo>
                <a:lnTo>
                  <a:pt x="150" y="40"/>
                </a:lnTo>
                <a:lnTo>
                  <a:pt x="138" y="46"/>
                </a:lnTo>
                <a:lnTo>
                  <a:pt x="132" y="57"/>
                </a:lnTo>
                <a:lnTo>
                  <a:pt x="115" y="69"/>
                </a:lnTo>
                <a:lnTo>
                  <a:pt x="109" y="75"/>
                </a:lnTo>
                <a:lnTo>
                  <a:pt x="98" y="86"/>
                </a:lnTo>
                <a:lnTo>
                  <a:pt x="75" y="98"/>
                </a:lnTo>
                <a:lnTo>
                  <a:pt x="40" y="121"/>
                </a:lnTo>
                <a:lnTo>
                  <a:pt x="11" y="138"/>
                </a:lnTo>
                <a:lnTo>
                  <a:pt x="0" y="127"/>
                </a:lnTo>
                <a:lnTo>
                  <a:pt x="0" y="127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0"/>
          <p:cNvSpPr/>
          <p:nvPr/>
        </p:nvSpPr>
        <p:spPr bwMode="auto">
          <a:xfrm>
            <a:off x="2268690" y="2663710"/>
            <a:ext cx="647322" cy="320159"/>
          </a:xfrm>
          <a:custGeom>
            <a:avLst/>
            <a:gdLst>
              <a:gd name="T0" fmla="*/ 92 w 374"/>
              <a:gd name="T1" fmla="*/ 81 h 185"/>
              <a:gd name="T2" fmla="*/ 75 w 374"/>
              <a:gd name="T3" fmla="*/ 64 h 185"/>
              <a:gd name="T4" fmla="*/ 52 w 374"/>
              <a:gd name="T5" fmla="*/ 46 h 185"/>
              <a:gd name="T6" fmla="*/ 40 w 374"/>
              <a:gd name="T7" fmla="*/ 35 h 185"/>
              <a:gd name="T8" fmla="*/ 23 w 374"/>
              <a:gd name="T9" fmla="*/ 23 h 185"/>
              <a:gd name="T10" fmla="*/ 17 w 374"/>
              <a:gd name="T11" fmla="*/ 18 h 185"/>
              <a:gd name="T12" fmla="*/ 6 w 374"/>
              <a:gd name="T13" fmla="*/ 6 h 185"/>
              <a:gd name="T14" fmla="*/ 0 w 374"/>
              <a:gd name="T15" fmla="*/ 6 h 185"/>
              <a:gd name="T16" fmla="*/ 0 w 374"/>
              <a:gd name="T17" fmla="*/ 0 h 185"/>
              <a:gd name="T18" fmla="*/ 6 w 374"/>
              <a:gd name="T19" fmla="*/ 0 h 185"/>
              <a:gd name="T20" fmla="*/ 11 w 374"/>
              <a:gd name="T21" fmla="*/ 0 h 185"/>
              <a:gd name="T22" fmla="*/ 11 w 374"/>
              <a:gd name="T23" fmla="*/ 0 h 185"/>
              <a:gd name="T24" fmla="*/ 17 w 374"/>
              <a:gd name="T25" fmla="*/ 0 h 185"/>
              <a:gd name="T26" fmla="*/ 23 w 374"/>
              <a:gd name="T27" fmla="*/ 6 h 185"/>
              <a:gd name="T28" fmla="*/ 34 w 374"/>
              <a:gd name="T29" fmla="*/ 12 h 185"/>
              <a:gd name="T30" fmla="*/ 46 w 374"/>
              <a:gd name="T31" fmla="*/ 18 h 185"/>
              <a:gd name="T32" fmla="*/ 63 w 374"/>
              <a:gd name="T33" fmla="*/ 23 h 185"/>
              <a:gd name="T34" fmla="*/ 81 w 374"/>
              <a:gd name="T35" fmla="*/ 35 h 185"/>
              <a:gd name="T36" fmla="*/ 98 w 374"/>
              <a:gd name="T37" fmla="*/ 46 h 185"/>
              <a:gd name="T38" fmla="*/ 138 w 374"/>
              <a:gd name="T39" fmla="*/ 69 h 185"/>
              <a:gd name="T40" fmla="*/ 179 w 374"/>
              <a:gd name="T41" fmla="*/ 87 h 185"/>
              <a:gd name="T42" fmla="*/ 207 w 374"/>
              <a:gd name="T43" fmla="*/ 104 h 185"/>
              <a:gd name="T44" fmla="*/ 236 w 374"/>
              <a:gd name="T45" fmla="*/ 116 h 185"/>
              <a:gd name="T46" fmla="*/ 288 w 374"/>
              <a:gd name="T47" fmla="*/ 133 h 185"/>
              <a:gd name="T48" fmla="*/ 328 w 374"/>
              <a:gd name="T49" fmla="*/ 144 h 185"/>
              <a:gd name="T50" fmla="*/ 351 w 374"/>
              <a:gd name="T51" fmla="*/ 150 h 185"/>
              <a:gd name="T52" fmla="*/ 363 w 374"/>
              <a:gd name="T53" fmla="*/ 156 h 185"/>
              <a:gd name="T54" fmla="*/ 374 w 374"/>
              <a:gd name="T55" fmla="*/ 162 h 185"/>
              <a:gd name="T56" fmla="*/ 374 w 374"/>
              <a:gd name="T57" fmla="*/ 167 h 185"/>
              <a:gd name="T58" fmla="*/ 374 w 374"/>
              <a:gd name="T59" fmla="*/ 167 h 185"/>
              <a:gd name="T60" fmla="*/ 374 w 374"/>
              <a:gd name="T61" fmla="*/ 167 h 185"/>
              <a:gd name="T62" fmla="*/ 369 w 374"/>
              <a:gd name="T63" fmla="*/ 173 h 185"/>
              <a:gd name="T64" fmla="*/ 363 w 374"/>
              <a:gd name="T65" fmla="*/ 173 h 185"/>
              <a:gd name="T66" fmla="*/ 351 w 374"/>
              <a:gd name="T67" fmla="*/ 173 h 185"/>
              <a:gd name="T68" fmla="*/ 340 w 374"/>
              <a:gd name="T69" fmla="*/ 179 h 185"/>
              <a:gd name="T70" fmla="*/ 328 w 374"/>
              <a:gd name="T71" fmla="*/ 179 h 185"/>
              <a:gd name="T72" fmla="*/ 317 w 374"/>
              <a:gd name="T73" fmla="*/ 179 h 185"/>
              <a:gd name="T74" fmla="*/ 300 w 374"/>
              <a:gd name="T75" fmla="*/ 179 h 185"/>
              <a:gd name="T76" fmla="*/ 288 w 374"/>
              <a:gd name="T77" fmla="*/ 179 h 185"/>
              <a:gd name="T78" fmla="*/ 271 w 374"/>
              <a:gd name="T79" fmla="*/ 185 h 185"/>
              <a:gd name="T80" fmla="*/ 265 w 374"/>
              <a:gd name="T81" fmla="*/ 185 h 185"/>
              <a:gd name="T82" fmla="*/ 253 w 374"/>
              <a:gd name="T83" fmla="*/ 185 h 185"/>
              <a:gd name="T84" fmla="*/ 248 w 374"/>
              <a:gd name="T85" fmla="*/ 185 h 185"/>
              <a:gd name="T86" fmla="*/ 242 w 374"/>
              <a:gd name="T87" fmla="*/ 185 h 185"/>
              <a:gd name="T88" fmla="*/ 236 w 374"/>
              <a:gd name="T89" fmla="*/ 185 h 185"/>
              <a:gd name="T90" fmla="*/ 230 w 374"/>
              <a:gd name="T91" fmla="*/ 185 h 185"/>
              <a:gd name="T92" fmla="*/ 225 w 374"/>
              <a:gd name="T93" fmla="*/ 179 h 185"/>
              <a:gd name="T94" fmla="*/ 213 w 374"/>
              <a:gd name="T95" fmla="*/ 179 h 185"/>
              <a:gd name="T96" fmla="*/ 207 w 374"/>
              <a:gd name="T97" fmla="*/ 167 h 185"/>
              <a:gd name="T98" fmla="*/ 202 w 374"/>
              <a:gd name="T99" fmla="*/ 167 h 185"/>
              <a:gd name="T100" fmla="*/ 190 w 374"/>
              <a:gd name="T101" fmla="*/ 162 h 185"/>
              <a:gd name="T102" fmla="*/ 184 w 374"/>
              <a:gd name="T103" fmla="*/ 150 h 185"/>
              <a:gd name="T104" fmla="*/ 167 w 374"/>
              <a:gd name="T105" fmla="*/ 139 h 185"/>
              <a:gd name="T106" fmla="*/ 155 w 374"/>
              <a:gd name="T107" fmla="*/ 127 h 185"/>
              <a:gd name="T108" fmla="*/ 138 w 374"/>
              <a:gd name="T109" fmla="*/ 116 h 185"/>
              <a:gd name="T110" fmla="*/ 115 w 374"/>
              <a:gd name="T111" fmla="*/ 98 h 185"/>
              <a:gd name="T112" fmla="*/ 92 w 374"/>
              <a:gd name="T113" fmla="*/ 81 h 185"/>
              <a:gd name="T114" fmla="*/ 92 w 374"/>
              <a:gd name="T115" fmla="*/ 8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4" h="185">
                <a:moveTo>
                  <a:pt x="92" y="81"/>
                </a:moveTo>
                <a:lnTo>
                  <a:pt x="75" y="64"/>
                </a:lnTo>
                <a:lnTo>
                  <a:pt x="52" y="46"/>
                </a:lnTo>
                <a:lnTo>
                  <a:pt x="40" y="35"/>
                </a:lnTo>
                <a:lnTo>
                  <a:pt x="23" y="23"/>
                </a:lnTo>
                <a:lnTo>
                  <a:pt x="17" y="18"/>
                </a:lnTo>
                <a:lnTo>
                  <a:pt x="6" y="6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11" y="0"/>
                </a:lnTo>
                <a:lnTo>
                  <a:pt x="11" y="0"/>
                </a:lnTo>
                <a:lnTo>
                  <a:pt x="17" y="0"/>
                </a:lnTo>
                <a:lnTo>
                  <a:pt x="23" y="6"/>
                </a:lnTo>
                <a:lnTo>
                  <a:pt x="34" y="12"/>
                </a:lnTo>
                <a:lnTo>
                  <a:pt x="46" y="18"/>
                </a:lnTo>
                <a:lnTo>
                  <a:pt x="63" y="23"/>
                </a:lnTo>
                <a:lnTo>
                  <a:pt x="81" y="35"/>
                </a:lnTo>
                <a:lnTo>
                  <a:pt x="98" y="46"/>
                </a:lnTo>
                <a:lnTo>
                  <a:pt x="138" y="69"/>
                </a:lnTo>
                <a:lnTo>
                  <a:pt x="179" y="87"/>
                </a:lnTo>
                <a:lnTo>
                  <a:pt x="207" y="104"/>
                </a:lnTo>
                <a:lnTo>
                  <a:pt x="236" y="116"/>
                </a:lnTo>
                <a:lnTo>
                  <a:pt x="288" y="133"/>
                </a:lnTo>
                <a:lnTo>
                  <a:pt x="328" y="144"/>
                </a:lnTo>
                <a:lnTo>
                  <a:pt x="351" y="150"/>
                </a:lnTo>
                <a:lnTo>
                  <a:pt x="363" y="156"/>
                </a:lnTo>
                <a:lnTo>
                  <a:pt x="374" y="162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69" y="173"/>
                </a:lnTo>
                <a:lnTo>
                  <a:pt x="363" y="173"/>
                </a:lnTo>
                <a:lnTo>
                  <a:pt x="351" y="173"/>
                </a:lnTo>
                <a:lnTo>
                  <a:pt x="340" y="179"/>
                </a:lnTo>
                <a:lnTo>
                  <a:pt x="328" y="179"/>
                </a:lnTo>
                <a:lnTo>
                  <a:pt x="317" y="179"/>
                </a:lnTo>
                <a:lnTo>
                  <a:pt x="300" y="179"/>
                </a:lnTo>
                <a:lnTo>
                  <a:pt x="288" y="179"/>
                </a:lnTo>
                <a:lnTo>
                  <a:pt x="271" y="185"/>
                </a:lnTo>
                <a:lnTo>
                  <a:pt x="265" y="185"/>
                </a:lnTo>
                <a:lnTo>
                  <a:pt x="253" y="185"/>
                </a:lnTo>
                <a:lnTo>
                  <a:pt x="248" y="185"/>
                </a:lnTo>
                <a:lnTo>
                  <a:pt x="242" y="185"/>
                </a:lnTo>
                <a:lnTo>
                  <a:pt x="236" y="185"/>
                </a:lnTo>
                <a:lnTo>
                  <a:pt x="230" y="185"/>
                </a:lnTo>
                <a:lnTo>
                  <a:pt x="225" y="179"/>
                </a:lnTo>
                <a:lnTo>
                  <a:pt x="213" y="179"/>
                </a:lnTo>
                <a:lnTo>
                  <a:pt x="207" y="167"/>
                </a:lnTo>
                <a:lnTo>
                  <a:pt x="202" y="167"/>
                </a:lnTo>
                <a:lnTo>
                  <a:pt x="190" y="162"/>
                </a:lnTo>
                <a:lnTo>
                  <a:pt x="184" y="150"/>
                </a:lnTo>
                <a:lnTo>
                  <a:pt x="167" y="139"/>
                </a:lnTo>
                <a:lnTo>
                  <a:pt x="155" y="127"/>
                </a:lnTo>
                <a:lnTo>
                  <a:pt x="138" y="116"/>
                </a:lnTo>
                <a:lnTo>
                  <a:pt x="115" y="98"/>
                </a:lnTo>
                <a:lnTo>
                  <a:pt x="92" y="81"/>
                </a:lnTo>
                <a:lnTo>
                  <a:pt x="92" y="81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1"/>
          <p:cNvSpPr/>
          <p:nvPr/>
        </p:nvSpPr>
        <p:spPr bwMode="auto">
          <a:xfrm>
            <a:off x="1958876" y="2154919"/>
            <a:ext cx="119426" cy="280355"/>
          </a:xfrm>
          <a:custGeom>
            <a:avLst/>
            <a:gdLst>
              <a:gd name="T0" fmla="*/ 69 w 69"/>
              <a:gd name="T1" fmla="*/ 18 h 162"/>
              <a:gd name="T2" fmla="*/ 69 w 69"/>
              <a:gd name="T3" fmla="*/ 18 h 162"/>
              <a:gd name="T4" fmla="*/ 69 w 69"/>
              <a:gd name="T5" fmla="*/ 23 h 162"/>
              <a:gd name="T6" fmla="*/ 69 w 69"/>
              <a:gd name="T7" fmla="*/ 29 h 162"/>
              <a:gd name="T8" fmla="*/ 69 w 69"/>
              <a:gd name="T9" fmla="*/ 35 h 162"/>
              <a:gd name="T10" fmla="*/ 69 w 69"/>
              <a:gd name="T11" fmla="*/ 46 h 162"/>
              <a:gd name="T12" fmla="*/ 69 w 69"/>
              <a:gd name="T13" fmla="*/ 58 h 162"/>
              <a:gd name="T14" fmla="*/ 69 w 69"/>
              <a:gd name="T15" fmla="*/ 75 h 162"/>
              <a:gd name="T16" fmla="*/ 69 w 69"/>
              <a:gd name="T17" fmla="*/ 93 h 162"/>
              <a:gd name="T18" fmla="*/ 69 w 69"/>
              <a:gd name="T19" fmla="*/ 104 h 162"/>
              <a:gd name="T20" fmla="*/ 69 w 69"/>
              <a:gd name="T21" fmla="*/ 121 h 162"/>
              <a:gd name="T22" fmla="*/ 69 w 69"/>
              <a:gd name="T23" fmla="*/ 133 h 162"/>
              <a:gd name="T24" fmla="*/ 69 w 69"/>
              <a:gd name="T25" fmla="*/ 144 h 162"/>
              <a:gd name="T26" fmla="*/ 69 w 69"/>
              <a:gd name="T27" fmla="*/ 150 h 162"/>
              <a:gd name="T28" fmla="*/ 69 w 69"/>
              <a:gd name="T29" fmla="*/ 156 h 162"/>
              <a:gd name="T30" fmla="*/ 64 w 69"/>
              <a:gd name="T31" fmla="*/ 162 h 162"/>
              <a:gd name="T32" fmla="*/ 64 w 69"/>
              <a:gd name="T33" fmla="*/ 162 h 162"/>
              <a:gd name="T34" fmla="*/ 64 w 69"/>
              <a:gd name="T35" fmla="*/ 162 h 162"/>
              <a:gd name="T36" fmla="*/ 58 w 69"/>
              <a:gd name="T37" fmla="*/ 156 h 162"/>
              <a:gd name="T38" fmla="*/ 58 w 69"/>
              <a:gd name="T39" fmla="*/ 156 h 162"/>
              <a:gd name="T40" fmla="*/ 52 w 69"/>
              <a:gd name="T41" fmla="*/ 150 h 162"/>
              <a:gd name="T42" fmla="*/ 52 w 69"/>
              <a:gd name="T43" fmla="*/ 139 h 162"/>
              <a:gd name="T44" fmla="*/ 46 w 69"/>
              <a:gd name="T45" fmla="*/ 127 h 162"/>
              <a:gd name="T46" fmla="*/ 40 w 69"/>
              <a:gd name="T47" fmla="*/ 104 h 162"/>
              <a:gd name="T48" fmla="*/ 40 w 69"/>
              <a:gd name="T49" fmla="*/ 93 h 162"/>
              <a:gd name="T50" fmla="*/ 35 w 69"/>
              <a:gd name="T51" fmla="*/ 81 h 162"/>
              <a:gd name="T52" fmla="*/ 35 w 69"/>
              <a:gd name="T53" fmla="*/ 70 h 162"/>
              <a:gd name="T54" fmla="*/ 29 w 69"/>
              <a:gd name="T55" fmla="*/ 58 h 162"/>
              <a:gd name="T56" fmla="*/ 29 w 69"/>
              <a:gd name="T57" fmla="*/ 46 h 162"/>
              <a:gd name="T58" fmla="*/ 23 w 69"/>
              <a:gd name="T59" fmla="*/ 35 h 162"/>
              <a:gd name="T60" fmla="*/ 23 w 69"/>
              <a:gd name="T61" fmla="*/ 29 h 162"/>
              <a:gd name="T62" fmla="*/ 17 w 69"/>
              <a:gd name="T63" fmla="*/ 23 h 162"/>
              <a:gd name="T64" fmla="*/ 17 w 69"/>
              <a:gd name="T65" fmla="*/ 23 h 162"/>
              <a:gd name="T66" fmla="*/ 12 w 69"/>
              <a:gd name="T67" fmla="*/ 18 h 162"/>
              <a:gd name="T68" fmla="*/ 6 w 69"/>
              <a:gd name="T69" fmla="*/ 18 h 162"/>
              <a:gd name="T70" fmla="*/ 6 w 69"/>
              <a:gd name="T71" fmla="*/ 12 h 162"/>
              <a:gd name="T72" fmla="*/ 0 w 69"/>
              <a:gd name="T73" fmla="*/ 6 h 162"/>
              <a:gd name="T74" fmla="*/ 6 w 69"/>
              <a:gd name="T75" fmla="*/ 6 h 162"/>
              <a:gd name="T76" fmla="*/ 6 w 69"/>
              <a:gd name="T77" fmla="*/ 0 h 162"/>
              <a:gd name="T78" fmla="*/ 12 w 69"/>
              <a:gd name="T79" fmla="*/ 0 h 162"/>
              <a:gd name="T80" fmla="*/ 23 w 69"/>
              <a:gd name="T81" fmla="*/ 0 h 162"/>
              <a:gd name="T82" fmla="*/ 35 w 69"/>
              <a:gd name="T83" fmla="*/ 0 h 162"/>
              <a:gd name="T84" fmla="*/ 52 w 69"/>
              <a:gd name="T85" fmla="*/ 6 h 162"/>
              <a:gd name="T86" fmla="*/ 58 w 69"/>
              <a:gd name="T87" fmla="*/ 6 h 162"/>
              <a:gd name="T88" fmla="*/ 64 w 69"/>
              <a:gd name="T89" fmla="*/ 12 h 162"/>
              <a:gd name="T90" fmla="*/ 69 w 69"/>
              <a:gd name="T91" fmla="*/ 18 h 162"/>
              <a:gd name="T92" fmla="*/ 69 w 69"/>
              <a:gd name="T93" fmla="*/ 1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" h="162">
                <a:moveTo>
                  <a:pt x="69" y="18"/>
                </a:moveTo>
                <a:lnTo>
                  <a:pt x="69" y="18"/>
                </a:lnTo>
                <a:lnTo>
                  <a:pt x="69" y="23"/>
                </a:lnTo>
                <a:lnTo>
                  <a:pt x="69" y="29"/>
                </a:lnTo>
                <a:lnTo>
                  <a:pt x="69" y="35"/>
                </a:lnTo>
                <a:lnTo>
                  <a:pt x="69" y="46"/>
                </a:lnTo>
                <a:lnTo>
                  <a:pt x="69" y="58"/>
                </a:lnTo>
                <a:lnTo>
                  <a:pt x="69" y="75"/>
                </a:lnTo>
                <a:lnTo>
                  <a:pt x="69" y="93"/>
                </a:lnTo>
                <a:lnTo>
                  <a:pt x="69" y="104"/>
                </a:lnTo>
                <a:lnTo>
                  <a:pt x="69" y="121"/>
                </a:lnTo>
                <a:lnTo>
                  <a:pt x="69" y="133"/>
                </a:lnTo>
                <a:lnTo>
                  <a:pt x="69" y="144"/>
                </a:lnTo>
                <a:lnTo>
                  <a:pt x="69" y="150"/>
                </a:lnTo>
                <a:lnTo>
                  <a:pt x="69" y="156"/>
                </a:lnTo>
                <a:lnTo>
                  <a:pt x="64" y="162"/>
                </a:lnTo>
                <a:lnTo>
                  <a:pt x="64" y="162"/>
                </a:lnTo>
                <a:lnTo>
                  <a:pt x="64" y="162"/>
                </a:lnTo>
                <a:lnTo>
                  <a:pt x="58" y="156"/>
                </a:lnTo>
                <a:lnTo>
                  <a:pt x="58" y="156"/>
                </a:lnTo>
                <a:lnTo>
                  <a:pt x="52" y="150"/>
                </a:lnTo>
                <a:lnTo>
                  <a:pt x="52" y="139"/>
                </a:lnTo>
                <a:lnTo>
                  <a:pt x="46" y="127"/>
                </a:lnTo>
                <a:lnTo>
                  <a:pt x="40" y="104"/>
                </a:lnTo>
                <a:lnTo>
                  <a:pt x="40" y="93"/>
                </a:lnTo>
                <a:lnTo>
                  <a:pt x="35" y="81"/>
                </a:lnTo>
                <a:lnTo>
                  <a:pt x="35" y="70"/>
                </a:lnTo>
                <a:lnTo>
                  <a:pt x="29" y="58"/>
                </a:lnTo>
                <a:lnTo>
                  <a:pt x="29" y="46"/>
                </a:lnTo>
                <a:lnTo>
                  <a:pt x="23" y="35"/>
                </a:lnTo>
                <a:lnTo>
                  <a:pt x="23" y="29"/>
                </a:lnTo>
                <a:lnTo>
                  <a:pt x="17" y="23"/>
                </a:lnTo>
                <a:lnTo>
                  <a:pt x="17" y="23"/>
                </a:lnTo>
                <a:lnTo>
                  <a:pt x="12" y="18"/>
                </a:lnTo>
                <a:lnTo>
                  <a:pt x="6" y="18"/>
                </a:lnTo>
                <a:lnTo>
                  <a:pt x="6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12" y="0"/>
                </a:lnTo>
                <a:lnTo>
                  <a:pt x="23" y="0"/>
                </a:lnTo>
                <a:lnTo>
                  <a:pt x="35" y="0"/>
                </a:lnTo>
                <a:lnTo>
                  <a:pt x="52" y="6"/>
                </a:lnTo>
                <a:lnTo>
                  <a:pt x="58" y="6"/>
                </a:lnTo>
                <a:lnTo>
                  <a:pt x="64" y="12"/>
                </a:lnTo>
                <a:lnTo>
                  <a:pt x="69" y="18"/>
                </a:lnTo>
                <a:lnTo>
                  <a:pt x="69" y="18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2"/>
          <p:cNvSpPr/>
          <p:nvPr/>
        </p:nvSpPr>
        <p:spPr bwMode="auto">
          <a:xfrm>
            <a:off x="2298114" y="2085696"/>
            <a:ext cx="169620" cy="318428"/>
          </a:xfrm>
          <a:custGeom>
            <a:avLst/>
            <a:gdLst>
              <a:gd name="T0" fmla="*/ 29 w 98"/>
              <a:gd name="T1" fmla="*/ 17 h 184"/>
              <a:gd name="T2" fmla="*/ 29 w 98"/>
              <a:gd name="T3" fmla="*/ 12 h 184"/>
              <a:gd name="T4" fmla="*/ 29 w 98"/>
              <a:gd name="T5" fmla="*/ 6 h 184"/>
              <a:gd name="T6" fmla="*/ 35 w 98"/>
              <a:gd name="T7" fmla="*/ 0 h 184"/>
              <a:gd name="T8" fmla="*/ 40 w 98"/>
              <a:gd name="T9" fmla="*/ 0 h 184"/>
              <a:gd name="T10" fmla="*/ 52 w 98"/>
              <a:gd name="T11" fmla="*/ 6 h 184"/>
              <a:gd name="T12" fmla="*/ 64 w 98"/>
              <a:gd name="T13" fmla="*/ 6 h 184"/>
              <a:gd name="T14" fmla="*/ 75 w 98"/>
              <a:gd name="T15" fmla="*/ 12 h 184"/>
              <a:gd name="T16" fmla="*/ 87 w 98"/>
              <a:gd name="T17" fmla="*/ 17 h 184"/>
              <a:gd name="T18" fmla="*/ 92 w 98"/>
              <a:gd name="T19" fmla="*/ 23 h 184"/>
              <a:gd name="T20" fmla="*/ 98 w 98"/>
              <a:gd name="T21" fmla="*/ 29 h 184"/>
              <a:gd name="T22" fmla="*/ 98 w 98"/>
              <a:gd name="T23" fmla="*/ 35 h 184"/>
              <a:gd name="T24" fmla="*/ 98 w 98"/>
              <a:gd name="T25" fmla="*/ 40 h 184"/>
              <a:gd name="T26" fmla="*/ 92 w 98"/>
              <a:gd name="T27" fmla="*/ 46 h 184"/>
              <a:gd name="T28" fmla="*/ 87 w 98"/>
              <a:gd name="T29" fmla="*/ 52 h 184"/>
              <a:gd name="T30" fmla="*/ 81 w 98"/>
              <a:gd name="T31" fmla="*/ 63 h 184"/>
              <a:gd name="T32" fmla="*/ 69 w 98"/>
              <a:gd name="T33" fmla="*/ 81 h 184"/>
              <a:gd name="T34" fmla="*/ 58 w 98"/>
              <a:gd name="T35" fmla="*/ 104 h 184"/>
              <a:gd name="T36" fmla="*/ 40 w 98"/>
              <a:gd name="T37" fmla="*/ 127 h 184"/>
              <a:gd name="T38" fmla="*/ 35 w 98"/>
              <a:gd name="T39" fmla="*/ 138 h 184"/>
              <a:gd name="T40" fmla="*/ 29 w 98"/>
              <a:gd name="T41" fmla="*/ 156 h 184"/>
              <a:gd name="T42" fmla="*/ 23 w 98"/>
              <a:gd name="T43" fmla="*/ 161 h 184"/>
              <a:gd name="T44" fmla="*/ 17 w 98"/>
              <a:gd name="T45" fmla="*/ 173 h 184"/>
              <a:gd name="T46" fmla="*/ 12 w 98"/>
              <a:gd name="T47" fmla="*/ 179 h 184"/>
              <a:gd name="T48" fmla="*/ 6 w 98"/>
              <a:gd name="T49" fmla="*/ 184 h 184"/>
              <a:gd name="T50" fmla="*/ 6 w 98"/>
              <a:gd name="T51" fmla="*/ 184 h 184"/>
              <a:gd name="T52" fmla="*/ 0 w 98"/>
              <a:gd name="T53" fmla="*/ 184 h 184"/>
              <a:gd name="T54" fmla="*/ 0 w 98"/>
              <a:gd name="T55" fmla="*/ 184 h 184"/>
              <a:gd name="T56" fmla="*/ 0 w 98"/>
              <a:gd name="T57" fmla="*/ 184 h 184"/>
              <a:gd name="T58" fmla="*/ 0 w 98"/>
              <a:gd name="T59" fmla="*/ 179 h 184"/>
              <a:gd name="T60" fmla="*/ 0 w 98"/>
              <a:gd name="T61" fmla="*/ 173 h 184"/>
              <a:gd name="T62" fmla="*/ 0 w 98"/>
              <a:gd name="T63" fmla="*/ 161 h 184"/>
              <a:gd name="T64" fmla="*/ 6 w 98"/>
              <a:gd name="T65" fmla="*/ 156 h 184"/>
              <a:gd name="T66" fmla="*/ 6 w 98"/>
              <a:gd name="T67" fmla="*/ 144 h 184"/>
              <a:gd name="T68" fmla="*/ 12 w 98"/>
              <a:gd name="T69" fmla="*/ 133 h 184"/>
              <a:gd name="T70" fmla="*/ 23 w 98"/>
              <a:gd name="T71" fmla="*/ 104 h 184"/>
              <a:gd name="T72" fmla="*/ 29 w 98"/>
              <a:gd name="T73" fmla="*/ 81 h 184"/>
              <a:gd name="T74" fmla="*/ 35 w 98"/>
              <a:gd name="T75" fmla="*/ 63 h 184"/>
              <a:gd name="T76" fmla="*/ 35 w 98"/>
              <a:gd name="T77" fmla="*/ 52 h 184"/>
              <a:gd name="T78" fmla="*/ 40 w 98"/>
              <a:gd name="T79" fmla="*/ 40 h 184"/>
              <a:gd name="T80" fmla="*/ 35 w 98"/>
              <a:gd name="T81" fmla="*/ 29 h 184"/>
              <a:gd name="T82" fmla="*/ 35 w 98"/>
              <a:gd name="T83" fmla="*/ 23 h 184"/>
              <a:gd name="T84" fmla="*/ 29 w 98"/>
              <a:gd name="T85" fmla="*/ 17 h 184"/>
              <a:gd name="T86" fmla="*/ 29 w 98"/>
              <a:gd name="T87" fmla="*/ 1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8" h="184">
                <a:moveTo>
                  <a:pt x="29" y="17"/>
                </a:moveTo>
                <a:lnTo>
                  <a:pt x="29" y="12"/>
                </a:lnTo>
                <a:lnTo>
                  <a:pt x="29" y="6"/>
                </a:lnTo>
                <a:lnTo>
                  <a:pt x="35" y="0"/>
                </a:lnTo>
                <a:lnTo>
                  <a:pt x="40" y="0"/>
                </a:lnTo>
                <a:lnTo>
                  <a:pt x="52" y="6"/>
                </a:lnTo>
                <a:lnTo>
                  <a:pt x="64" y="6"/>
                </a:lnTo>
                <a:lnTo>
                  <a:pt x="75" y="12"/>
                </a:lnTo>
                <a:lnTo>
                  <a:pt x="87" y="17"/>
                </a:lnTo>
                <a:lnTo>
                  <a:pt x="92" y="23"/>
                </a:lnTo>
                <a:lnTo>
                  <a:pt x="98" y="29"/>
                </a:lnTo>
                <a:lnTo>
                  <a:pt x="98" y="35"/>
                </a:lnTo>
                <a:lnTo>
                  <a:pt x="98" y="40"/>
                </a:lnTo>
                <a:lnTo>
                  <a:pt x="92" y="46"/>
                </a:lnTo>
                <a:lnTo>
                  <a:pt x="87" y="52"/>
                </a:lnTo>
                <a:lnTo>
                  <a:pt x="81" y="63"/>
                </a:lnTo>
                <a:lnTo>
                  <a:pt x="69" y="81"/>
                </a:lnTo>
                <a:lnTo>
                  <a:pt x="58" y="104"/>
                </a:lnTo>
                <a:lnTo>
                  <a:pt x="40" y="127"/>
                </a:lnTo>
                <a:lnTo>
                  <a:pt x="35" y="138"/>
                </a:lnTo>
                <a:lnTo>
                  <a:pt x="29" y="156"/>
                </a:lnTo>
                <a:lnTo>
                  <a:pt x="23" y="161"/>
                </a:lnTo>
                <a:lnTo>
                  <a:pt x="17" y="173"/>
                </a:lnTo>
                <a:lnTo>
                  <a:pt x="12" y="179"/>
                </a:lnTo>
                <a:lnTo>
                  <a:pt x="6" y="184"/>
                </a:lnTo>
                <a:lnTo>
                  <a:pt x="6" y="184"/>
                </a:lnTo>
                <a:lnTo>
                  <a:pt x="0" y="184"/>
                </a:lnTo>
                <a:lnTo>
                  <a:pt x="0" y="184"/>
                </a:lnTo>
                <a:lnTo>
                  <a:pt x="0" y="184"/>
                </a:lnTo>
                <a:lnTo>
                  <a:pt x="0" y="179"/>
                </a:lnTo>
                <a:lnTo>
                  <a:pt x="0" y="173"/>
                </a:lnTo>
                <a:lnTo>
                  <a:pt x="0" y="161"/>
                </a:lnTo>
                <a:lnTo>
                  <a:pt x="6" y="156"/>
                </a:lnTo>
                <a:lnTo>
                  <a:pt x="6" y="144"/>
                </a:lnTo>
                <a:lnTo>
                  <a:pt x="12" y="133"/>
                </a:lnTo>
                <a:lnTo>
                  <a:pt x="23" y="104"/>
                </a:lnTo>
                <a:lnTo>
                  <a:pt x="29" y="81"/>
                </a:lnTo>
                <a:lnTo>
                  <a:pt x="35" y="63"/>
                </a:lnTo>
                <a:lnTo>
                  <a:pt x="35" y="52"/>
                </a:lnTo>
                <a:lnTo>
                  <a:pt x="40" y="40"/>
                </a:lnTo>
                <a:lnTo>
                  <a:pt x="35" y="29"/>
                </a:lnTo>
                <a:lnTo>
                  <a:pt x="35" y="23"/>
                </a:lnTo>
                <a:lnTo>
                  <a:pt x="29" y="17"/>
                </a:lnTo>
                <a:lnTo>
                  <a:pt x="29" y="17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3"/>
          <p:cNvSpPr/>
          <p:nvPr/>
        </p:nvSpPr>
        <p:spPr bwMode="auto">
          <a:xfrm>
            <a:off x="1730410" y="2215491"/>
            <a:ext cx="986561" cy="159214"/>
          </a:xfrm>
          <a:custGeom>
            <a:avLst/>
            <a:gdLst>
              <a:gd name="T0" fmla="*/ 51 w 570"/>
              <a:gd name="T1" fmla="*/ 58 h 92"/>
              <a:gd name="T2" fmla="*/ 69 w 570"/>
              <a:gd name="T3" fmla="*/ 58 h 92"/>
              <a:gd name="T4" fmla="*/ 80 w 570"/>
              <a:gd name="T5" fmla="*/ 58 h 92"/>
              <a:gd name="T6" fmla="*/ 121 w 570"/>
              <a:gd name="T7" fmla="*/ 52 h 92"/>
              <a:gd name="T8" fmla="*/ 161 w 570"/>
              <a:gd name="T9" fmla="*/ 46 h 92"/>
              <a:gd name="T10" fmla="*/ 207 w 570"/>
              <a:gd name="T11" fmla="*/ 40 h 92"/>
              <a:gd name="T12" fmla="*/ 253 w 570"/>
              <a:gd name="T13" fmla="*/ 35 h 92"/>
              <a:gd name="T14" fmla="*/ 299 w 570"/>
              <a:gd name="T15" fmla="*/ 29 h 92"/>
              <a:gd name="T16" fmla="*/ 345 w 570"/>
              <a:gd name="T17" fmla="*/ 23 h 92"/>
              <a:gd name="T18" fmla="*/ 386 w 570"/>
              <a:gd name="T19" fmla="*/ 17 h 92"/>
              <a:gd name="T20" fmla="*/ 403 w 570"/>
              <a:gd name="T21" fmla="*/ 11 h 92"/>
              <a:gd name="T22" fmla="*/ 420 w 570"/>
              <a:gd name="T23" fmla="*/ 11 h 92"/>
              <a:gd name="T24" fmla="*/ 438 w 570"/>
              <a:gd name="T25" fmla="*/ 6 h 92"/>
              <a:gd name="T26" fmla="*/ 449 w 570"/>
              <a:gd name="T27" fmla="*/ 6 h 92"/>
              <a:gd name="T28" fmla="*/ 461 w 570"/>
              <a:gd name="T29" fmla="*/ 6 h 92"/>
              <a:gd name="T30" fmla="*/ 472 w 570"/>
              <a:gd name="T31" fmla="*/ 6 h 92"/>
              <a:gd name="T32" fmla="*/ 490 w 570"/>
              <a:gd name="T33" fmla="*/ 0 h 92"/>
              <a:gd name="T34" fmla="*/ 507 w 570"/>
              <a:gd name="T35" fmla="*/ 6 h 92"/>
              <a:gd name="T36" fmla="*/ 518 w 570"/>
              <a:gd name="T37" fmla="*/ 6 h 92"/>
              <a:gd name="T38" fmla="*/ 536 w 570"/>
              <a:gd name="T39" fmla="*/ 11 h 92"/>
              <a:gd name="T40" fmla="*/ 547 w 570"/>
              <a:gd name="T41" fmla="*/ 17 h 92"/>
              <a:gd name="T42" fmla="*/ 553 w 570"/>
              <a:gd name="T43" fmla="*/ 23 h 92"/>
              <a:gd name="T44" fmla="*/ 564 w 570"/>
              <a:gd name="T45" fmla="*/ 29 h 92"/>
              <a:gd name="T46" fmla="*/ 570 w 570"/>
              <a:gd name="T47" fmla="*/ 29 h 92"/>
              <a:gd name="T48" fmla="*/ 570 w 570"/>
              <a:gd name="T49" fmla="*/ 35 h 92"/>
              <a:gd name="T50" fmla="*/ 570 w 570"/>
              <a:gd name="T51" fmla="*/ 35 h 92"/>
              <a:gd name="T52" fmla="*/ 564 w 570"/>
              <a:gd name="T53" fmla="*/ 35 h 92"/>
              <a:gd name="T54" fmla="*/ 559 w 570"/>
              <a:gd name="T55" fmla="*/ 40 h 92"/>
              <a:gd name="T56" fmla="*/ 553 w 570"/>
              <a:gd name="T57" fmla="*/ 40 h 92"/>
              <a:gd name="T58" fmla="*/ 541 w 570"/>
              <a:gd name="T59" fmla="*/ 40 h 92"/>
              <a:gd name="T60" fmla="*/ 524 w 570"/>
              <a:gd name="T61" fmla="*/ 40 h 92"/>
              <a:gd name="T62" fmla="*/ 513 w 570"/>
              <a:gd name="T63" fmla="*/ 40 h 92"/>
              <a:gd name="T64" fmla="*/ 490 w 570"/>
              <a:gd name="T65" fmla="*/ 40 h 92"/>
              <a:gd name="T66" fmla="*/ 409 w 570"/>
              <a:gd name="T67" fmla="*/ 46 h 92"/>
              <a:gd name="T68" fmla="*/ 328 w 570"/>
              <a:gd name="T69" fmla="*/ 52 h 92"/>
              <a:gd name="T70" fmla="*/ 247 w 570"/>
              <a:gd name="T71" fmla="*/ 63 h 92"/>
              <a:gd name="T72" fmla="*/ 155 w 570"/>
              <a:gd name="T73" fmla="*/ 75 h 92"/>
              <a:gd name="T74" fmla="*/ 132 w 570"/>
              <a:gd name="T75" fmla="*/ 81 h 92"/>
              <a:gd name="T76" fmla="*/ 115 w 570"/>
              <a:gd name="T77" fmla="*/ 81 h 92"/>
              <a:gd name="T78" fmla="*/ 98 w 570"/>
              <a:gd name="T79" fmla="*/ 86 h 92"/>
              <a:gd name="T80" fmla="*/ 86 w 570"/>
              <a:gd name="T81" fmla="*/ 86 h 92"/>
              <a:gd name="T82" fmla="*/ 75 w 570"/>
              <a:gd name="T83" fmla="*/ 86 h 92"/>
              <a:gd name="T84" fmla="*/ 63 w 570"/>
              <a:gd name="T85" fmla="*/ 92 h 92"/>
              <a:gd name="T86" fmla="*/ 57 w 570"/>
              <a:gd name="T87" fmla="*/ 92 h 92"/>
              <a:gd name="T88" fmla="*/ 57 w 570"/>
              <a:gd name="T89" fmla="*/ 92 h 92"/>
              <a:gd name="T90" fmla="*/ 51 w 570"/>
              <a:gd name="T91" fmla="*/ 92 h 92"/>
              <a:gd name="T92" fmla="*/ 46 w 570"/>
              <a:gd name="T93" fmla="*/ 92 h 92"/>
              <a:gd name="T94" fmla="*/ 34 w 570"/>
              <a:gd name="T95" fmla="*/ 86 h 92"/>
              <a:gd name="T96" fmla="*/ 23 w 570"/>
              <a:gd name="T97" fmla="*/ 81 h 92"/>
              <a:gd name="T98" fmla="*/ 11 w 570"/>
              <a:gd name="T99" fmla="*/ 81 h 92"/>
              <a:gd name="T100" fmla="*/ 5 w 570"/>
              <a:gd name="T101" fmla="*/ 75 h 92"/>
              <a:gd name="T102" fmla="*/ 0 w 570"/>
              <a:gd name="T103" fmla="*/ 75 h 92"/>
              <a:gd name="T104" fmla="*/ 0 w 570"/>
              <a:gd name="T105" fmla="*/ 69 h 92"/>
              <a:gd name="T106" fmla="*/ 0 w 570"/>
              <a:gd name="T107" fmla="*/ 69 h 92"/>
              <a:gd name="T108" fmla="*/ 0 w 570"/>
              <a:gd name="T109" fmla="*/ 69 h 92"/>
              <a:gd name="T110" fmla="*/ 5 w 570"/>
              <a:gd name="T111" fmla="*/ 63 h 92"/>
              <a:gd name="T112" fmla="*/ 11 w 570"/>
              <a:gd name="T113" fmla="*/ 63 h 92"/>
              <a:gd name="T114" fmla="*/ 17 w 570"/>
              <a:gd name="T115" fmla="*/ 63 h 92"/>
              <a:gd name="T116" fmla="*/ 28 w 570"/>
              <a:gd name="T117" fmla="*/ 63 h 92"/>
              <a:gd name="T118" fmla="*/ 40 w 570"/>
              <a:gd name="T119" fmla="*/ 58 h 92"/>
              <a:gd name="T120" fmla="*/ 51 w 570"/>
              <a:gd name="T121" fmla="*/ 58 h 92"/>
              <a:gd name="T122" fmla="*/ 51 w 570"/>
              <a:gd name="T123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0" h="92">
                <a:moveTo>
                  <a:pt x="51" y="58"/>
                </a:moveTo>
                <a:lnTo>
                  <a:pt x="69" y="58"/>
                </a:lnTo>
                <a:lnTo>
                  <a:pt x="80" y="58"/>
                </a:lnTo>
                <a:lnTo>
                  <a:pt x="121" y="52"/>
                </a:lnTo>
                <a:lnTo>
                  <a:pt x="161" y="46"/>
                </a:lnTo>
                <a:lnTo>
                  <a:pt x="207" y="40"/>
                </a:lnTo>
                <a:lnTo>
                  <a:pt x="253" y="35"/>
                </a:lnTo>
                <a:lnTo>
                  <a:pt x="299" y="29"/>
                </a:lnTo>
                <a:lnTo>
                  <a:pt x="345" y="23"/>
                </a:lnTo>
                <a:lnTo>
                  <a:pt x="386" y="17"/>
                </a:lnTo>
                <a:lnTo>
                  <a:pt x="403" y="11"/>
                </a:lnTo>
                <a:lnTo>
                  <a:pt x="420" y="11"/>
                </a:lnTo>
                <a:lnTo>
                  <a:pt x="438" y="6"/>
                </a:lnTo>
                <a:lnTo>
                  <a:pt x="449" y="6"/>
                </a:lnTo>
                <a:lnTo>
                  <a:pt x="461" y="6"/>
                </a:lnTo>
                <a:lnTo>
                  <a:pt x="472" y="6"/>
                </a:lnTo>
                <a:lnTo>
                  <a:pt x="490" y="0"/>
                </a:lnTo>
                <a:lnTo>
                  <a:pt x="507" y="6"/>
                </a:lnTo>
                <a:lnTo>
                  <a:pt x="518" y="6"/>
                </a:lnTo>
                <a:lnTo>
                  <a:pt x="536" y="11"/>
                </a:lnTo>
                <a:lnTo>
                  <a:pt x="547" y="17"/>
                </a:lnTo>
                <a:lnTo>
                  <a:pt x="553" y="23"/>
                </a:lnTo>
                <a:lnTo>
                  <a:pt x="564" y="29"/>
                </a:lnTo>
                <a:lnTo>
                  <a:pt x="570" y="29"/>
                </a:lnTo>
                <a:lnTo>
                  <a:pt x="570" y="35"/>
                </a:lnTo>
                <a:lnTo>
                  <a:pt x="570" y="35"/>
                </a:lnTo>
                <a:lnTo>
                  <a:pt x="564" y="35"/>
                </a:lnTo>
                <a:lnTo>
                  <a:pt x="559" y="40"/>
                </a:lnTo>
                <a:lnTo>
                  <a:pt x="553" y="40"/>
                </a:lnTo>
                <a:lnTo>
                  <a:pt x="541" y="40"/>
                </a:lnTo>
                <a:lnTo>
                  <a:pt x="524" y="40"/>
                </a:lnTo>
                <a:lnTo>
                  <a:pt x="513" y="40"/>
                </a:lnTo>
                <a:lnTo>
                  <a:pt x="490" y="40"/>
                </a:lnTo>
                <a:lnTo>
                  <a:pt x="409" y="46"/>
                </a:lnTo>
                <a:lnTo>
                  <a:pt x="328" y="52"/>
                </a:lnTo>
                <a:lnTo>
                  <a:pt x="247" y="63"/>
                </a:lnTo>
                <a:lnTo>
                  <a:pt x="155" y="75"/>
                </a:lnTo>
                <a:lnTo>
                  <a:pt x="132" y="81"/>
                </a:lnTo>
                <a:lnTo>
                  <a:pt x="115" y="81"/>
                </a:lnTo>
                <a:lnTo>
                  <a:pt x="98" y="86"/>
                </a:lnTo>
                <a:lnTo>
                  <a:pt x="86" y="86"/>
                </a:lnTo>
                <a:lnTo>
                  <a:pt x="75" y="86"/>
                </a:lnTo>
                <a:lnTo>
                  <a:pt x="63" y="92"/>
                </a:lnTo>
                <a:lnTo>
                  <a:pt x="57" y="92"/>
                </a:lnTo>
                <a:lnTo>
                  <a:pt x="57" y="92"/>
                </a:lnTo>
                <a:lnTo>
                  <a:pt x="51" y="92"/>
                </a:lnTo>
                <a:lnTo>
                  <a:pt x="46" y="92"/>
                </a:lnTo>
                <a:lnTo>
                  <a:pt x="34" y="86"/>
                </a:lnTo>
                <a:lnTo>
                  <a:pt x="23" y="81"/>
                </a:lnTo>
                <a:lnTo>
                  <a:pt x="11" y="81"/>
                </a:lnTo>
                <a:lnTo>
                  <a:pt x="5" y="75"/>
                </a:lnTo>
                <a:lnTo>
                  <a:pt x="0" y="75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5" y="63"/>
                </a:lnTo>
                <a:lnTo>
                  <a:pt x="11" y="63"/>
                </a:lnTo>
                <a:lnTo>
                  <a:pt x="17" y="63"/>
                </a:lnTo>
                <a:lnTo>
                  <a:pt x="28" y="63"/>
                </a:lnTo>
                <a:lnTo>
                  <a:pt x="40" y="58"/>
                </a:lnTo>
                <a:lnTo>
                  <a:pt x="51" y="58"/>
                </a:lnTo>
                <a:lnTo>
                  <a:pt x="51" y="58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4"/>
          <p:cNvSpPr/>
          <p:nvPr/>
        </p:nvSpPr>
        <p:spPr bwMode="auto">
          <a:xfrm>
            <a:off x="1947764" y="2965811"/>
            <a:ext cx="517512" cy="109028"/>
          </a:xfrm>
          <a:custGeom>
            <a:avLst/>
            <a:gdLst>
              <a:gd name="T0" fmla="*/ 155 w 299"/>
              <a:gd name="T1" fmla="*/ 11 h 63"/>
              <a:gd name="T2" fmla="*/ 173 w 299"/>
              <a:gd name="T3" fmla="*/ 11 h 63"/>
              <a:gd name="T4" fmla="*/ 196 w 299"/>
              <a:gd name="T5" fmla="*/ 6 h 63"/>
              <a:gd name="T6" fmla="*/ 207 w 299"/>
              <a:gd name="T7" fmla="*/ 6 h 63"/>
              <a:gd name="T8" fmla="*/ 224 w 299"/>
              <a:gd name="T9" fmla="*/ 6 h 63"/>
              <a:gd name="T10" fmla="*/ 236 w 299"/>
              <a:gd name="T11" fmla="*/ 0 h 63"/>
              <a:gd name="T12" fmla="*/ 242 w 299"/>
              <a:gd name="T13" fmla="*/ 0 h 63"/>
              <a:gd name="T14" fmla="*/ 253 w 299"/>
              <a:gd name="T15" fmla="*/ 0 h 63"/>
              <a:gd name="T16" fmla="*/ 259 w 299"/>
              <a:gd name="T17" fmla="*/ 0 h 63"/>
              <a:gd name="T18" fmla="*/ 271 w 299"/>
              <a:gd name="T19" fmla="*/ 6 h 63"/>
              <a:gd name="T20" fmla="*/ 282 w 299"/>
              <a:gd name="T21" fmla="*/ 11 h 63"/>
              <a:gd name="T22" fmla="*/ 288 w 299"/>
              <a:gd name="T23" fmla="*/ 17 h 63"/>
              <a:gd name="T24" fmla="*/ 294 w 299"/>
              <a:gd name="T25" fmla="*/ 23 h 63"/>
              <a:gd name="T26" fmla="*/ 299 w 299"/>
              <a:gd name="T27" fmla="*/ 29 h 63"/>
              <a:gd name="T28" fmla="*/ 299 w 299"/>
              <a:gd name="T29" fmla="*/ 35 h 63"/>
              <a:gd name="T30" fmla="*/ 299 w 299"/>
              <a:gd name="T31" fmla="*/ 35 h 63"/>
              <a:gd name="T32" fmla="*/ 294 w 299"/>
              <a:gd name="T33" fmla="*/ 35 h 63"/>
              <a:gd name="T34" fmla="*/ 288 w 299"/>
              <a:gd name="T35" fmla="*/ 40 h 63"/>
              <a:gd name="T36" fmla="*/ 276 w 299"/>
              <a:gd name="T37" fmla="*/ 40 h 63"/>
              <a:gd name="T38" fmla="*/ 265 w 299"/>
              <a:gd name="T39" fmla="*/ 40 h 63"/>
              <a:gd name="T40" fmla="*/ 259 w 299"/>
              <a:gd name="T41" fmla="*/ 40 h 63"/>
              <a:gd name="T42" fmla="*/ 247 w 299"/>
              <a:gd name="T43" fmla="*/ 40 h 63"/>
              <a:gd name="T44" fmla="*/ 236 w 299"/>
              <a:gd name="T45" fmla="*/ 40 h 63"/>
              <a:gd name="T46" fmla="*/ 224 w 299"/>
              <a:gd name="T47" fmla="*/ 40 h 63"/>
              <a:gd name="T48" fmla="*/ 207 w 299"/>
              <a:gd name="T49" fmla="*/ 40 h 63"/>
              <a:gd name="T50" fmla="*/ 190 w 299"/>
              <a:gd name="T51" fmla="*/ 46 h 63"/>
              <a:gd name="T52" fmla="*/ 173 w 299"/>
              <a:gd name="T53" fmla="*/ 46 h 63"/>
              <a:gd name="T54" fmla="*/ 149 w 299"/>
              <a:gd name="T55" fmla="*/ 52 h 63"/>
              <a:gd name="T56" fmla="*/ 126 w 299"/>
              <a:gd name="T57" fmla="*/ 52 h 63"/>
              <a:gd name="T58" fmla="*/ 103 w 299"/>
              <a:gd name="T59" fmla="*/ 58 h 63"/>
              <a:gd name="T60" fmla="*/ 92 w 299"/>
              <a:gd name="T61" fmla="*/ 58 h 63"/>
              <a:gd name="T62" fmla="*/ 75 w 299"/>
              <a:gd name="T63" fmla="*/ 58 h 63"/>
              <a:gd name="T64" fmla="*/ 63 w 299"/>
              <a:gd name="T65" fmla="*/ 63 h 63"/>
              <a:gd name="T66" fmla="*/ 57 w 299"/>
              <a:gd name="T67" fmla="*/ 63 h 63"/>
              <a:gd name="T68" fmla="*/ 51 w 299"/>
              <a:gd name="T69" fmla="*/ 63 h 63"/>
              <a:gd name="T70" fmla="*/ 46 w 299"/>
              <a:gd name="T71" fmla="*/ 63 h 63"/>
              <a:gd name="T72" fmla="*/ 46 w 299"/>
              <a:gd name="T73" fmla="*/ 63 h 63"/>
              <a:gd name="T74" fmla="*/ 40 w 299"/>
              <a:gd name="T75" fmla="*/ 63 h 63"/>
              <a:gd name="T76" fmla="*/ 34 w 299"/>
              <a:gd name="T77" fmla="*/ 58 h 63"/>
              <a:gd name="T78" fmla="*/ 23 w 299"/>
              <a:gd name="T79" fmla="*/ 52 h 63"/>
              <a:gd name="T80" fmla="*/ 11 w 299"/>
              <a:gd name="T81" fmla="*/ 52 h 63"/>
              <a:gd name="T82" fmla="*/ 5 w 299"/>
              <a:gd name="T83" fmla="*/ 46 h 63"/>
              <a:gd name="T84" fmla="*/ 5 w 299"/>
              <a:gd name="T85" fmla="*/ 40 h 63"/>
              <a:gd name="T86" fmla="*/ 0 w 299"/>
              <a:gd name="T87" fmla="*/ 40 h 63"/>
              <a:gd name="T88" fmla="*/ 5 w 299"/>
              <a:gd name="T89" fmla="*/ 35 h 63"/>
              <a:gd name="T90" fmla="*/ 11 w 299"/>
              <a:gd name="T91" fmla="*/ 35 h 63"/>
              <a:gd name="T92" fmla="*/ 23 w 299"/>
              <a:gd name="T93" fmla="*/ 35 h 63"/>
              <a:gd name="T94" fmla="*/ 34 w 299"/>
              <a:gd name="T95" fmla="*/ 35 h 63"/>
              <a:gd name="T96" fmla="*/ 46 w 299"/>
              <a:gd name="T97" fmla="*/ 29 h 63"/>
              <a:gd name="T98" fmla="*/ 57 w 299"/>
              <a:gd name="T99" fmla="*/ 29 h 63"/>
              <a:gd name="T100" fmla="*/ 69 w 299"/>
              <a:gd name="T101" fmla="*/ 29 h 63"/>
              <a:gd name="T102" fmla="*/ 80 w 299"/>
              <a:gd name="T103" fmla="*/ 23 h 63"/>
              <a:gd name="T104" fmla="*/ 98 w 299"/>
              <a:gd name="T105" fmla="*/ 23 h 63"/>
              <a:gd name="T106" fmla="*/ 115 w 299"/>
              <a:gd name="T107" fmla="*/ 23 h 63"/>
              <a:gd name="T108" fmla="*/ 132 w 299"/>
              <a:gd name="T109" fmla="*/ 17 h 63"/>
              <a:gd name="T110" fmla="*/ 155 w 299"/>
              <a:gd name="T111" fmla="*/ 11 h 63"/>
              <a:gd name="T112" fmla="*/ 155 w 299"/>
              <a:gd name="T113" fmla="*/ 1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9" h="63">
                <a:moveTo>
                  <a:pt x="155" y="11"/>
                </a:moveTo>
                <a:lnTo>
                  <a:pt x="173" y="11"/>
                </a:lnTo>
                <a:lnTo>
                  <a:pt x="196" y="6"/>
                </a:lnTo>
                <a:lnTo>
                  <a:pt x="207" y="6"/>
                </a:lnTo>
                <a:lnTo>
                  <a:pt x="224" y="6"/>
                </a:lnTo>
                <a:lnTo>
                  <a:pt x="236" y="0"/>
                </a:lnTo>
                <a:lnTo>
                  <a:pt x="242" y="0"/>
                </a:lnTo>
                <a:lnTo>
                  <a:pt x="253" y="0"/>
                </a:lnTo>
                <a:lnTo>
                  <a:pt x="259" y="0"/>
                </a:lnTo>
                <a:lnTo>
                  <a:pt x="271" y="6"/>
                </a:lnTo>
                <a:lnTo>
                  <a:pt x="282" y="11"/>
                </a:lnTo>
                <a:lnTo>
                  <a:pt x="288" y="17"/>
                </a:lnTo>
                <a:lnTo>
                  <a:pt x="294" y="23"/>
                </a:lnTo>
                <a:lnTo>
                  <a:pt x="299" y="29"/>
                </a:lnTo>
                <a:lnTo>
                  <a:pt x="299" y="35"/>
                </a:lnTo>
                <a:lnTo>
                  <a:pt x="299" y="35"/>
                </a:lnTo>
                <a:lnTo>
                  <a:pt x="294" y="35"/>
                </a:lnTo>
                <a:lnTo>
                  <a:pt x="288" y="40"/>
                </a:lnTo>
                <a:lnTo>
                  <a:pt x="276" y="40"/>
                </a:lnTo>
                <a:lnTo>
                  <a:pt x="265" y="40"/>
                </a:lnTo>
                <a:lnTo>
                  <a:pt x="259" y="40"/>
                </a:lnTo>
                <a:lnTo>
                  <a:pt x="247" y="40"/>
                </a:lnTo>
                <a:lnTo>
                  <a:pt x="236" y="40"/>
                </a:lnTo>
                <a:lnTo>
                  <a:pt x="224" y="40"/>
                </a:lnTo>
                <a:lnTo>
                  <a:pt x="207" y="40"/>
                </a:lnTo>
                <a:lnTo>
                  <a:pt x="190" y="46"/>
                </a:lnTo>
                <a:lnTo>
                  <a:pt x="173" y="46"/>
                </a:lnTo>
                <a:lnTo>
                  <a:pt x="149" y="52"/>
                </a:lnTo>
                <a:lnTo>
                  <a:pt x="126" y="52"/>
                </a:lnTo>
                <a:lnTo>
                  <a:pt x="103" y="58"/>
                </a:lnTo>
                <a:lnTo>
                  <a:pt x="92" y="58"/>
                </a:lnTo>
                <a:lnTo>
                  <a:pt x="75" y="58"/>
                </a:lnTo>
                <a:lnTo>
                  <a:pt x="63" y="63"/>
                </a:lnTo>
                <a:lnTo>
                  <a:pt x="57" y="63"/>
                </a:lnTo>
                <a:lnTo>
                  <a:pt x="51" y="63"/>
                </a:lnTo>
                <a:lnTo>
                  <a:pt x="46" y="63"/>
                </a:lnTo>
                <a:lnTo>
                  <a:pt x="46" y="63"/>
                </a:lnTo>
                <a:lnTo>
                  <a:pt x="40" y="63"/>
                </a:lnTo>
                <a:lnTo>
                  <a:pt x="34" y="58"/>
                </a:lnTo>
                <a:lnTo>
                  <a:pt x="23" y="52"/>
                </a:lnTo>
                <a:lnTo>
                  <a:pt x="11" y="52"/>
                </a:lnTo>
                <a:lnTo>
                  <a:pt x="5" y="46"/>
                </a:lnTo>
                <a:lnTo>
                  <a:pt x="5" y="40"/>
                </a:lnTo>
                <a:lnTo>
                  <a:pt x="0" y="40"/>
                </a:lnTo>
                <a:lnTo>
                  <a:pt x="5" y="35"/>
                </a:lnTo>
                <a:lnTo>
                  <a:pt x="11" y="35"/>
                </a:lnTo>
                <a:lnTo>
                  <a:pt x="23" y="35"/>
                </a:lnTo>
                <a:lnTo>
                  <a:pt x="34" y="35"/>
                </a:lnTo>
                <a:lnTo>
                  <a:pt x="46" y="29"/>
                </a:lnTo>
                <a:lnTo>
                  <a:pt x="57" y="29"/>
                </a:lnTo>
                <a:lnTo>
                  <a:pt x="69" y="29"/>
                </a:lnTo>
                <a:lnTo>
                  <a:pt x="80" y="23"/>
                </a:lnTo>
                <a:lnTo>
                  <a:pt x="98" y="23"/>
                </a:lnTo>
                <a:lnTo>
                  <a:pt x="115" y="23"/>
                </a:lnTo>
                <a:lnTo>
                  <a:pt x="132" y="17"/>
                </a:lnTo>
                <a:lnTo>
                  <a:pt x="155" y="11"/>
                </a:lnTo>
                <a:lnTo>
                  <a:pt x="155" y="11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6" name="Freeform 15"/>
          <p:cNvSpPr/>
          <p:nvPr/>
        </p:nvSpPr>
        <p:spPr bwMode="auto">
          <a:xfrm>
            <a:off x="1730410" y="3082512"/>
            <a:ext cx="129811" cy="249204"/>
          </a:xfrm>
          <a:custGeom>
            <a:avLst/>
            <a:gdLst>
              <a:gd name="T0" fmla="*/ 75 w 75"/>
              <a:gd name="T1" fmla="*/ 18 h 144"/>
              <a:gd name="T2" fmla="*/ 75 w 75"/>
              <a:gd name="T3" fmla="*/ 29 h 144"/>
              <a:gd name="T4" fmla="*/ 75 w 75"/>
              <a:gd name="T5" fmla="*/ 41 h 144"/>
              <a:gd name="T6" fmla="*/ 75 w 75"/>
              <a:gd name="T7" fmla="*/ 52 h 144"/>
              <a:gd name="T8" fmla="*/ 75 w 75"/>
              <a:gd name="T9" fmla="*/ 70 h 144"/>
              <a:gd name="T10" fmla="*/ 69 w 75"/>
              <a:gd name="T11" fmla="*/ 81 h 144"/>
              <a:gd name="T12" fmla="*/ 63 w 75"/>
              <a:gd name="T13" fmla="*/ 98 h 144"/>
              <a:gd name="T14" fmla="*/ 57 w 75"/>
              <a:gd name="T15" fmla="*/ 110 h 144"/>
              <a:gd name="T16" fmla="*/ 46 w 75"/>
              <a:gd name="T17" fmla="*/ 121 h 144"/>
              <a:gd name="T18" fmla="*/ 40 w 75"/>
              <a:gd name="T19" fmla="*/ 133 h 144"/>
              <a:gd name="T20" fmla="*/ 34 w 75"/>
              <a:gd name="T21" fmla="*/ 139 h 144"/>
              <a:gd name="T22" fmla="*/ 28 w 75"/>
              <a:gd name="T23" fmla="*/ 139 h 144"/>
              <a:gd name="T24" fmla="*/ 23 w 75"/>
              <a:gd name="T25" fmla="*/ 144 h 144"/>
              <a:gd name="T26" fmla="*/ 23 w 75"/>
              <a:gd name="T27" fmla="*/ 139 h 144"/>
              <a:gd name="T28" fmla="*/ 17 w 75"/>
              <a:gd name="T29" fmla="*/ 139 h 144"/>
              <a:gd name="T30" fmla="*/ 11 w 75"/>
              <a:gd name="T31" fmla="*/ 133 h 144"/>
              <a:gd name="T32" fmla="*/ 5 w 75"/>
              <a:gd name="T33" fmla="*/ 127 h 144"/>
              <a:gd name="T34" fmla="*/ 0 w 75"/>
              <a:gd name="T35" fmla="*/ 116 h 144"/>
              <a:gd name="T36" fmla="*/ 0 w 75"/>
              <a:gd name="T37" fmla="*/ 110 h 144"/>
              <a:gd name="T38" fmla="*/ 0 w 75"/>
              <a:gd name="T39" fmla="*/ 104 h 144"/>
              <a:gd name="T40" fmla="*/ 0 w 75"/>
              <a:gd name="T41" fmla="*/ 104 h 144"/>
              <a:gd name="T42" fmla="*/ 0 w 75"/>
              <a:gd name="T43" fmla="*/ 98 h 144"/>
              <a:gd name="T44" fmla="*/ 5 w 75"/>
              <a:gd name="T45" fmla="*/ 93 h 144"/>
              <a:gd name="T46" fmla="*/ 5 w 75"/>
              <a:gd name="T47" fmla="*/ 87 h 144"/>
              <a:gd name="T48" fmla="*/ 11 w 75"/>
              <a:gd name="T49" fmla="*/ 81 h 144"/>
              <a:gd name="T50" fmla="*/ 23 w 75"/>
              <a:gd name="T51" fmla="*/ 75 h 144"/>
              <a:gd name="T52" fmla="*/ 28 w 75"/>
              <a:gd name="T53" fmla="*/ 64 h 144"/>
              <a:gd name="T54" fmla="*/ 40 w 75"/>
              <a:gd name="T55" fmla="*/ 52 h 144"/>
              <a:gd name="T56" fmla="*/ 46 w 75"/>
              <a:gd name="T57" fmla="*/ 35 h 144"/>
              <a:gd name="T58" fmla="*/ 51 w 75"/>
              <a:gd name="T59" fmla="*/ 23 h 144"/>
              <a:gd name="T60" fmla="*/ 57 w 75"/>
              <a:gd name="T61" fmla="*/ 12 h 144"/>
              <a:gd name="T62" fmla="*/ 63 w 75"/>
              <a:gd name="T63" fmla="*/ 6 h 144"/>
              <a:gd name="T64" fmla="*/ 63 w 75"/>
              <a:gd name="T65" fmla="*/ 0 h 144"/>
              <a:gd name="T66" fmla="*/ 69 w 75"/>
              <a:gd name="T67" fmla="*/ 0 h 144"/>
              <a:gd name="T68" fmla="*/ 69 w 75"/>
              <a:gd name="T69" fmla="*/ 6 h 144"/>
              <a:gd name="T70" fmla="*/ 69 w 75"/>
              <a:gd name="T71" fmla="*/ 12 h 144"/>
              <a:gd name="T72" fmla="*/ 75 w 75"/>
              <a:gd name="T73" fmla="*/ 18 h 144"/>
              <a:gd name="T74" fmla="*/ 75 w 75"/>
              <a:gd name="T75" fmla="*/ 1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144">
                <a:moveTo>
                  <a:pt x="75" y="18"/>
                </a:moveTo>
                <a:lnTo>
                  <a:pt x="75" y="29"/>
                </a:lnTo>
                <a:lnTo>
                  <a:pt x="75" y="41"/>
                </a:lnTo>
                <a:lnTo>
                  <a:pt x="75" y="52"/>
                </a:lnTo>
                <a:lnTo>
                  <a:pt x="75" y="70"/>
                </a:lnTo>
                <a:lnTo>
                  <a:pt x="69" y="81"/>
                </a:lnTo>
                <a:lnTo>
                  <a:pt x="63" y="98"/>
                </a:lnTo>
                <a:lnTo>
                  <a:pt x="57" y="110"/>
                </a:lnTo>
                <a:lnTo>
                  <a:pt x="46" y="121"/>
                </a:lnTo>
                <a:lnTo>
                  <a:pt x="40" y="133"/>
                </a:lnTo>
                <a:lnTo>
                  <a:pt x="34" y="139"/>
                </a:lnTo>
                <a:lnTo>
                  <a:pt x="28" y="139"/>
                </a:lnTo>
                <a:lnTo>
                  <a:pt x="23" y="144"/>
                </a:lnTo>
                <a:lnTo>
                  <a:pt x="23" y="139"/>
                </a:lnTo>
                <a:lnTo>
                  <a:pt x="17" y="139"/>
                </a:lnTo>
                <a:lnTo>
                  <a:pt x="11" y="133"/>
                </a:lnTo>
                <a:lnTo>
                  <a:pt x="5" y="127"/>
                </a:lnTo>
                <a:lnTo>
                  <a:pt x="0" y="116"/>
                </a:lnTo>
                <a:lnTo>
                  <a:pt x="0" y="110"/>
                </a:lnTo>
                <a:lnTo>
                  <a:pt x="0" y="104"/>
                </a:lnTo>
                <a:lnTo>
                  <a:pt x="0" y="104"/>
                </a:lnTo>
                <a:lnTo>
                  <a:pt x="0" y="98"/>
                </a:lnTo>
                <a:lnTo>
                  <a:pt x="5" y="93"/>
                </a:lnTo>
                <a:lnTo>
                  <a:pt x="5" y="87"/>
                </a:lnTo>
                <a:lnTo>
                  <a:pt x="11" y="81"/>
                </a:lnTo>
                <a:lnTo>
                  <a:pt x="23" y="75"/>
                </a:lnTo>
                <a:lnTo>
                  <a:pt x="28" y="64"/>
                </a:lnTo>
                <a:lnTo>
                  <a:pt x="40" y="52"/>
                </a:lnTo>
                <a:lnTo>
                  <a:pt x="46" y="35"/>
                </a:lnTo>
                <a:lnTo>
                  <a:pt x="51" y="23"/>
                </a:lnTo>
                <a:lnTo>
                  <a:pt x="57" y="12"/>
                </a:lnTo>
                <a:lnTo>
                  <a:pt x="63" y="6"/>
                </a:lnTo>
                <a:lnTo>
                  <a:pt x="63" y="0"/>
                </a:lnTo>
                <a:lnTo>
                  <a:pt x="69" y="0"/>
                </a:lnTo>
                <a:lnTo>
                  <a:pt x="69" y="6"/>
                </a:lnTo>
                <a:lnTo>
                  <a:pt x="69" y="12"/>
                </a:lnTo>
                <a:lnTo>
                  <a:pt x="75" y="18"/>
                </a:lnTo>
                <a:lnTo>
                  <a:pt x="75" y="18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7" name="Freeform 16"/>
          <p:cNvSpPr/>
          <p:nvPr/>
        </p:nvSpPr>
        <p:spPr bwMode="auto">
          <a:xfrm>
            <a:off x="2009068" y="3103279"/>
            <a:ext cx="119426" cy="140178"/>
          </a:xfrm>
          <a:custGeom>
            <a:avLst/>
            <a:gdLst>
              <a:gd name="T0" fmla="*/ 52 w 69"/>
              <a:gd name="T1" fmla="*/ 23 h 81"/>
              <a:gd name="T2" fmla="*/ 58 w 69"/>
              <a:gd name="T3" fmla="*/ 29 h 81"/>
              <a:gd name="T4" fmla="*/ 63 w 69"/>
              <a:gd name="T5" fmla="*/ 40 h 81"/>
              <a:gd name="T6" fmla="*/ 63 w 69"/>
              <a:gd name="T7" fmla="*/ 52 h 81"/>
              <a:gd name="T8" fmla="*/ 69 w 69"/>
              <a:gd name="T9" fmla="*/ 58 h 81"/>
              <a:gd name="T10" fmla="*/ 69 w 69"/>
              <a:gd name="T11" fmla="*/ 69 h 81"/>
              <a:gd name="T12" fmla="*/ 63 w 69"/>
              <a:gd name="T13" fmla="*/ 75 h 81"/>
              <a:gd name="T14" fmla="*/ 63 w 69"/>
              <a:gd name="T15" fmla="*/ 75 h 81"/>
              <a:gd name="T16" fmla="*/ 58 w 69"/>
              <a:gd name="T17" fmla="*/ 81 h 81"/>
              <a:gd name="T18" fmla="*/ 46 w 69"/>
              <a:gd name="T19" fmla="*/ 75 h 81"/>
              <a:gd name="T20" fmla="*/ 40 w 69"/>
              <a:gd name="T21" fmla="*/ 69 h 81"/>
              <a:gd name="T22" fmla="*/ 29 w 69"/>
              <a:gd name="T23" fmla="*/ 58 h 81"/>
              <a:gd name="T24" fmla="*/ 17 w 69"/>
              <a:gd name="T25" fmla="*/ 40 h 81"/>
              <a:gd name="T26" fmla="*/ 6 w 69"/>
              <a:gd name="T27" fmla="*/ 23 h 81"/>
              <a:gd name="T28" fmla="*/ 0 w 69"/>
              <a:gd name="T29" fmla="*/ 11 h 81"/>
              <a:gd name="T30" fmla="*/ 0 w 69"/>
              <a:gd name="T31" fmla="*/ 6 h 81"/>
              <a:gd name="T32" fmla="*/ 0 w 69"/>
              <a:gd name="T33" fmla="*/ 0 h 81"/>
              <a:gd name="T34" fmla="*/ 0 w 69"/>
              <a:gd name="T35" fmla="*/ 0 h 81"/>
              <a:gd name="T36" fmla="*/ 6 w 69"/>
              <a:gd name="T37" fmla="*/ 0 h 81"/>
              <a:gd name="T38" fmla="*/ 11 w 69"/>
              <a:gd name="T39" fmla="*/ 0 h 81"/>
              <a:gd name="T40" fmla="*/ 23 w 69"/>
              <a:gd name="T41" fmla="*/ 0 h 81"/>
              <a:gd name="T42" fmla="*/ 29 w 69"/>
              <a:gd name="T43" fmla="*/ 6 h 81"/>
              <a:gd name="T44" fmla="*/ 35 w 69"/>
              <a:gd name="T45" fmla="*/ 11 h 81"/>
              <a:gd name="T46" fmla="*/ 46 w 69"/>
              <a:gd name="T47" fmla="*/ 17 h 81"/>
              <a:gd name="T48" fmla="*/ 52 w 69"/>
              <a:gd name="T49" fmla="*/ 23 h 81"/>
              <a:gd name="T50" fmla="*/ 52 w 69"/>
              <a:gd name="T51" fmla="*/ 2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81">
                <a:moveTo>
                  <a:pt x="52" y="23"/>
                </a:moveTo>
                <a:lnTo>
                  <a:pt x="58" y="29"/>
                </a:lnTo>
                <a:lnTo>
                  <a:pt x="63" y="40"/>
                </a:lnTo>
                <a:lnTo>
                  <a:pt x="63" y="52"/>
                </a:lnTo>
                <a:lnTo>
                  <a:pt x="69" y="58"/>
                </a:lnTo>
                <a:lnTo>
                  <a:pt x="69" y="69"/>
                </a:lnTo>
                <a:lnTo>
                  <a:pt x="63" y="75"/>
                </a:lnTo>
                <a:lnTo>
                  <a:pt x="63" y="75"/>
                </a:lnTo>
                <a:lnTo>
                  <a:pt x="58" y="81"/>
                </a:lnTo>
                <a:lnTo>
                  <a:pt x="46" y="75"/>
                </a:lnTo>
                <a:lnTo>
                  <a:pt x="40" y="69"/>
                </a:lnTo>
                <a:lnTo>
                  <a:pt x="29" y="58"/>
                </a:lnTo>
                <a:lnTo>
                  <a:pt x="17" y="40"/>
                </a:lnTo>
                <a:lnTo>
                  <a:pt x="6" y="23"/>
                </a:lnTo>
                <a:lnTo>
                  <a:pt x="0" y="11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6" y="0"/>
                </a:lnTo>
                <a:lnTo>
                  <a:pt x="11" y="0"/>
                </a:lnTo>
                <a:lnTo>
                  <a:pt x="23" y="0"/>
                </a:lnTo>
                <a:lnTo>
                  <a:pt x="29" y="6"/>
                </a:lnTo>
                <a:lnTo>
                  <a:pt x="35" y="11"/>
                </a:lnTo>
                <a:lnTo>
                  <a:pt x="46" y="17"/>
                </a:lnTo>
                <a:lnTo>
                  <a:pt x="52" y="23"/>
                </a:lnTo>
                <a:lnTo>
                  <a:pt x="52" y="23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7"/>
          <p:cNvSpPr/>
          <p:nvPr/>
        </p:nvSpPr>
        <p:spPr bwMode="auto">
          <a:xfrm>
            <a:off x="2228882" y="3073860"/>
            <a:ext cx="138465" cy="148830"/>
          </a:xfrm>
          <a:custGeom>
            <a:avLst/>
            <a:gdLst>
              <a:gd name="T0" fmla="*/ 75 w 80"/>
              <a:gd name="T1" fmla="*/ 40 h 86"/>
              <a:gd name="T2" fmla="*/ 80 w 80"/>
              <a:gd name="T3" fmla="*/ 51 h 86"/>
              <a:gd name="T4" fmla="*/ 80 w 80"/>
              <a:gd name="T5" fmla="*/ 63 h 86"/>
              <a:gd name="T6" fmla="*/ 80 w 80"/>
              <a:gd name="T7" fmla="*/ 75 h 86"/>
              <a:gd name="T8" fmla="*/ 80 w 80"/>
              <a:gd name="T9" fmla="*/ 80 h 86"/>
              <a:gd name="T10" fmla="*/ 75 w 80"/>
              <a:gd name="T11" fmla="*/ 86 h 86"/>
              <a:gd name="T12" fmla="*/ 69 w 80"/>
              <a:gd name="T13" fmla="*/ 86 h 86"/>
              <a:gd name="T14" fmla="*/ 57 w 80"/>
              <a:gd name="T15" fmla="*/ 86 h 86"/>
              <a:gd name="T16" fmla="*/ 52 w 80"/>
              <a:gd name="T17" fmla="*/ 75 h 86"/>
              <a:gd name="T18" fmla="*/ 40 w 80"/>
              <a:gd name="T19" fmla="*/ 63 h 86"/>
              <a:gd name="T20" fmla="*/ 29 w 80"/>
              <a:gd name="T21" fmla="*/ 46 h 86"/>
              <a:gd name="T22" fmla="*/ 23 w 80"/>
              <a:gd name="T23" fmla="*/ 34 h 86"/>
              <a:gd name="T24" fmla="*/ 17 w 80"/>
              <a:gd name="T25" fmla="*/ 28 h 86"/>
              <a:gd name="T26" fmla="*/ 6 w 80"/>
              <a:gd name="T27" fmla="*/ 17 h 86"/>
              <a:gd name="T28" fmla="*/ 0 w 80"/>
              <a:gd name="T29" fmla="*/ 5 h 86"/>
              <a:gd name="T30" fmla="*/ 0 w 80"/>
              <a:gd name="T31" fmla="*/ 5 h 86"/>
              <a:gd name="T32" fmla="*/ 11 w 80"/>
              <a:gd name="T33" fmla="*/ 0 h 86"/>
              <a:gd name="T34" fmla="*/ 23 w 80"/>
              <a:gd name="T35" fmla="*/ 5 h 86"/>
              <a:gd name="T36" fmla="*/ 34 w 80"/>
              <a:gd name="T37" fmla="*/ 11 h 86"/>
              <a:gd name="T38" fmla="*/ 57 w 80"/>
              <a:gd name="T39" fmla="*/ 17 h 86"/>
              <a:gd name="T40" fmla="*/ 63 w 80"/>
              <a:gd name="T41" fmla="*/ 23 h 86"/>
              <a:gd name="T42" fmla="*/ 69 w 80"/>
              <a:gd name="T43" fmla="*/ 23 h 86"/>
              <a:gd name="T44" fmla="*/ 75 w 80"/>
              <a:gd name="T45" fmla="*/ 28 h 86"/>
              <a:gd name="T46" fmla="*/ 75 w 80"/>
              <a:gd name="T47" fmla="*/ 40 h 86"/>
              <a:gd name="T48" fmla="*/ 75 w 80"/>
              <a:gd name="T49" fmla="*/ 4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0" h="86">
                <a:moveTo>
                  <a:pt x="75" y="40"/>
                </a:moveTo>
                <a:lnTo>
                  <a:pt x="80" y="51"/>
                </a:lnTo>
                <a:lnTo>
                  <a:pt x="80" y="63"/>
                </a:lnTo>
                <a:lnTo>
                  <a:pt x="80" y="75"/>
                </a:lnTo>
                <a:lnTo>
                  <a:pt x="80" y="80"/>
                </a:lnTo>
                <a:lnTo>
                  <a:pt x="75" y="86"/>
                </a:lnTo>
                <a:lnTo>
                  <a:pt x="69" y="86"/>
                </a:lnTo>
                <a:lnTo>
                  <a:pt x="57" y="86"/>
                </a:lnTo>
                <a:lnTo>
                  <a:pt x="52" y="75"/>
                </a:lnTo>
                <a:lnTo>
                  <a:pt x="40" y="63"/>
                </a:lnTo>
                <a:lnTo>
                  <a:pt x="29" y="46"/>
                </a:lnTo>
                <a:lnTo>
                  <a:pt x="23" y="34"/>
                </a:lnTo>
                <a:lnTo>
                  <a:pt x="17" y="28"/>
                </a:lnTo>
                <a:lnTo>
                  <a:pt x="6" y="17"/>
                </a:lnTo>
                <a:lnTo>
                  <a:pt x="0" y="5"/>
                </a:lnTo>
                <a:lnTo>
                  <a:pt x="0" y="5"/>
                </a:lnTo>
                <a:lnTo>
                  <a:pt x="11" y="0"/>
                </a:lnTo>
                <a:lnTo>
                  <a:pt x="23" y="5"/>
                </a:lnTo>
                <a:lnTo>
                  <a:pt x="34" y="11"/>
                </a:lnTo>
                <a:lnTo>
                  <a:pt x="57" y="17"/>
                </a:lnTo>
                <a:lnTo>
                  <a:pt x="63" y="23"/>
                </a:lnTo>
                <a:lnTo>
                  <a:pt x="69" y="23"/>
                </a:lnTo>
                <a:lnTo>
                  <a:pt x="75" y="28"/>
                </a:lnTo>
                <a:lnTo>
                  <a:pt x="75" y="40"/>
                </a:lnTo>
                <a:lnTo>
                  <a:pt x="75" y="40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8"/>
          <p:cNvSpPr/>
          <p:nvPr/>
        </p:nvSpPr>
        <p:spPr bwMode="auto">
          <a:xfrm>
            <a:off x="2488503" y="3092896"/>
            <a:ext cx="209428" cy="199018"/>
          </a:xfrm>
          <a:custGeom>
            <a:avLst/>
            <a:gdLst>
              <a:gd name="T0" fmla="*/ 63 w 121"/>
              <a:gd name="T1" fmla="*/ 17 h 115"/>
              <a:gd name="T2" fmla="*/ 80 w 121"/>
              <a:gd name="T3" fmla="*/ 29 h 115"/>
              <a:gd name="T4" fmla="*/ 92 w 121"/>
              <a:gd name="T5" fmla="*/ 35 h 115"/>
              <a:gd name="T6" fmla="*/ 103 w 121"/>
              <a:gd name="T7" fmla="*/ 40 h 115"/>
              <a:gd name="T8" fmla="*/ 109 w 121"/>
              <a:gd name="T9" fmla="*/ 52 h 115"/>
              <a:gd name="T10" fmla="*/ 115 w 121"/>
              <a:gd name="T11" fmla="*/ 58 h 115"/>
              <a:gd name="T12" fmla="*/ 121 w 121"/>
              <a:gd name="T13" fmla="*/ 69 h 115"/>
              <a:gd name="T14" fmla="*/ 121 w 121"/>
              <a:gd name="T15" fmla="*/ 75 h 115"/>
              <a:gd name="T16" fmla="*/ 121 w 121"/>
              <a:gd name="T17" fmla="*/ 81 h 115"/>
              <a:gd name="T18" fmla="*/ 121 w 121"/>
              <a:gd name="T19" fmla="*/ 92 h 115"/>
              <a:gd name="T20" fmla="*/ 121 w 121"/>
              <a:gd name="T21" fmla="*/ 104 h 115"/>
              <a:gd name="T22" fmla="*/ 115 w 121"/>
              <a:gd name="T23" fmla="*/ 110 h 115"/>
              <a:gd name="T24" fmla="*/ 115 w 121"/>
              <a:gd name="T25" fmla="*/ 115 h 115"/>
              <a:gd name="T26" fmla="*/ 109 w 121"/>
              <a:gd name="T27" fmla="*/ 115 h 115"/>
              <a:gd name="T28" fmla="*/ 109 w 121"/>
              <a:gd name="T29" fmla="*/ 115 h 115"/>
              <a:gd name="T30" fmla="*/ 103 w 121"/>
              <a:gd name="T31" fmla="*/ 115 h 115"/>
              <a:gd name="T32" fmla="*/ 98 w 121"/>
              <a:gd name="T33" fmla="*/ 115 h 115"/>
              <a:gd name="T34" fmla="*/ 92 w 121"/>
              <a:gd name="T35" fmla="*/ 110 h 115"/>
              <a:gd name="T36" fmla="*/ 86 w 121"/>
              <a:gd name="T37" fmla="*/ 104 h 115"/>
              <a:gd name="T38" fmla="*/ 80 w 121"/>
              <a:gd name="T39" fmla="*/ 98 h 115"/>
              <a:gd name="T40" fmla="*/ 69 w 121"/>
              <a:gd name="T41" fmla="*/ 92 h 115"/>
              <a:gd name="T42" fmla="*/ 57 w 121"/>
              <a:gd name="T43" fmla="*/ 81 h 115"/>
              <a:gd name="T44" fmla="*/ 46 w 121"/>
              <a:gd name="T45" fmla="*/ 69 h 115"/>
              <a:gd name="T46" fmla="*/ 34 w 121"/>
              <a:gd name="T47" fmla="*/ 58 h 115"/>
              <a:gd name="T48" fmla="*/ 28 w 121"/>
              <a:gd name="T49" fmla="*/ 46 h 115"/>
              <a:gd name="T50" fmla="*/ 17 w 121"/>
              <a:gd name="T51" fmla="*/ 35 h 115"/>
              <a:gd name="T52" fmla="*/ 11 w 121"/>
              <a:gd name="T53" fmla="*/ 29 h 115"/>
              <a:gd name="T54" fmla="*/ 5 w 121"/>
              <a:gd name="T55" fmla="*/ 23 h 115"/>
              <a:gd name="T56" fmla="*/ 0 w 121"/>
              <a:gd name="T57" fmla="*/ 17 h 115"/>
              <a:gd name="T58" fmla="*/ 0 w 121"/>
              <a:gd name="T59" fmla="*/ 12 h 115"/>
              <a:gd name="T60" fmla="*/ 0 w 121"/>
              <a:gd name="T61" fmla="*/ 12 h 115"/>
              <a:gd name="T62" fmla="*/ 0 w 121"/>
              <a:gd name="T63" fmla="*/ 6 h 115"/>
              <a:gd name="T64" fmla="*/ 5 w 121"/>
              <a:gd name="T65" fmla="*/ 6 h 115"/>
              <a:gd name="T66" fmla="*/ 5 w 121"/>
              <a:gd name="T67" fmla="*/ 6 h 115"/>
              <a:gd name="T68" fmla="*/ 11 w 121"/>
              <a:gd name="T69" fmla="*/ 0 h 115"/>
              <a:gd name="T70" fmla="*/ 23 w 121"/>
              <a:gd name="T71" fmla="*/ 0 h 115"/>
              <a:gd name="T72" fmla="*/ 34 w 121"/>
              <a:gd name="T73" fmla="*/ 6 h 115"/>
              <a:gd name="T74" fmla="*/ 46 w 121"/>
              <a:gd name="T75" fmla="*/ 12 h 115"/>
              <a:gd name="T76" fmla="*/ 63 w 121"/>
              <a:gd name="T77" fmla="*/ 17 h 115"/>
              <a:gd name="T78" fmla="*/ 63 w 121"/>
              <a:gd name="T79" fmla="*/ 1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1" h="115">
                <a:moveTo>
                  <a:pt x="63" y="17"/>
                </a:moveTo>
                <a:lnTo>
                  <a:pt x="80" y="29"/>
                </a:lnTo>
                <a:lnTo>
                  <a:pt x="92" y="35"/>
                </a:lnTo>
                <a:lnTo>
                  <a:pt x="103" y="40"/>
                </a:lnTo>
                <a:lnTo>
                  <a:pt x="109" y="52"/>
                </a:lnTo>
                <a:lnTo>
                  <a:pt x="115" y="58"/>
                </a:lnTo>
                <a:lnTo>
                  <a:pt x="121" y="69"/>
                </a:lnTo>
                <a:lnTo>
                  <a:pt x="121" y="75"/>
                </a:lnTo>
                <a:lnTo>
                  <a:pt x="121" y="81"/>
                </a:lnTo>
                <a:lnTo>
                  <a:pt x="121" y="92"/>
                </a:lnTo>
                <a:lnTo>
                  <a:pt x="121" y="104"/>
                </a:lnTo>
                <a:lnTo>
                  <a:pt x="115" y="110"/>
                </a:lnTo>
                <a:lnTo>
                  <a:pt x="115" y="115"/>
                </a:lnTo>
                <a:lnTo>
                  <a:pt x="109" y="115"/>
                </a:lnTo>
                <a:lnTo>
                  <a:pt x="109" y="115"/>
                </a:lnTo>
                <a:lnTo>
                  <a:pt x="103" y="115"/>
                </a:lnTo>
                <a:lnTo>
                  <a:pt x="98" y="115"/>
                </a:lnTo>
                <a:lnTo>
                  <a:pt x="92" y="110"/>
                </a:lnTo>
                <a:lnTo>
                  <a:pt x="86" y="104"/>
                </a:lnTo>
                <a:lnTo>
                  <a:pt x="80" y="98"/>
                </a:lnTo>
                <a:lnTo>
                  <a:pt x="69" y="92"/>
                </a:lnTo>
                <a:lnTo>
                  <a:pt x="57" y="81"/>
                </a:lnTo>
                <a:lnTo>
                  <a:pt x="46" y="69"/>
                </a:lnTo>
                <a:lnTo>
                  <a:pt x="34" y="58"/>
                </a:lnTo>
                <a:lnTo>
                  <a:pt x="28" y="46"/>
                </a:lnTo>
                <a:lnTo>
                  <a:pt x="17" y="35"/>
                </a:lnTo>
                <a:lnTo>
                  <a:pt x="11" y="29"/>
                </a:lnTo>
                <a:lnTo>
                  <a:pt x="5" y="23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0" y="6"/>
                </a:lnTo>
                <a:lnTo>
                  <a:pt x="5" y="6"/>
                </a:lnTo>
                <a:lnTo>
                  <a:pt x="5" y="6"/>
                </a:lnTo>
                <a:lnTo>
                  <a:pt x="11" y="0"/>
                </a:lnTo>
                <a:lnTo>
                  <a:pt x="23" y="0"/>
                </a:lnTo>
                <a:lnTo>
                  <a:pt x="34" y="6"/>
                </a:lnTo>
                <a:lnTo>
                  <a:pt x="46" y="12"/>
                </a:lnTo>
                <a:lnTo>
                  <a:pt x="63" y="17"/>
                </a:lnTo>
                <a:lnTo>
                  <a:pt x="63" y="17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0" name="Freeform 19"/>
          <p:cNvSpPr/>
          <p:nvPr/>
        </p:nvSpPr>
        <p:spPr bwMode="auto">
          <a:xfrm>
            <a:off x="1680215" y="2634292"/>
            <a:ext cx="389433" cy="399765"/>
          </a:xfrm>
          <a:custGeom>
            <a:avLst/>
            <a:gdLst>
              <a:gd name="T0" fmla="*/ 121 w 225"/>
              <a:gd name="T1" fmla="*/ 173 h 231"/>
              <a:gd name="T2" fmla="*/ 75 w 225"/>
              <a:gd name="T3" fmla="*/ 202 h 231"/>
              <a:gd name="T4" fmla="*/ 40 w 225"/>
              <a:gd name="T5" fmla="*/ 219 h 231"/>
              <a:gd name="T6" fmla="*/ 23 w 225"/>
              <a:gd name="T7" fmla="*/ 225 h 231"/>
              <a:gd name="T8" fmla="*/ 11 w 225"/>
              <a:gd name="T9" fmla="*/ 231 h 231"/>
              <a:gd name="T10" fmla="*/ 6 w 225"/>
              <a:gd name="T11" fmla="*/ 231 h 231"/>
              <a:gd name="T12" fmla="*/ 6 w 225"/>
              <a:gd name="T13" fmla="*/ 225 h 231"/>
              <a:gd name="T14" fmla="*/ 23 w 225"/>
              <a:gd name="T15" fmla="*/ 208 h 231"/>
              <a:gd name="T16" fmla="*/ 57 w 225"/>
              <a:gd name="T17" fmla="*/ 179 h 231"/>
              <a:gd name="T18" fmla="*/ 92 w 225"/>
              <a:gd name="T19" fmla="*/ 150 h 231"/>
              <a:gd name="T20" fmla="*/ 121 w 225"/>
              <a:gd name="T21" fmla="*/ 121 h 231"/>
              <a:gd name="T22" fmla="*/ 144 w 225"/>
              <a:gd name="T23" fmla="*/ 92 h 231"/>
              <a:gd name="T24" fmla="*/ 155 w 225"/>
              <a:gd name="T25" fmla="*/ 63 h 231"/>
              <a:gd name="T26" fmla="*/ 167 w 225"/>
              <a:gd name="T27" fmla="*/ 46 h 231"/>
              <a:gd name="T28" fmla="*/ 161 w 225"/>
              <a:gd name="T29" fmla="*/ 40 h 231"/>
              <a:gd name="T30" fmla="*/ 144 w 225"/>
              <a:gd name="T31" fmla="*/ 46 h 231"/>
              <a:gd name="T32" fmla="*/ 109 w 225"/>
              <a:gd name="T33" fmla="*/ 52 h 231"/>
              <a:gd name="T34" fmla="*/ 92 w 225"/>
              <a:gd name="T35" fmla="*/ 58 h 231"/>
              <a:gd name="T36" fmla="*/ 80 w 225"/>
              <a:gd name="T37" fmla="*/ 58 h 231"/>
              <a:gd name="T38" fmla="*/ 57 w 225"/>
              <a:gd name="T39" fmla="*/ 46 h 231"/>
              <a:gd name="T40" fmla="*/ 80 w 225"/>
              <a:gd name="T41" fmla="*/ 35 h 231"/>
              <a:gd name="T42" fmla="*/ 132 w 225"/>
              <a:gd name="T43" fmla="*/ 17 h 231"/>
              <a:gd name="T44" fmla="*/ 150 w 225"/>
              <a:gd name="T45" fmla="*/ 12 h 231"/>
              <a:gd name="T46" fmla="*/ 167 w 225"/>
              <a:gd name="T47" fmla="*/ 6 h 231"/>
              <a:gd name="T48" fmla="*/ 178 w 225"/>
              <a:gd name="T49" fmla="*/ 0 h 231"/>
              <a:gd name="T50" fmla="*/ 196 w 225"/>
              <a:gd name="T51" fmla="*/ 12 h 231"/>
              <a:gd name="T52" fmla="*/ 213 w 225"/>
              <a:gd name="T53" fmla="*/ 23 h 231"/>
              <a:gd name="T54" fmla="*/ 225 w 225"/>
              <a:gd name="T55" fmla="*/ 35 h 231"/>
              <a:gd name="T56" fmla="*/ 225 w 225"/>
              <a:gd name="T57" fmla="*/ 46 h 231"/>
              <a:gd name="T58" fmla="*/ 213 w 225"/>
              <a:gd name="T59" fmla="*/ 58 h 231"/>
              <a:gd name="T60" fmla="*/ 196 w 225"/>
              <a:gd name="T61" fmla="*/ 75 h 231"/>
              <a:gd name="T62" fmla="*/ 178 w 225"/>
              <a:gd name="T63" fmla="*/ 104 h 231"/>
              <a:gd name="T64" fmla="*/ 150 w 225"/>
              <a:gd name="T65" fmla="*/ 138 h 231"/>
              <a:gd name="T66" fmla="*/ 138 w 225"/>
              <a:gd name="T67" fmla="*/ 15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5" h="231">
                <a:moveTo>
                  <a:pt x="138" y="156"/>
                </a:moveTo>
                <a:lnTo>
                  <a:pt x="121" y="173"/>
                </a:lnTo>
                <a:lnTo>
                  <a:pt x="98" y="184"/>
                </a:lnTo>
                <a:lnTo>
                  <a:pt x="75" y="202"/>
                </a:lnTo>
                <a:lnTo>
                  <a:pt x="52" y="213"/>
                </a:lnTo>
                <a:lnTo>
                  <a:pt x="40" y="219"/>
                </a:lnTo>
                <a:lnTo>
                  <a:pt x="29" y="219"/>
                </a:lnTo>
                <a:lnTo>
                  <a:pt x="23" y="225"/>
                </a:lnTo>
                <a:lnTo>
                  <a:pt x="17" y="225"/>
                </a:lnTo>
                <a:lnTo>
                  <a:pt x="11" y="231"/>
                </a:lnTo>
                <a:lnTo>
                  <a:pt x="6" y="231"/>
                </a:lnTo>
                <a:lnTo>
                  <a:pt x="6" y="231"/>
                </a:lnTo>
                <a:lnTo>
                  <a:pt x="0" y="231"/>
                </a:lnTo>
                <a:lnTo>
                  <a:pt x="6" y="225"/>
                </a:lnTo>
                <a:lnTo>
                  <a:pt x="11" y="219"/>
                </a:lnTo>
                <a:lnTo>
                  <a:pt x="23" y="208"/>
                </a:lnTo>
                <a:lnTo>
                  <a:pt x="40" y="196"/>
                </a:lnTo>
                <a:lnTo>
                  <a:pt x="57" y="179"/>
                </a:lnTo>
                <a:lnTo>
                  <a:pt x="75" y="167"/>
                </a:lnTo>
                <a:lnTo>
                  <a:pt x="92" y="150"/>
                </a:lnTo>
                <a:lnTo>
                  <a:pt x="109" y="133"/>
                </a:lnTo>
                <a:lnTo>
                  <a:pt x="121" y="121"/>
                </a:lnTo>
                <a:lnTo>
                  <a:pt x="132" y="104"/>
                </a:lnTo>
                <a:lnTo>
                  <a:pt x="144" y="92"/>
                </a:lnTo>
                <a:lnTo>
                  <a:pt x="150" y="75"/>
                </a:lnTo>
                <a:lnTo>
                  <a:pt x="155" y="63"/>
                </a:lnTo>
                <a:lnTo>
                  <a:pt x="161" y="52"/>
                </a:lnTo>
                <a:lnTo>
                  <a:pt x="167" y="46"/>
                </a:lnTo>
                <a:lnTo>
                  <a:pt x="167" y="40"/>
                </a:lnTo>
                <a:lnTo>
                  <a:pt x="161" y="40"/>
                </a:lnTo>
                <a:lnTo>
                  <a:pt x="150" y="40"/>
                </a:lnTo>
                <a:lnTo>
                  <a:pt x="144" y="46"/>
                </a:lnTo>
                <a:lnTo>
                  <a:pt x="127" y="46"/>
                </a:lnTo>
                <a:lnTo>
                  <a:pt x="109" y="52"/>
                </a:lnTo>
                <a:lnTo>
                  <a:pt x="98" y="58"/>
                </a:lnTo>
                <a:lnTo>
                  <a:pt x="92" y="58"/>
                </a:lnTo>
                <a:lnTo>
                  <a:pt x="86" y="58"/>
                </a:lnTo>
                <a:lnTo>
                  <a:pt x="80" y="58"/>
                </a:lnTo>
                <a:lnTo>
                  <a:pt x="69" y="52"/>
                </a:lnTo>
                <a:lnTo>
                  <a:pt x="57" y="46"/>
                </a:lnTo>
                <a:lnTo>
                  <a:pt x="40" y="40"/>
                </a:lnTo>
                <a:lnTo>
                  <a:pt x="80" y="35"/>
                </a:lnTo>
                <a:lnTo>
                  <a:pt x="115" y="23"/>
                </a:lnTo>
                <a:lnTo>
                  <a:pt x="132" y="17"/>
                </a:lnTo>
                <a:lnTo>
                  <a:pt x="144" y="17"/>
                </a:lnTo>
                <a:lnTo>
                  <a:pt x="150" y="12"/>
                </a:lnTo>
                <a:lnTo>
                  <a:pt x="155" y="12"/>
                </a:lnTo>
                <a:lnTo>
                  <a:pt x="167" y="6"/>
                </a:lnTo>
                <a:lnTo>
                  <a:pt x="173" y="0"/>
                </a:lnTo>
                <a:lnTo>
                  <a:pt x="178" y="0"/>
                </a:lnTo>
                <a:lnTo>
                  <a:pt x="184" y="6"/>
                </a:lnTo>
                <a:lnTo>
                  <a:pt x="196" y="12"/>
                </a:lnTo>
                <a:lnTo>
                  <a:pt x="207" y="17"/>
                </a:lnTo>
                <a:lnTo>
                  <a:pt x="213" y="23"/>
                </a:lnTo>
                <a:lnTo>
                  <a:pt x="219" y="29"/>
                </a:lnTo>
                <a:lnTo>
                  <a:pt x="225" y="35"/>
                </a:lnTo>
                <a:lnTo>
                  <a:pt x="225" y="40"/>
                </a:lnTo>
                <a:lnTo>
                  <a:pt x="225" y="46"/>
                </a:lnTo>
                <a:lnTo>
                  <a:pt x="219" y="52"/>
                </a:lnTo>
                <a:lnTo>
                  <a:pt x="213" y="58"/>
                </a:lnTo>
                <a:lnTo>
                  <a:pt x="207" y="63"/>
                </a:lnTo>
                <a:lnTo>
                  <a:pt x="196" y="75"/>
                </a:lnTo>
                <a:lnTo>
                  <a:pt x="190" y="86"/>
                </a:lnTo>
                <a:lnTo>
                  <a:pt x="178" y="104"/>
                </a:lnTo>
                <a:lnTo>
                  <a:pt x="167" y="121"/>
                </a:lnTo>
                <a:lnTo>
                  <a:pt x="150" y="138"/>
                </a:lnTo>
                <a:lnTo>
                  <a:pt x="138" y="156"/>
                </a:lnTo>
                <a:lnTo>
                  <a:pt x="138" y="156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1" name="Freeform 9"/>
          <p:cNvSpPr/>
          <p:nvPr/>
        </p:nvSpPr>
        <p:spPr bwMode="auto">
          <a:xfrm>
            <a:off x="2398501" y="2514881"/>
            <a:ext cx="259622" cy="238820"/>
          </a:xfrm>
          <a:custGeom>
            <a:avLst/>
            <a:gdLst>
              <a:gd name="T0" fmla="*/ 0 w 150"/>
              <a:gd name="T1" fmla="*/ 127 h 138"/>
              <a:gd name="T2" fmla="*/ 17 w 150"/>
              <a:gd name="T3" fmla="*/ 109 h 138"/>
              <a:gd name="T4" fmla="*/ 29 w 150"/>
              <a:gd name="T5" fmla="*/ 98 h 138"/>
              <a:gd name="T6" fmla="*/ 52 w 150"/>
              <a:gd name="T7" fmla="*/ 75 h 138"/>
              <a:gd name="T8" fmla="*/ 69 w 150"/>
              <a:gd name="T9" fmla="*/ 57 h 138"/>
              <a:gd name="T10" fmla="*/ 75 w 150"/>
              <a:gd name="T11" fmla="*/ 52 h 138"/>
              <a:gd name="T12" fmla="*/ 80 w 150"/>
              <a:gd name="T13" fmla="*/ 46 h 138"/>
              <a:gd name="T14" fmla="*/ 86 w 150"/>
              <a:gd name="T15" fmla="*/ 34 h 138"/>
              <a:gd name="T16" fmla="*/ 92 w 150"/>
              <a:gd name="T17" fmla="*/ 29 h 138"/>
              <a:gd name="T18" fmla="*/ 92 w 150"/>
              <a:gd name="T19" fmla="*/ 23 h 138"/>
              <a:gd name="T20" fmla="*/ 92 w 150"/>
              <a:gd name="T21" fmla="*/ 11 h 138"/>
              <a:gd name="T22" fmla="*/ 86 w 150"/>
              <a:gd name="T23" fmla="*/ 11 h 138"/>
              <a:gd name="T24" fmla="*/ 86 w 150"/>
              <a:gd name="T25" fmla="*/ 6 h 138"/>
              <a:gd name="T26" fmla="*/ 86 w 150"/>
              <a:gd name="T27" fmla="*/ 6 h 138"/>
              <a:gd name="T28" fmla="*/ 92 w 150"/>
              <a:gd name="T29" fmla="*/ 0 h 138"/>
              <a:gd name="T30" fmla="*/ 98 w 150"/>
              <a:gd name="T31" fmla="*/ 0 h 138"/>
              <a:gd name="T32" fmla="*/ 104 w 150"/>
              <a:gd name="T33" fmla="*/ 0 h 138"/>
              <a:gd name="T34" fmla="*/ 115 w 150"/>
              <a:gd name="T35" fmla="*/ 6 h 138"/>
              <a:gd name="T36" fmla="*/ 127 w 150"/>
              <a:gd name="T37" fmla="*/ 11 h 138"/>
              <a:gd name="T38" fmla="*/ 132 w 150"/>
              <a:gd name="T39" fmla="*/ 17 h 138"/>
              <a:gd name="T40" fmla="*/ 144 w 150"/>
              <a:gd name="T41" fmla="*/ 23 h 138"/>
              <a:gd name="T42" fmla="*/ 144 w 150"/>
              <a:gd name="T43" fmla="*/ 29 h 138"/>
              <a:gd name="T44" fmla="*/ 150 w 150"/>
              <a:gd name="T45" fmla="*/ 34 h 138"/>
              <a:gd name="T46" fmla="*/ 150 w 150"/>
              <a:gd name="T47" fmla="*/ 40 h 138"/>
              <a:gd name="T48" fmla="*/ 138 w 150"/>
              <a:gd name="T49" fmla="*/ 46 h 138"/>
              <a:gd name="T50" fmla="*/ 132 w 150"/>
              <a:gd name="T51" fmla="*/ 57 h 138"/>
              <a:gd name="T52" fmla="*/ 115 w 150"/>
              <a:gd name="T53" fmla="*/ 69 h 138"/>
              <a:gd name="T54" fmla="*/ 109 w 150"/>
              <a:gd name="T55" fmla="*/ 75 h 138"/>
              <a:gd name="T56" fmla="*/ 98 w 150"/>
              <a:gd name="T57" fmla="*/ 86 h 138"/>
              <a:gd name="T58" fmla="*/ 75 w 150"/>
              <a:gd name="T59" fmla="*/ 98 h 138"/>
              <a:gd name="T60" fmla="*/ 40 w 150"/>
              <a:gd name="T61" fmla="*/ 121 h 138"/>
              <a:gd name="T62" fmla="*/ 11 w 150"/>
              <a:gd name="T63" fmla="*/ 138 h 138"/>
              <a:gd name="T64" fmla="*/ 0 w 150"/>
              <a:gd name="T65" fmla="*/ 127 h 138"/>
              <a:gd name="T66" fmla="*/ 0 w 150"/>
              <a:gd name="T67" fmla="*/ 12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138">
                <a:moveTo>
                  <a:pt x="0" y="127"/>
                </a:moveTo>
                <a:lnTo>
                  <a:pt x="17" y="109"/>
                </a:lnTo>
                <a:lnTo>
                  <a:pt x="29" y="98"/>
                </a:lnTo>
                <a:lnTo>
                  <a:pt x="52" y="75"/>
                </a:lnTo>
                <a:lnTo>
                  <a:pt x="69" y="57"/>
                </a:lnTo>
                <a:lnTo>
                  <a:pt x="75" y="52"/>
                </a:lnTo>
                <a:lnTo>
                  <a:pt x="80" y="46"/>
                </a:lnTo>
                <a:lnTo>
                  <a:pt x="86" y="34"/>
                </a:lnTo>
                <a:lnTo>
                  <a:pt x="92" y="29"/>
                </a:lnTo>
                <a:lnTo>
                  <a:pt x="92" y="23"/>
                </a:lnTo>
                <a:lnTo>
                  <a:pt x="92" y="11"/>
                </a:lnTo>
                <a:lnTo>
                  <a:pt x="86" y="11"/>
                </a:lnTo>
                <a:lnTo>
                  <a:pt x="86" y="6"/>
                </a:lnTo>
                <a:lnTo>
                  <a:pt x="86" y="6"/>
                </a:lnTo>
                <a:lnTo>
                  <a:pt x="92" y="0"/>
                </a:lnTo>
                <a:lnTo>
                  <a:pt x="98" y="0"/>
                </a:lnTo>
                <a:lnTo>
                  <a:pt x="104" y="0"/>
                </a:lnTo>
                <a:lnTo>
                  <a:pt x="115" y="6"/>
                </a:lnTo>
                <a:lnTo>
                  <a:pt x="127" y="11"/>
                </a:lnTo>
                <a:lnTo>
                  <a:pt x="132" y="17"/>
                </a:lnTo>
                <a:lnTo>
                  <a:pt x="144" y="23"/>
                </a:lnTo>
                <a:lnTo>
                  <a:pt x="144" y="29"/>
                </a:lnTo>
                <a:lnTo>
                  <a:pt x="150" y="34"/>
                </a:lnTo>
                <a:lnTo>
                  <a:pt x="150" y="40"/>
                </a:lnTo>
                <a:lnTo>
                  <a:pt x="138" y="46"/>
                </a:lnTo>
                <a:lnTo>
                  <a:pt x="132" y="57"/>
                </a:lnTo>
                <a:lnTo>
                  <a:pt x="115" y="69"/>
                </a:lnTo>
                <a:lnTo>
                  <a:pt x="109" y="75"/>
                </a:lnTo>
                <a:lnTo>
                  <a:pt x="98" y="86"/>
                </a:lnTo>
                <a:lnTo>
                  <a:pt x="75" y="98"/>
                </a:lnTo>
                <a:lnTo>
                  <a:pt x="40" y="121"/>
                </a:lnTo>
                <a:lnTo>
                  <a:pt x="11" y="138"/>
                </a:lnTo>
                <a:lnTo>
                  <a:pt x="0" y="127"/>
                </a:lnTo>
                <a:lnTo>
                  <a:pt x="0" y="1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0"/>
          <p:cNvSpPr/>
          <p:nvPr/>
        </p:nvSpPr>
        <p:spPr bwMode="auto">
          <a:xfrm>
            <a:off x="2268690" y="2663710"/>
            <a:ext cx="647322" cy="320159"/>
          </a:xfrm>
          <a:custGeom>
            <a:avLst/>
            <a:gdLst>
              <a:gd name="T0" fmla="*/ 92 w 374"/>
              <a:gd name="T1" fmla="*/ 81 h 185"/>
              <a:gd name="T2" fmla="*/ 75 w 374"/>
              <a:gd name="T3" fmla="*/ 64 h 185"/>
              <a:gd name="T4" fmla="*/ 52 w 374"/>
              <a:gd name="T5" fmla="*/ 46 h 185"/>
              <a:gd name="T6" fmla="*/ 40 w 374"/>
              <a:gd name="T7" fmla="*/ 35 h 185"/>
              <a:gd name="T8" fmla="*/ 23 w 374"/>
              <a:gd name="T9" fmla="*/ 23 h 185"/>
              <a:gd name="T10" fmla="*/ 17 w 374"/>
              <a:gd name="T11" fmla="*/ 18 h 185"/>
              <a:gd name="T12" fmla="*/ 6 w 374"/>
              <a:gd name="T13" fmla="*/ 6 h 185"/>
              <a:gd name="T14" fmla="*/ 0 w 374"/>
              <a:gd name="T15" fmla="*/ 6 h 185"/>
              <a:gd name="T16" fmla="*/ 0 w 374"/>
              <a:gd name="T17" fmla="*/ 0 h 185"/>
              <a:gd name="T18" fmla="*/ 6 w 374"/>
              <a:gd name="T19" fmla="*/ 0 h 185"/>
              <a:gd name="T20" fmla="*/ 11 w 374"/>
              <a:gd name="T21" fmla="*/ 0 h 185"/>
              <a:gd name="T22" fmla="*/ 11 w 374"/>
              <a:gd name="T23" fmla="*/ 0 h 185"/>
              <a:gd name="T24" fmla="*/ 17 w 374"/>
              <a:gd name="T25" fmla="*/ 0 h 185"/>
              <a:gd name="T26" fmla="*/ 23 w 374"/>
              <a:gd name="T27" fmla="*/ 6 h 185"/>
              <a:gd name="T28" fmla="*/ 34 w 374"/>
              <a:gd name="T29" fmla="*/ 12 h 185"/>
              <a:gd name="T30" fmla="*/ 46 w 374"/>
              <a:gd name="T31" fmla="*/ 18 h 185"/>
              <a:gd name="T32" fmla="*/ 63 w 374"/>
              <a:gd name="T33" fmla="*/ 23 h 185"/>
              <a:gd name="T34" fmla="*/ 81 w 374"/>
              <a:gd name="T35" fmla="*/ 35 h 185"/>
              <a:gd name="T36" fmla="*/ 98 w 374"/>
              <a:gd name="T37" fmla="*/ 46 h 185"/>
              <a:gd name="T38" fmla="*/ 138 w 374"/>
              <a:gd name="T39" fmla="*/ 69 h 185"/>
              <a:gd name="T40" fmla="*/ 179 w 374"/>
              <a:gd name="T41" fmla="*/ 87 h 185"/>
              <a:gd name="T42" fmla="*/ 207 w 374"/>
              <a:gd name="T43" fmla="*/ 104 h 185"/>
              <a:gd name="T44" fmla="*/ 236 w 374"/>
              <a:gd name="T45" fmla="*/ 116 h 185"/>
              <a:gd name="T46" fmla="*/ 288 w 374"/>
              <a:gd name="T47" fmla="*/ 133 h 185"/>
              <a:gd name="T48" fmla="*/ 328 w 374"/>
              <a:gd name="T49" fmla="*/ 144 h 185"/>
              <a:gd name="T50" fmla="*/ 351 w 374"/>
              <a:gd name="T51" fmla="*/ 150 h 185"/>
              <a:gd name="T52" fmla="*/ 363 w 374"/>
              <a:gd name="T53" fmla="*/ 156 h 185"/>
              <a:gd name="T54" fmla="*/ 374 w 374"/>
              <a:gd name="T55" fmla="*/ 162 h 185"/>
              <a:gd name="T56" fmla="*/ 374 w 374"/>
              <a:gd name="T57" fmla="*/ 167 h 185"/>
              <a:gd name="T58" fmla="*/ 374 w 374"/>
              <a:gd name="T59" fmla="*/ 167 h 185"/>
              <a:gd name="T60" fmla="*/ 374 w 374"/>
              <a:gd name="T61" fmla="*/ 167 h 185"/>
              <a:gd name="T62" fmla="*/ 369 w 374"/>
              <a:gd name="T63" fmla="*/ 173 h 185"/>
              <a:gd name="T64" fmla="*/ 363 w 374"/>
              <a:gd name="T65" fmla="*/ 173 h 185"/>
              <a:gd name="T66" fmla="*/ 351 w 374"/>
              <a:gd name="T67" fmla="*/ 173 h 185"/>
              <a:gd name="T68" fmla="*/ 340 w 374"/>
              <a:gd name="T69" fmla="*/ 179 h 185"/>
              <a:gd name="T70" fmla="*/ 328 w 374"/>
              <a:gd name="T71" fmla="*/ 179 h 185"/>
              <a:gd name="T72" fmla="*/ 317 w 374"/>
              <a:gd name="T73" fmla="*/ 179 h 185"/>
              <a:gd name="T74" fmla="*/ 300 w 374"/>
              <a:gd name="T75" fmla="*/ 179 h 185"/>
              <a:gd name="T76" fmla="*/ 288 w 374"/>
              <a:gd name="T77" fmla="*/ 179 h 185"/>
              <a:gd name="T78" fmla="*/ 271 w 374"/>
              <a:gd name="T79" fmla="*/ 185 h 185"/>
              <a:gd name="T80" fmla="*/ 265 w 374"/>
              <a:gd name="T81" fmla="*/ 185 h 185"/>
              <a:gd name="T82" fmla="*/ 253 w 374"/>
              <a:gd name="T83" fmla="*/ 185 h 185"/>
              <a:gd name="T84" fmla="*/ 248 w 374"/>
              <a:gd name="T85" fmla="*/ 185 h 185"/>
              <a:gd name="T86" fmla="*/ 242 w 374"/>
              <a:gd name="T87" fmla="*/ 185 h 185"/>
              <a:gd name="T88" fmla="*/ 236 w 374"/>
              <a:gd name="T89" fmla="*/ 185 h 185"/>
              <a:gd name="T90" fmla="*/ 230 w 374"/>
              <a:gd name="T91" fmla="*/ 185 h 185"/>
              <a:gd name="T92" fmla="*/ 225 w 374"/>
              <a:gd name="T93" fmla="*/ 179 h 185"/>
              <a:gd name="T94" fmla="*/ 213 w 374"/>
              <a:gd name="T95" fmla="*/ 179 h 185"/>
              <a:gd name="T96" fmla="*/ 207 w 374"/>
              <a:gd name="T97" fmla="*/ 167 h 185"/>
              <a:gd name="T98" fmla="*/ 202 w 374"/>
              <a:gd name="T99" fmla="*/ 167 h 185"/>
              <a:gd name="T100" fmla="*/ 190 w 374"/>
              <a:gd name="T101" fmla="*/ 162 h 185"/>
              <a:gd name="T102" fmla="*/ 184 w 374"/>
              <a:gd name="T103" fmla="*/ 150 h 185"/>
              <a:gd name="T104" fmla="*/ 167 w 374"/>
              <a:gd name="T105" fmla="*/ 139 h 185"/>
              <a:gd name="T106" fmla="*/ 155 w 374"/>
              <a:gd name="T107" fmla="*/ 127 h 185"/>
              <a:gd name="T108" fmla="*/ 138 w 374"/>
              <a:gd name="T109" fmla="*/ 116 h 185"/>
              <a:gd name="T110" fmla="*/ 115 w 374"/>
              <a:gd name="T111" fmla="*/ 98 h 185"/>
              <a:gd name="T112" fmla="*/ 92 w 374"/>
              <a:gd name="T113" fmla="*/ 81 h 185"/>
              <a:gd name="T114" fmla="*/ 92 w 374"/>
              <a:gd name="T115" fmla="*/ 8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4" h="185">
                <a:moveTo>
                  <a:pt x="92" y="81"/>
                </a:moveTo>
                <a:lnTo>
                  <a:pt x="75" y="64"/>
                </a:lnTo>
                <a:lnTo>
                  <a:pt x="52" y="46"/>
                </a:lnTo>
                <a:lnTo>
                  <a:pt x="40" y="35"/>
                </a:lnTo>
                <a:lnTo>
                  <a:pt x="23" y="23"/>
                </a:lnTo>
                <a:lnTo>
                  <a:pt x="17" y="18"/>
                </a:lnTo>
                <a:lnTo>
                  <a:pt x="6" y="6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11" y="0"/>
                </a:lnTo>
                <a:lnTo>
                  <a:pt x="11" y="0"/>
                </a:lnTo>
                <a:lnTo>
                  <a:pt x="17" y="0"/>
                </a:lnTo>
                <a:lnTo>
                  <a:pt x="23" y="6"/>
                </a:lnTo>
                <a:lnTo>
                  <a:pt x="34" y="12"/>
                </a:lnTo>
                <a:lnTo>
                  <a:pt x="46" y="18"/>
                </a:lnTo>
                <a:lnTo>
                  <a:pt x="63" y="23"/>
                </a:lnTo>
                <a:lnTo>
                  <a:pt x="81" y="35"/>
                </a:lnTo>
                <a:lnTo>
                  <a:pt x="98" y="46"/>
                </a:lnTo>
                <a:lnTo>
                  <a:pt x="138" y="69"/>
                </a:lnTo>
                <a:lnTo>
                  <a:pt x="179" y="87"/>
                </a:lnTo>
                <a:lnTo>
                  <a:pt x="207" y="104"/>
                </a:lnTo>
                <a:lnTo>
                  <a:pt x="236" y="116"/>
                </a:lnTo>
                <a:lnTo>
                  <a:pt x="288" y="133"/>
                </a:lnTo>
                <a:lnTo>
                  <a:pt x="328" y="144"/>
                </a:lnTo>
                <a:lnTo>
                  <a:pt x="351" y="150"/>
                </a:lnTo>
                <a:lnTo>
                  <a:pt x="363" y="156"/>
                </a:lnTo>
                <a:lnTo>
                  <a:pt x="374" y="162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69" y="173"/>
                </a:lnTo>
                <a:lnTo>
                  <a:pt x="363" y="173"/>
                </a:lnTo>
                <a:lnTo>
                  <a:pt x="351" y="173"/>
                </a:lnTo>
                <a:lnTo>
                  <a:pt x="340" y="179"/>
                </a:lnTo>
                <a:lnTo>
                  <a:pt x="328" y="179"/>
                </a:lnTo>
                <a:lnTo>
                  <a:pt x="317" y="179"/>
                </a:lnTo>
                <a:lnTo>
                  <a:pt x="300" y="179"/>
                </a:lnTo>
                <a:lnTo>
                  <a:pt x="288" y="179"/>
                </a:lnTo>
                <a:lnTo>
                  <a:pt x="271" y="185"/>
                </a:lnTo>
                <a:lnTo>
                  <a:pt x="265" y="185"/>
                </a:lnTo>
                <a:lnTo>
                  <a:pt x="253" y="185"/>
                </a:lnTo>
                <a:lnTo>
                  <a:pt x="248" y="185"/>
                </a:lnTo>
                <a:lnTo>
                  <a:pt x="242" y="185"/>
                </a:lnTo>
                <a:lnTo>
                  <a:pt x="236" y="185"/>
                </a:lnTo>
                <a:lnTo>
                  <a:pt x="230" y="185"/>
                </a:lnTo>
                <a:lnTo>
                  <a:pt x="225" y="179"/>
                </a:lnTo>
                <a:lnTo>
                  <a:pt x="213" y="179"/>
                </a:lnTo>
                <a:lnTo>
                  <a:pt x="207" y="167"/>
                </a:lnTo>
                <a:lnTo>
                  <a:pt x="202" y="167"/>
                </a:lnTo>
                <a:lnTo>
                  <a:pt x="190" y="162"/>
                </a:lnTo>
                <a:lnTo>
                  <a:pt x="184" y="150"/>
                </a:lnTo>
                <a:lnTo>
                  <a:pt x="167" y="139"/>
                </a:lnTo>
                <a:lnTo>
                  <a:pt x="155" y="127"/>
                </a:lnTo>
                <a:lnTo>
                  <a:pt x="138" y="116"/>
                </a:lnTo>
                <a:lnTo>
                  <a:pt x="115" y="98"/>
                </a:lnTo>
                <a:lnTo>
                  <a:pt x="92" y="81"/>
                </a:lnTo>
                <a:lnTo>
                  <a:pt x="92" y="8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3" name="Freeform 11"/>
          <p:cNvSpPr/>
          <p:nvPr/>
        </p:nvSpPr>
        <p:spPr bwMode="auto">
          <a:xfrm>
            <a:off x="1958876" y="2154919"/>
            <a:ext cx="119426" cy="280355"/>
          </a:xfrm>
          <a:custGeom>
            <a:avLst/>
            <a:gdLst>
              <a:gd name="T0" fmla="*/ 69 w 69"/>
              <a:gd name="T1" fmla="*/ 18 h 162"/>
              <a:gd name="T2" fmla="*/ 69 w 69"/>
              <a:gd name="T3" fmla="*/ 18 h 162"/>
              <a:gd name="T4" fmla="*/ 69 w 69"/>
              <a:gd name="T5" fmla="*/ 23 h 162"/>
              <a:gd name="T6" fmla="*/ 69 w 69"/>
              <a:gd name="T7" fmla="*/ 29 h 162"/>
              <a:gd name="T8" fmla="*/ 69 w 69"/>
              <a:gd name="T9" fmla="*/ 35 h 162"/>
              <a:gd name="T10" fmla="*/ 69 w 69"/>
              <a:gd name="T11" fmla="*/ 46 h 162"/>
              <a:gd name="T12" fmla="*/ 69 w 69"/>
              <a:gd name="T13" fmla="*/ 58 h 162"/>
              <a:gd name="T14" fmla="*/ 69 w 69"/>
              <a:gd name="T15" fmla="*/ 75 h 162"/>
              <a:gd name="T16" fmla="*/ 69 w 69"/>
              <a:gd name="T17" fmla="*/ 93 h 162"/>
              <a:gd name="T18" fmla="*/ 69 w 69"/>
              <a:gd name="T19" fmla="*/ 104 h 162"/>
              <a:gd name="T20" fmla="*/ 69 w 69"/>
              <a:gd name="T21" fmla="*/ 121 h 162"/>
              <a:gd name="T22" fmla="*/ 69 w 69"/>
              <a:gd name="T23" fmla="*/ 133 h 162"/>
              <a:gd name="T24" fmla="*/ 69 w 69"/>
              <a:gd name="T25" fmla="*/ 144 h 162"/>
              <a:gd name="T26" fmla="*/ 69 w 69"/>
              <a:gd name="T27" fmla="*/ 150 h 162"/>
              <a:gd name="T28" fmla="*/ 69 w 69"/>
              <a:gd name="T29" fmla="*/ 156 h 162"/>
              <a:gd name="T30" fmla="*/ 64 w 69"/>
              <a:gd name="T31" fmla="*/ 162 h 162"/>
              <a:gd name="T32" fmla="*/ 64 w 69"/>
              <a:gd name="T33" fmla="*/ 162 h 162"/>
              <a:gd name="T34" fmla="*/ 64 w 69"/>
              <a:gd name="T35" fmla="*/ 162 h 162"/>
              <a:gd name="T36" fmla="*/ 58 w 69"/>
              <a:gd name="T37" fmla="*/ 156 h 162"/>
              <a:gd name="T38" fmla="*/ 58 w 69"/>
              <a:gd name="T39" fmla="*/ 156 h 162"/>
              <a:gd name="T40" fmla="*/ 52 w 69"/>
              <a:gd name="T41" fmla="*/ 150 h 162"/>
              <a:gd name="T42" fmla="*/ 52 w 69"/>
              <a:gd name="T43" fmla="*/ 139 h 162"/>
              <a:gd name="T44" fmla="*/ 46 w 69"/>
              <a:gd name="T45" fmla="*/ 127 h 162"/>
              <a:gd name="T46" fmla="*/ 40 w 69"/>
              <a:gd name="T47" fmla="*/ 104 h 162"/>
              <a:gd name="T48" fmla="*/ 40 w 69"/>
              <a:gd name="T49" fmla="*/ 93 h 162"/>
              <a:gd name="T50" fmla="*/ 35 w 69"/>
              <a:gd name="T51" fmla="*/ 81 h 162"/>
              <a:gd name="T52" fmla="*/ 35 w 69"/>
              <a:gd name="T53" fmla="*/ 70 h 162"/>
              <a:gd name="T54" fmla="*/ 29 w 69"/>
              <a:gd name="T55" fmla="*/ 58 h 162"/>
              <a:gd name="T56" fmla="*/ 29 w 69"/>
              <a:gd name="T57" fmla="*/ 46 h 162"/>
              <a:gd name="T58" fmla="*/ 23 w 69"/>
              <a:gd name="T59" fmla="*/ 35 h 162"/>
              <a:gd name="T60" fmla="*/ 23 w 69"/>
              <a:gd name="T61" fmla="*/ 29 h 162"/>
              <a:gd name="T62" fmla="*/ 17 w 69"/>
              <a:gd name="T63" fmla="*/ 23 h 162"/>
              <a:gd name="T64" fmla="*/ 17 w 69"/>
              <a:gd name="T65" fmla="*/ 23 h 162"/>
              <a:gd name="T66" fmla="*/ 12 w 69"/>
              <a:gd name="T67" fmla="*/ 18 h 162"/>
              <a:gd name="T68" fmla="*/ 6 w 69"/>
              <a:gd name="T69" fmla="*/ 18 h 162"/>
              <a:gd name="T70" fmla="*/ 6 w 69"/>
              <a:gd name="T71" fmla="*/ 12 h 162"/>
              <a:gd name="T72" fmla="*/ 0 w 69"/>
              <a:gd name="T73" fmla="*/ 6 h 162"/>
              <a:gd name="T74" fmla="*/ 6 w 69"/>
              <a:gd name="T75" fmla="*/ 6 h 162"/>
              <a:gd name="T76" fmla="*/ 6 w 69"/>
              <a:gd name="T77" fmla="*/ 0 h 162"/>
              <a:gd name="T78" fmla="*/ 12 w 69"/>
              <a:gd name="T79" fmla="*/ 0 h 162"/>
              <a:gd name="T80" fmla="*/ 23 w 69"/>
              <a:gd name="T81" fmla="*/ 0 h 162"/>
              <a:gd name="T82" fmla="*/ 35 w 69"/>
              <a:gd name="T83" fmla="*/ 0 h 162"/>
              <a:gd name="T84" fmla="*/ 52 w 69"/>
              <a:gd name="T85" fmla="*/ 6 h 162"/>
              <a:gd name="T86" fmla="*/ 58 w 69"/>
              <a:gd name="T87" fmla="*/ 6 h 162"/>
              <a:gd name="T88" fmla="*/ 64 w 69"/>
              <a:gd name="T89" fmla="*/ 12 h 162"/>
              <a:gd name="T90" fmla="*/ 69 w 69"/>
              <a:gd name="T91" fmla="*/ 18 h 162"/>
              <a:gd name="T92" fmla="*/ 69 w 69"/>
              <a:gd name="T93" fmla="*/ 1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" h="162">
                <a:moveTo>
                  <a:pt x="69" y="18"/>
                </a:moveTo>
                <a:lnTo>
                  <a:pt x="69" y="18"/>
                </a:lnTo>
                <a:lnTo>
                  <a:pt x="69" y="23"/>
                </a:lnTo>
                <a:lnTo>
                  <a:pt x="69" y="29"/>
                </a:lnTo>
                <a:lnTo>
                  <a:pt x="69" y="35"/>
                </a:lnTo>
                <a:lnTo>
                  <a:pt x="69" y="46"/>
                </a:lnTo>
                <a:lnTo>
                  <a:pt x="69" y="58"/>
                </a:lnTo>
                <a:lnTo>
                  <a:pt x="69" y="75"/>
                </a:lnTo>
                <a:lnTo>
                  <a:pt x="69" y="93"/>
                </a:lnTo>
                <a:lnTo>
                  <a:pt x="69" y="104"/>
                </a:lnTo>
                <a:lnTo>
                  <a:pt x="69" y="121"/>
                </a:lnTo>
                <a:lnTo>
                  <a:pt x="69" y="133"/>
                </a:lnTo>
                <a:lnTo>
                  <a:pt x="69" y="144"/>
                </a:lnTo>
                <a:lnTo>
                  <a:pt x="69" y="150"/>
                </a:lnTo>
                <a:lnTo>
                  <a:pt x="69" y="156"/>
                </a:lnTo>
                <a:lnTo>
                  <a:pt x="64" y="162"/>
                </a:lnTo>
                <a:lnTo>
                  <a:pt x="64" y="162"/>
                </a:lnTo>
                <a:lnTo>
                  <a:pt x="64" y="162"/>
                </a:lnTo>
                <a:lnTo>
                  <a:pt x="58" y="156"/>
                </a:lnTo>
                <a:lnTo>
                  <a:pt x="58" y="156"/>
                </a:lnTo>
                <a:lnTo>
                  <a:pt x="52" y="150"/>
                </a:lnTo>
                <a:lnTo>
                  <a:pt x="52" y="139"/>
                </a:lnTo>
                <a:lnTo>
                  <a:pt x="46" y="127"/>
                </a:lnTo>
                <a:lnTo>
                  <a:pt x="40" y="104"/>
                </a:lnTo>
                <a:lnTo>
                  <a:pt x="40" y="93"/>
                </a:lnTo>
                <a:lnTo>
                  <a:pt x="35" y="81"/>
                </a:lnTo>
                <a:lnTo>
                  <a:pt x="35" y="70"/>
                </a:lnTo>
                <a:lnTo>
                  <a:pt x="29" y="58"/>
                </a:lnTo>
                <a:lnTo>
                  <a:pt x="29" y="46"/>
                </a:lnTo>
                <a:lnTo>
                  <a:pt x="23" y="35"/>
                </a:lnTo>
                <a:lnTo>
                  <a:pt x="23" y="29"/>
                </a:lnTo>
                <a:lnTo>
                  <a:pt x="17" y="23"/>
                </a:lnTo>
                <a:lnTo>
                  <a:pt x="17" y="23"/>
                </a:lnTo>
                <a:lnTo>
                  <a:pt x="12" y="18"/>
                </a:lnTo>
                <a:lnTo>
                  <a:pt x="6" y="18"/>
                </a:lnTo>
                <a:lnTo>
                  <a:pt x="6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12" y="0"/>
                </a:lnTo>
                <a:lnTo>
                  <a:pt x="23" y="0"/>
                </a:lnTo>
                <a:lnTo>
                  <a:pt x="35" y="0"/>
                </a:lnTo>
                <a:lnTo>
                  <a:pt x="52" y="6"/>
                </a:lnTo>
                <a:lnTo>
                  <a:pt x="58" y="6"/>
                </a:lnTo>
                <a:lnTo>
                  <a:pt x="64" y="12"/>
                </a:lnTo>
                <a:lnTo>
                  <a:pt x="69" y="18"/>
                </a:lnTo>
                <a:lnTo>
                  <a:pt x="69" y="1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2"/>
          <p:cNvSpPr/>
          <p:nvPr/>
        </p:nvSpPr>
        <p:spPr bwMode="auto">
          <a:xfrm>
            <a:off x="2298114" y="2085696"/>
            <a:ext cx="169620" cy="318428"/>
          </a:xfrm>
          <a:custGeom>
            <a:avLst/>
            <a:gdLst>
              <a:gd name="T0" fmla="*/ 29 w 98"/>
              <a:gd name="T1" fmla="*/ 17 h 184"/>
              <a:gd name="T2" fmla="*/ 29 w 98"/>
              <a:gd name="T3" fmla="*/ 12 h 184"/>
              <a:gd name="T4" fmla="*/ 29 w 98"/>
              <a:gd name="T5" fmla="*/ 6 h 184"/>
              <a:gd name="T6" fmla="*/ 35 w 98"/>
              <a:gd name="T7" fmla="*/ 0 h 184"/>
              <a:gd name="T8" fmla="*/ 40 w 98"/>
              <a:gd name="T9" fmla="*/ 0 h 184"/>
              <a:gd name="T10" fmla="*/ 52 w 98"/>
              <a:gd name="T11" fmla="*/ 6 h 184"/>
              <a:gd name="T12" fmla="*/ 64 w 98"/>
              <a:gd name="T13" fmla="*/ 6 h 184"/>
              <a:gd name="T14" fmla="*/ 75 w 98"/>
              <a:gd name="T15" fmla="*/ 12 h 184"/>
              <a:gd name="T16" fmla="*/ 87 w 98"/>
              <a:gd name="T17" fmla="*/ 17 h 184"/>
              <a:gd name="T18" fmla="*/ 92 w 98"/>
              <a:gd name="T19" fmla="*/ 23 h 184"/>
              <a:gd name="T20" fmla="*/ 98 w 98"/>
              <a:gd name="T21" fmla="*/ 29 h 184"/>
              <a:gd name="T22" fmla="*/ 98 w 98"/>
              <a:gd name="T23" fmla="*/ 35 h 184"/>
              <a:gd name="T24" fmla="*/ 98 w 98"/>
              <a:gd name="T25" fmla="*/ 40 h 184"/>
              <a:gd name="T26" fmla="*/ 92 w 98"/>
              <a:gd name="T27" fmla="*/ 46 h 184"/>
              <a:gd name="T28" fmla="*/ 87 w 98"/>
              <a:gd name="T29" fmla="*/ 52 h 184"/>
              <a:gd name="T30" fmla="*/ 81 w 98"/>
              <a:gd name="T31" fmla="*/ 63 h 184"/>
              <a:gd name="T32" fmla="*/ 69 w 98"/>
              <a:gd name="T33" fmla="*/ 81 h 184"/>
              <a:gd name="T34" fmla="*/ 58 w 98"/>
              <a:gd name="T35" fmla="*/ 104 h 184"/>
              <a:gd name="T36" fmla="*/ 40 w 98"/>
              <a:gd name="T37" fmla="*/ 127 h 184"/>
              <a:gd name="T38" fmla="*/ 35 w 98"/>
              <a:gd name="T39" fmla="*/ 138 h 184"/>
              <a:gd name="T40" fmla="*/ 29 w 98"/>
              <a:gd name="T41" fmla="*/ 156 h 184"/>
              <a:gd name="T42" fmla="*/ 23 w 98"/>
              <a:gd name="T43" fmla="*/ 161 h 184"/>
              <a:gd name="T44" fmla="*/ 17 w 98"/>
              <a:gd name="T45" fmla="*/ 173 h 184"/>
              <a:gd name="T46" fmla="*/ 12 w 98"/>
              <a:gd name="T47" fmla="*/ 179 h 184"/>
              <a:gd name="T48" fmla="*/ 6 w 98"/>
              <a:gd name="T49" fmla="*/ 184 h 184"/>
              <a:gd name="T50" fmla="*/ 6 w 98"/>
              <a:gd name="T51" fmla="*/ 184 h 184"/>
              <a:gd name="T52" fmla="*/ 0 w 98"/>
              <a:gd name="T53" fmla="*/ 184 h 184"/>
              <a:gd name="T54" fmla="*/ 0 w 98"/>
              <a:gd name="T55" fmla="*/ 184 h 184"/>
              <a:gd name="T56" fmla="*/ 0 w 98"/>
              <a:gd name="T57" fmla="*/ 184 h 184"/>
              <a:gd name="T58" fmla="*/ 0 w 98"/>
              <a:gd name="T59" fmla="*/ 179 h 184"/>
              <a:gd name="T60" fmla="*/ 0 w 98"/>
              <a:gd name="T61" fmla="*/ 173 h 184"/>
              <a:gd name="T62" fmla="*/ 0 w 98"/>
              <a:gd name="T63" fmla="*/ 161 h 184"/>
              <a:gd name="T64" fmla="*/ 6 w 98"/>
              <a:gd name="T65" fmla="*/ 156 h 184"/>
              <a:gd name="T66" fmla="*/ 6 w 98"/>
              <a:gd name="T67" fmla="*/ 144 h 184"/>
              <a:gd name="T68" fmla="*/ 12 w 98"/>
              <a:gd name="T69" fmla="*/ 133 h 184"/>
              <a:gd name="T70" fmla="*/ 23 w 98"/>
              <a:gd name="T71" fmla="*/ 104 h 184"/>
              <a:gd name="T72" fmla="*/ 29 w 98"/>
              <a:gd name="T73" fmla="*/ 81 h 184"/>
              <a:gd name="T74" fmla="*/ 35 w 98"/>
              <a:gd name="T75" fmla="*/ 63 h 184"/>
              <a:gd name="T76" fmla="*/ 35 w 98"/>
              <a:gd name="T77" fmla="*/ 52 h 184"/>
              <a:gd name="T78" fmla="*/ 40 w 98"/>
              <a:gd name="T79" fmla="*/ 40 h 184"/>
              <a:gd name="T80" fmla="*/ 35 w 98"/>
              <a:gd name="T81" fmla="*/ 29 h 184"/>
              <a:gd name="T82" fmla="*/ 35 w 98"/>
              <a:gd name="T83" fmla="*/ 23 h 184"/>
              <a:gd name="T84" fmla="*/ 29 w 98"/>
              <a:gd name="T85" fmla="*/ 17 h 184"/>
              <a:gd name="T86" fmla="*/ 29 w 98"/>
              <a:gd name="T87" fmla="*/ 1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8" h="184">
                <a:moveTo>
                  <a:pt x="29" y="17"/>
                </a:moveTo>
                <a:lnTo>
                  <a:pt x="29" y="12"/>
                </a:lnTo>
                <a:lnTo>
                  <a:pt x="29" y="6"/>
                </a:lnTo>
                <a:lnTo>
                  <a:pt x="35" y="0"/>
                </a:lnTo>
                <a:lnTo>
                  <a:pt x="40" y="0"/>
                </a:lnTo>
                <a:lnTo>
                  <a:pt x="52" y="6"/>
                </a:lnTo>
                <a:lnTo>
                  <a:pt x="64" y="6"/>
                </a:lnTo>
                <a:lnTo>
                  <a:pt x="75" y="12"/>
                </a:lnTo>
                <a:lnTo>
                  <a:pt x="87" y="17"/>
                </a:lnTo>
                <a:lnTo>
                  <a:pt x="92" y="23"/>
                </a:lnTo>
                <a:lnTo>
                  <a:pt x="98" y="29"/>
                </a:lnTo>
                <a:lnTo>
                  <a:pt x="98" y="35"/>
                </a:lnTo>
                <a:lnTo>
                  <a:pt x="98" y="40"/>
                </a:lnTo>
                <a:lnTo>
                  <a:pt x="92" y="46"/>
                </a:lnTo>
                <a:lnTo>
                  <a:pt x="87" y="52"/>
                </a:lnTo>
                <a:lnTo>
                  <a:pt x="81" y="63"/>
                </a:lnTo>
                <a:lnTo>
                  <a:pt x="69" y="81"/>
                </a:lnTo>
                <a:lnTo>
                  <a:pt x="58" y="104"/>
                </a:lnTo>
                <a:lnTo>
                  <a:pt x="40" y="127"/>
                </a:lnTo>
                <a:lnTo>
                  <a:pt x="35" y="138"/>
                </a:lnTo>
                <a:lnTo>
                  <a:pt x="29" y="156"/>
                </a:lnTo>
                <a:lnTo>
                  <a:pt x="23" y="161"/>
                </a:lnTo>
                <a:lnTo>
                  <a:pt x="17" y="173"/>
                </a:lnTo>
                <a:lnTo>
                  <a:pt x="12" y="179"/>
                </a:lnTo>
                <a:lnTo>
                  <a:pt x="6" y="184"/>
                </a:lnTo>
                <a:lnTo>
                  <a:pt x="6" y="184"/>
                </a:lnTo>
                <a:lnTo>
                  <a:pt x="0" y="184"/>
                </a:lnTo>
                <a:lnTo>
                  <a:pt x="0" y="184"/>
                </a:lnTo>
                <a:lnTo>
                  <a:pt x="0" y="184"/>
                </a:lnTo>
                <a:lnTo>
                  <a:pt x="0" y="179"/>
                </a:lnTo>
                <a:lnTo>
                  <a:pt x="0" y="173"/>
                </a:lnTo>
                <a:lnTo>
                  <a:pt x="0" y="161"/>
                </a:lnTo>
                <a:lnTo>
                  <a:pt x="6" y="156"/>
                </a:lnTo>
                <a:lnTo>
                  <a:pt x="6" y="144"/>
                </a:lnTo>
                <a:lnTo>
                  <a:pt x="12" y="133"/>
                </a:lnTo>
                <a:lnTo>
                  <a:pt x="23" y="104"/>
                </a:lnTo>
                <a:lnTo>
                  <a:pt x="29" y="81"/>
                </a:lnTo>
                <a:lnTo>
                  <a:pt x="35" y="63"/>
                </a:lnTo>
                <a:lnTo>
                  <a:pt x="35" y="52"/>
                </a:lnTo>
                <a:lnTo>
                  <a:pt x="40" y="40"/>
                </a:lnTo>
                <a:lnTo>
                  <a:pt x="35" y="29"/>
                </a:lnTo>
                <a:lnTo>
                  <a:pt x="35" y="23"/>
                </a:lnTo>
                <a:lnTo>
                  <a:pt x="29" y="17"/>
                </a:lnTo>
                <a:lnTo>
                  <a:pt x="29" y="1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3"/>
          <p:cNvSpPr/>
          <p:nvPr/>
        </p:nvSpPr>
        <p:spPr bwMode="auto">
          <a:xfrm>
            <a:off x="1730410" y="2215491"/>
            <a:ext cx="986561" cy="159214"/>
          </a:xfrm>
          <a:custGeom>
            <a:avLst/>
            <a:gdLst>
              <a:gd name="T0" fmla="*/ 51 w 570"/>
              <a:gd name="T1" fmla="*/ 58 h 92"/>
              <a:gd name="T2" fmla="*/ 69 w 570"/>
              <a:gd name="T3" fmla="*/ 58 h 92"/>
              <a:gd name="T4" fmla="*/ 80 w 570"/>
              <a:gd name="T5" fmla="*/ 58 h 92"/>
              <a:gd name="T6" fmla="*/ 121 w 570"/>
              <a:gd name="T7" fmla="*/ 52 h 92"/>
              <a:gd name="T8" fmla="*/ 161 w 570"/>
              <a:gd name="T9" fmla="*/ 46 h 92"/>
              <a:gd name="T10" fmla="*/ 207 w 570"/>
              <a:gd name="T11" fmla="*/ 40 h 92"/>
              <a:gd name="T12" fmla="*/ 253 w 570"/>
              <a:gd name="T13" fmla="*/ 35 h 92"/>
              <a:gd name="T14" fmla="*/ 299 w 570"/>
              <a:gd name="T15" fmla="*/ 29 h 92"/>
              <a:gd name="T16" fmla="*/ 345 w 570"/>
              <a:gd name="T17" fmla="*/ 23 h 92"/>
              <a:gd name="T18" fmla="*/ 386 w 570"/>
              <a:gd name="T19" fmla="*/ 17 h 92"/>
              <a:gd name="T20" fmla="*/ 403 w 570"/>
              <a:gd name="T21" fmla="*/ 11 h 92"/>
              <a:gd name="T22" fmla="*/ 420 w 570"/>
              <a:gd name="T23" fmla="*/ 11 h 92"/>
              <a:gd name="T24" fmla="*/ 438 w 570"/>
              <a:gd name="T25" fmla="*/ 6 h 92"/>
              <a:gd name="T26" fmla="*/ 449 w 570"/>
              <a:gd name="T27" fmla="*/ 6 h 92"/>
              <a:gd name="T28" fmla="*/ 461 w 570"/>
              <a:gd name="T29" fmla="*/ 6 h 92"/>
              <a:gd name="T30" fmla="*/ 472 w 570"/>
              <a:gd name="T31" fmla="*/ 6 h 92"/>
              <a:gd name="T32" fmla="*/ 490 w 570"/>
              <a:gd name="T33" fmla="*/ 0 h 92"/>
              <a:gd name="T34" fmla="*/ 507 w 570"/>
              <a:gd name="T35" fmla="*/ 6 h 92"/>
              <a:gd name="T36" fmla="*/ 518 w 570"/>
              <a:gd name="T37" fmla="*/ 6 h 92"/>
              <a:gd name="T38" fmla="*/ 536 w 570"/>
              <a:gd name="T39" fmla="*/ 11 h 92"/>
              <a:gd name="T40" fmla="*/ 547 w 570"/>
              <a:gd name="T41" fmla="*/ 17 h 92"/>
              <a:gd name="T42" fmla="*/ 553 w 570"/>
              <a:gd name="T43" fmla="*/ 23 h 92"/>
              <a:gd name="T44" fmla="*/ 564 w 570"/>
              <a:gd name="T45" fmla="*/ 29 h 92"/>
              <a:gd name="T46" fmla="*/ 570 w 570"/>
              <a:gd name="T47" fmla="*/ 29 h 92"/>
              <a:gd name="T48" fmla="*/ 570 w 570"/>
              <a:gd name="T49" fmla="*/ 35 h 92"/>
              <a:gd name="T50" fmla="*/ 570 w 570"/>
              <a:gd name="T51" fmla="*/ 35 h 92"/>
              <a:gd name="T52" fmla="*/ 564 w 570"/>
              <a:gd name="T53" fmla="*/ 35 h 92"/>
              <a:gd name="T54" fmla="*/ 559 w 570"/>
              <a:gd name="T55" fmla="*/ 40 h 92"/>
              <a:gd name="T56" fmla="*/ 553 w 570"/>
              <a:gd name="T57" fmla="*/ 40 h 92"/>
              <a:gd name="T58" fmla="*/ 541 w 570"/>
              <a:gd name="T59" fmla="*/ 40 h 92"/>
              <a:gd name="T60" fmla="*/ 524 w 570"/>
              <a:gd name="T61" fmla="*/ 40 h 92"/>
              <a:gd name="T62" fmla="*/ 513 w 570"/>
              <a:gd name="T63" fmla="*/ 40 h 92"/>
              <a:gd name="T64" fmla="*/ 490 w 570"/>
              <a:gd name="T65" fmla="*/ 40 h 92"/>
              <a:gd name="T66" fmla="*/ 409 w 570"/>
              <a:gd name="T67" fmla="*/ 46 h 92"/>
              <a:gd name="T68" fmla="*/ 328 w 570"/>
              <a:gd name="T69" fmla="*/ 52 h 92"/>
              <a:gd name="T70" fmla="*/ 247 w 570"/>
              <a:gd name="T71" fmla="*/ 63 h 92"/>
              <a:gd name="T72" fmla="*/ 155 w 570"/>
              <a:gd name="T73" fmla="*/ 75 h 92"/>
              <a:gd name="T74" fmla="*/ 132 w 570"/>
              <a:gd name="T75" fmla="*/ 81 h 92"/>
              <a:gd name="T76" fmla="*/ 115 w 570"/>
              <a:gd name="T77" fmla="*/ 81 h 92"/>
              <a:gd name="T78" fmla="*/ 98 w 570"/>
              <a:gd name="T79" fmla="*/ 86 h 92"/>
              <a:gd name="T80" fmla="*/ 86 w 570"/>
              <a:gd name="T81" fmla="*/ 86 h 92"/>
              <a:gd name="T82" fmla="*/ 75 w 570"/>
              <a:gd name="T83" fmla="*/ 86 h 92"/>
              <a:gd name="T84" fmla="*/ 63 w 570"/>
              <a:gd name="T85" fmla="*/ 92 h 92"/>
              <a:gd name="T86" fmla="*/ 57 w 570"/>
              <a:gd name="T87" fmla="*/ 92 h 92"/>
              <a:gd name="T88" fmla="*/ 57 w 570"/>
              <a:gd name="T89" fmla="*/ 92 h 92"/>
              <a:gd name="T90" fmla="*/ 51 w 570"/>
              <a:gd name="T91" fmla="*/ 92 h 92"/>
              <a:gd name="T92" fmla="*/ 46 w 570"/>
              <a:gd name="T93" fmla="*/ 92 h 92"/>
              <a:gd name="T94" fmla="*/ 34 w 570"/>
              <a:gd name="T95" fmla="*/ 86 h 92"/>
              <a:gd name="T96" fmla="*/ 23 w 570"/>
              <a:gd name="T97" fmla="*/ 81 h 92"/>
              <a:gd name="T98" fmla="*/ 11 w 570"/>
              <a:gd name="T99" fmla="*/ 81 h 92"/>
              <a:gd name="T100" fmla="*/ 5 w 570"/>
              <a:gd name="T101" fmla="*/ 75 h 92"/>
              <a:gd name="T102" fmla="*/ 0 w 570"/>
              <a:gd name="T103" fmla="*/ 75 h 92"/>
              <a:gd name="T104" fmla="*/ 0 w 570"/>
              <a:gd name="T105" fmla="*/ 69 h 92"/>
              <a:gd name="T106" fmla="*/ 0 w 570"/>
              <a:gd name="T107" fmla="*/ 69 h 92"/>
              <a:gd name="T108" fmla="*/ 0 w 570"/>
              <a:gd name="T109" fmla="*/ 69 h 92"/>
              <a:gd name="T110" fmla="*/ 5 w 570"/>
              <a:gd name="T111" fmla="*/ 63 h 92"/>
              <a:gd name="T112" fmla="*/ 11 w 570"/>
              <a:gd name="T113" fmla="*/ 63 h 92"/>
              <a:gd name="T114" fmla="*/ 17 w 570"/>
              <a:gd name="T115" fmla="*/ 63 h 92"/>
              <a:gd name="T116" fmla="*/ 28 w 570"/>
              <a:gd name="T117" fmla="*/ 63 h 92"/>
              <a:gd name="T118" fmla="*/ 40 w 570"/>
              <a:gd name="T119" fmla="*/ 58 h 92"/>
              <a:gd name="T120" fmla="*/ 51 w 570"/>
              <a:gd name="T121" fmla="*/ 58 h 92"/>
              <a:gd name="T122" fmla="*/ 51 w 570"/>
              <a:gd name="T123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0" h="92">
                <a:moveTo>
                  <a:pt x="51" y="58"/>
                </a:moveTo>
                <a:lnTo>
                  <a:pt x="69" y="58"/>
                </a:lnTo>
                <a:lnTo>
                  <a:pt x="80" y="58"/>
                </a:lnTo>
                <a:lnTo>
                  <a:pt x="121" y="52"/>
                </a:lnTo>
                <a:lnTo>
                  <a:pt x="161" y="46"/>
                </a:lnTo>
                <a:lnTo>
                  <a:pt x="207" y="40"/>
                </a:lnTo>
                <a:lnTo>
                  <a:pt x="253" y="35"/>
                </a:lnTo>
                <a:lnTo>
                  <a:pt x="299" y="29"/>
                </a:lnTo>
                <a:lnTo>
                  <a:pt x="345" y="23"/>
                </a:lnTo>
                <a:lnTo>
                  <a:pt x="386" y="17"/>
                </a:lnTo>
                <a:lnTo>
                  <a:pt x="403" y="11"/>
                </a:lnTo>
                <a:lnTo>
                  <a:pt x="420" y="11"/>
                </a:lnTo>
                <a:lnTo>
                  <a:pt x="438" y="6"/>
                </a:lnTo>
                <a:lnTo>
                  <a:pt x="449" y="6"/>
                </a:lnTo>
                <a:lnTo>
                  <a:pt x="461" y="6"/>
                </a:lnTo>
                <a:lnTo>
                  <a:pt x="472" y="6"/>
                </a:lnTo>
                <a:lnTo>
                  <a:pt x="490" y="0"/>
                </a:lnTo>
                <a:lnTo>
                  <a:pt x="507" y="6"/>
                </a:lnTo>
                <a:lnTo>
                  <a:pt x="518" y="6"/>
                </a:lnTo>
                <a:lnTo>
                  <a:pt x="536" y="11"/>
                </a:lnTo>
                <a:lnTo>
                  <a:pt x="547" y="17"/>
                </a:lnTo>
                <a:lnTo>
                  <a:pt x="553" y="23"/>
                </a:lnTo>
                <a:lnTo>
                  <a:pt x="564" y="29"/>
                </a:lnTo>
                <a:lnTo>
                  <a:pt x="570" y="29"/>
                </a:lnTo>
                <a:lnTo>
                  <a:pt x="570" y="35"/>
                </a:lnTo>
                <a:lnTo>
                  <a:pt x="570" y="35"/>
                </a:lnTo>
                <a:lnTo>
                  <a:pt x="564" y="35"/>
                </a:lnTo>
                <a:lnTo>
                  <a:pt x="559" y="40"/>
                </a:lnTo>
                <a:lnTo>
                  <a:pt x="553" y="40"/>
                </a:lnTo>
                <a:lnTo>
                  <a:pt x="541" y="40"/>
                </a:lnTo>
                <a:lnTo>
                  <a:pt x="524" y="40"/>
                </a:lnTo>
                <a:lnTo>
                  <a:pt x="513" y="40"/>
                </a:lnTo>
                <a:lnTo>
                  <a:pt x="490" y="40"/>
                </a:lnTo>
                <a:lnTo>
                  <a:pt x="409" y="46"/>
                </a:lnTo>
                <a:lnTo>
                  <a:pt x="328" y="52"/>
                </a:lnTo>
                <a:lnTo>
                  <a:pt x="247" y="63"/>
                </a:lnTo>
                <a:lnTo>
                  <a:pt x="155" y="75"/>
                </a:lnTo>
                <a:lnTo>
                  <a:pt x="132" y="81"/>
                </a:lnTo>
                <a:lnTo>
                  <a:pt x="115" y="81"/>
                </a:lnTo>
                <a:lnTo>
                  <a:pt x="98" y="86"/>
                </a:lnTo>
                <a:lnTo>
                  <a:pt x="86" y="86"/>
                </a:lnTo>
                <a:lnTo>
                  <a:pt x="75" y="86"/>
                </a:lnTo>
                <a:lnTo>
                  <a:pt x="63" y="92"/>
                </a:lnTo>
                <a:lnTo>
                  <a:pt x="57" y="92"/>
                </a:lnTo>
                <a:lnTo>
                  <a:pt x="57" y="92"/>
                </a:lnTo>
                <a:lnTo>
                  <a:pt x="51" y="92"/>
                </a:lnTo>
                <a:lnTo>
                  <a:pt x="46" y="92"/>
                </a:lnTo>
                <a:lnTo>
                  <a:pt x="34" y="86"/>
                </a:lnTo>
                <a:lnTo>
                  <a:pt x="23" y="81"/>
                </a:lnTo>
                <a:lnTo>
                  <a:pt x="11" y="81"/>
                </a:lnTo>
                <a:lnTo>
                  <a:pt x="5" y="75"/>
                </a:lnTo>
                <a:lnTo>
                  <a:pt x="0" y="75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5" y="63"/>
                </a:lnTo>
                <a:lnTo>
                  <a:pt x="11" y="63"/>
                </a:lnTo>
                <a:lnTo>
                  <a:pt x="17" y="63"/>
                </a:lnTo>
                <a:lnTo>
                  <a:pt x="28" y="63"/>
                </a:lnTo>
                <a:lnTo>
                  <a:pt x="40" y="58"/>
                </a:lnTo>
                <a:lnTo>
                  <a:pt x="51" y="58"/>
                </a:lnTo>
                <a:lnTo>
                  <a:pt x="51" y="5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4"/>
          <p:cNvSpPr/>
          <p:nvPr/>
        </p:nvSpPr>
        <p:spPr bwMode="auto">
          <a:xfrm>
            <a:off x="1947185" y="2964387"/>
            <a:ext cx="517512" cy="109028"/>
          </a:xfrm>
          <a:custGeom>
            <a:avLst/>
            <a:gdLst>
              <a:gd name="T0" fmla="*/ 155 w 299"/>
              <a:gd name="T1" fmla="*/ 11 h 63"/>
              <a:gd name="T2" fmla="*/ 173 w 299"/>
              <a:gd name="T3" fmla="*/ 11 h 63"/>
              <a:gd name="T4" fmla="*/ 196 w 299"/>
              <a:gd name="T5" fmla="*/ 6 h 63"/>
              <a:gd name="T6" fmla="*/ 207 w 299"/>
              <a:gd name="T7" fmla="*/ 6 h 63"/>
              <a:gd name="T8" fmla="*/ 224 w 299"/>
              <a:gd name="T9" fmla="*/ 6 h 63"/>
              <a:gd name="T10" fmla="*/ 236 w 299"/>
              <a:gd name="T11" fmla="*/ 0 h 63"/>
              <a:gd name="T12" fmla="*/ 242 w 299"/>
              <a:gd name="T13" fmla="*/ 0 h 63"/>
              <a:gd name="T14" fmla="*/ 253 w 299"/>
              <a:gd name="T15" fmla="*/ 0 h 63"/>
              <a:gd name="T16" fmla="*/ 259 w 299"/>
              <a:gd name="T17" fmla="*/ 0 h 63"/>
              <a:gd name="T18" fmla="*/ 271 w 299"/>
              <a:gd name="T19" fmla="*/ 6 h 63"/>
              <a:gd name="T20" fmla="*/ 282 w 299"/>
              <a:gd name="T21" fmla="*/ 11 h 63"/>
              <a:gd name="T22" fmla="*/ 288 w 299"/>
              <a:gd name="T23" fmla="*/ 17 h 63"/>
              <a:gd name="T24" fmla="*/ 294 w 299"/>
              <a:gd name="T25" fmla="*/ 23 h 63"/>
              <a:gd name="T26" fmla="*/ 299 w 299"/>
              <a:gd name="T27" fmla="*/ 29 h 63"/>
              <a:gd name="T28" fmla="*/ 299 w 299"/>
              <a:gd name="T29" fmla="*/ 35 h 63"/>
              <a:gd name="T30" fmla="*/ 299 w 299"/>
              <a:gd name="T31" fmla="*/ 35 h 63"/>
              <a:gd name="T32" fmla="*/ 294 w 299"/>
              <a:gd name="T33" fmla="*/ 35 h 63"/>
              <a:gd name="T34" fmla="*/ 288 w 299"/>
              <a:gd name="T35" fmla="*/ 40 h 63"/>
              <a:gd name="T36" fmla="*/ 276 w 299"/>
              <a:gd name="T37" fmla="*/ 40 h 63"/>
              <a:gd name="T38" fmla="*/ 265 w 299"/>
              <a:gd name="T39" fmla="*/ 40 h 63"/>
              <a:gd name="T40" fmla="*/ 259 w 299"/>
              <a:gd name="T41" fmla="*/ 40 h 63"/>
              <a:gd name="T42" fmla="*/ 247 w 299"/>
              <a:gd name="T43" fmla="*/ 40 h 63"/>
              <a:gd name="T44" fmla="*/ 236 w 299"/>
              <a:gd name="T45" fmla="*/ 40 h 63"/>
              <a:gd name="T46" fmla="*/ 224 w 299"/>
              <a:gd name="T47" fmla="*/ 40 h 63"/>
              <a:gd name="T48" fmla="*/ 207 w 299"/>
              <a:gd name="T49" fmla="*/ 40 h 63"/>
              <a:gd name="T50" fmla="*/ 190 w 299"/>
              <a:gd name="T51" fmla="*/ 46 h 63"/>
              <a:gd name="T52" fmla="*/ 173 w 299"/>
              <a:gd name="T53" fmla="*/ 46 h 63"/>
              <a:gd name="T54" fmla="*/ 149 w 299"/>
              <a:gd name="T55" fmla="*/ 52 h 63"/>
              <a:gd name="T56" fmla="*/ 126 w 299"/>
              <a:gd name="T57" fmla="*/ 52 h 63"/>
              <a:gd name="T58" fmla="*/ 103 w 299"/>
              <a:gd name="T59" fmla="*/ 58 h 63"/>
              <a:gd name="T60" fmla="*/ 92 w 299"/>
              <a:gd name="T61" fmla="*/ 58 h 63"/>
              <a:gd name="T62" fmla="*/ 75 w 299"/>
              <a:gd name="T63" fmla="*/ 58 h 63"/>
              <a:gd name="T64" fmla="*/ 63 w 299"/>
              <a:gd name="T65" fmla="*/ 63 h 63"/>
              <a:gd name="T66" fmla="*/ 57 w 299"/>
              <a:gd name="T67" fmla="*/ 63 h 63"/>
              <a:gd name="T68" fmla="*/ 51 w 299"/>
              <a:gd name="T69" fmla="*/ 63 h 63"/>
              <a:gd name="T70" fmla="*/ 46 w 299"/>
              <a:gd name="T71" fmla="*/ 63 h 63"/>
              <a:gd name="T72" fmla="*/ 46 w 299"/>
              <a:gd name="T73" fmla="*/ 63 h 63"/>
              <a:gd name="T74" fmla="*/ 40 w 299"/>
              <a:gd name="T75" fmla="*/ 63 h 63"/>
              <a:gd name="T76" fmla="*/ 34 w 299"/>
              <a:gd name="T77" fmla="*/ 58 h 63"/>
              <a:gd name="T78" fmla="*/ 23 w 299"/>
              <a:gd name="T79" fmla="*/ 52 h 63"/>
              <a:gd name="T80" fmla="*/ 11 w 299"/>
              <a:gd name="T81" fmla="*/ 52 h 63"/>
              <a:gd name="T82" fmla="*/ 5 w 299"/>
              <a:gd name="T83" fmla="*/ 46 h 63"/>
              <a:gd name="T84" fmla="*/ 5 w 299"/>
              <a:gd name="T85" fmla="*/ 40 h 63"/>
              <a:gd name="T86" fmla="*/ 0 w 299"/>
              <a:gd name="T87" fmla="*/ 40 h 63"/>
              <a:gd name="T88" fmla="*/ 5 w 299"/>
              <a:gd name="T89" fmla="*/ 35 h 63"/>
              <a:gd name="T90" fmla="*/ 11 w 299"/>
              <a:gd name="T91" fmla="*/ 35 h 63"/>
              <a:gd name="T92" fmla="*/ 23 w 299"/>
              <a:gd name="T93" fmla="*/ 35 h 63"/>
              <a:gd name="T94" fmla="*/ 34 w 299"/>
              <a:gd name="T95" fmla="*/ 35 h 63"/>
              <a:gd name="T96" fmla="*/ 46 w 299"/>
              <a:gd name="T97" fmla="*/ 29 h 63"/>
              <a:gd name="T98" fmla="*/ 57 w 299"/>
              <a:gd name="T99" fmla="*/ 29 h 63"/>
              <a:gd name="T100" fmla="*/ 69 w 299"/>
              <a:gd name="T101" fmla="*/ 29 h 63"/>
              <a:gd name="T102" fmla="*/ 80 w 299"/>
              <a:gd name="T103" fmla="*/ 23 h 63"/>
              <a:gd name="T104" fmla="*/ 98 w 299"/>
              <a:gd name="T105" fmla="*/ 23 h 63"/>
              <a:gd name="T106" fmla="*/ 115 w 299"/>
              <a:gd name="T107" fmla="*/ 23 h 63"/>
              <a:gd name="T108" fmla="*/ 132 w 299"/>
              <a:gd name="T109" fmla="*/ 17 h 63"/>
              <a:gd name="T110" fmla="*/ 155 w 299"/>
              <a:gd name="T111" fmla="*/ 11 h 63"/>
              <a:gd name="T112" fmla="*/ 155 w 299"/>
              <a:gd name="T113" fmla="*/ 1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9" h="63">
                <a:moveTo>
                  <a:pt x="155" y="11"/>
                </a:moveTo>
                <a:lnTo>
                  <a:pt x="173" y="11"/>
                </a:lnTo>
                <a:lnTo>
                  <a:pt x="196" y="6"/>
                </a:lnTo>
                <a:lnTo>
                  <a:pt x="207" y="6"/>
                </a:lnTo>
                <a:lnTo>
                  <a:pt x="224" y="6"/>
                </a:lnTo>
                <a:lnTo>
                  <a:pt x="236" y="0"/>
                </a:lnTo>
                <a:lnTo>
                  <a:pt x="242" y="0"/>
                </a:lnTo>
                <a:lnTo>
                  <a:pt x="253" y="0"/>
                </a:lnTo>
                <a:lnTo>
                  <a:pt x="259" y="0"/>
                </a:lnTo>
                <a:lnTo>
                  <a:pt x="271" y="6"/>
                </a:lnTo>
                <a:lnTo>
                  <a:pt x="282" y="11"/>
                </a:lnTo>
                <a:lnTo>
                  <a:pt x="288" y="17"/>
                </a:lnTo>
                <a:lnTo>
                  <a:pt x="294" y="23"/>
                </a:lnTo>
                <a:lnTo>
                  <a:pt x="299" y="29"/>
                </a:lnTo>
                <a:lnTo>
                  <a:pt x="299" y="35"/>
                </a:lnTo>
                <a:lnTo>
                  <a:pt x="299" y="35"/>
                </a:lnTo>
                <a:lnTo>
                  <a:pt x="294" y="35"/>
                </a:lnTo>
                <a:lnTo>
                  <a:pt x="288" y="40"/>
                </a:lnTo>
                <a:lnTo>
                  <a:pt x="276" y="40"/>
                </a:lnTo>
                <a:lnTo>
                  <a:pt x="265" y="40"/>
                </a:lnTo>
                <a:lnTo>
                  <a:pt x="259" y="40"/>
                </a:lnTo>
                <a:lnTo>
                  <a:pt x="247" y="40"/>
                </a:lnTo>
                <a:lnTo>
                  <a:pt x="236" y="40"/>
                </a:lnTo>
                <a:lnTo>
                  <a:pt x="224" y="40"/>
                </a:lnTo>
                <a:lnTo>
                  <a:pt x="207" y="40"/>
                </a:lnTo>
                <a:lnTo>
                  <a:pt x="190" y="46"/>
                </a:lnTo>
                <a:lnTo>
                  <a:pt x="173" y="46"/>
                </a:lnTo>
                <a:lnTo>
                  <a:pt x="149" y="52"/>
                </a:lnTo>
                <a:lnTo>
                  <a:pt x="126" y="52"/>
                </a:lnTo>
                <a:lnTo>
                  <a:pt x="103" y="58"/>
                </a:lnTo>
                <a:lnTo>
                  <a:pt x="92" y="58"/>
                </a:lnTo>
                <a:lnTo>
                  <a:pt x="75" y="58"/>
                </a:lnTo>
                <a:lnTo>
                  <a:pt x="63" y="63"/>
                </a:lnTo>
                <a:lnTo>
                  <a:pt x="57" y="63"/>
                </a:lnTo>
                <a:lnTo>
                  <a:pt x="51" y="63"/>
                </a:lnTo>
                <a:lnTo>
                  <a:pt x="46" y="63"/>
                </a:lnTo>
                <a:lnTo>
                  <a:pt x="46" y="63"/>
                </a:lnTo>
                <a:lnTo>
                  <a:pt x="40" y="63"/>
                </a:lnTo>
                <a:lnTo>
                  <a:pt x="34" y="58"/>
                </a:lnTo>
                <a:lnTo>
                  <a:pt x="23" y="52"/>
                </a:lnTo>
                <a:lnTo>
                  <a:pt x="11" y="52"/>
                </a:lnTo>
                <a:lnTo>
                  <a:pt x="5" y="46"/>
                </a:lnTo>
                <a:lnTo>
                  <a:pt x="5" y="40"/>
                </a:lnTo>
                <a:lnTo>
                  <a:pt x="0" y="40"/>
                </a:lnTo>
                <a:lnTo>
                  <a:pt x="5" y="35"/>
                </a:lnTo>
                <a:lnTo>
                  <a:pt x="11" y="35"/>
                </a:lnTo>
                <a:lnTo>
                  <a:pt x="23" y="35"/>
                </a:lnTo>
                <a:lnTo>
                  <a:pt x="34" y="35"/>
                </a:lnTo>
                <a:lnTo>
                  <a:pt x="46" y="29"/>
                </a:lnTo>
                <a:lnTo>
                  <a:pt x="57" y="29"/>
                </a:lnTo>
                <a:lnTo>
                  <a:pt x="69" y="29"/>
                </a:lnTo>
                <a:lnTo>
                  <a:pt x="80" y="23"/>
                </a:lnTo>
                <a:lnTo>
                  <a:pt x="98" y="23"/>
                </a:lnTo>
                <a:lnTo>
                  <a:pt x="115" y="23"/>
                </a:lnTo>
                <a:lnTo>
                  <a:pt x="132" y="17"/>
                </a:lnTo>
                <a:lnTo>
                  <a:pt x="155" y="11"/>
                </a:lnTo>
                <a:lnTo>
                  <a:pt x="155" y="1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5"/>
          <p:cNvSpPr/>
          <p:nvPr/>
        </p:nvSpPr>
        <p:spPr bwMode="auto">
          <a:xfrm>
            <a:off x="1730410" y="3082512"/>
            <a:ext cx="129811" cy="249204"/>
          </a:xfrm>
          <a:custGeom>
            <a:avLst/>
            <a:gdLst>
              <a:gd name="T0" fmla="*/ 75 w 75"/>
              <a:gd name="T1" fmla="*/ 18 h 144"/>
              <a:gd name="T2" fmla="*/ 75 w 75"/>
              <a:gd name="T3" fmla="*/ 29 h 144"/>
              <a:gd name="T4" fmla="*/ 75 w 75"/>
              <a:gd name="T5" fmla="*/ 41 h 144"/>
              <a:gd name="T6" fmla="*/ 75 w 75"/>
              <a:gd name="T7" fmla="*/ 52 h 144"/>
              <a:gd name="T8" fmla="*/ 75 w 75"/>
              <a:gd name="T9" fmla="*/ 70 h 144"/>
              <a:gd name="T10" fmla="*/ 69 w 75"/>
              <a:gd name="T11" fmla="*/ 81 h 144"/>
              <a:gd name="T12" fmla="*/ 63 w 75"/>
              <a:gd name="T13" fmla="*/ 98 h 144"/>
              <a:gd name="T14" fmla="*/ 57 w 75"/>
              <a:gd name="T15" fmla="*/ 110 h 144"/>
              <a:gd name="T16" fmla="*/ 46 w 75"/>
              <a:gd name="T17" fmla="*/ 121 h 144"/>
              <a:gd name="T18" fmla="*/ 40 w 75"/>
              <a:gd name="T19" fmla="*/ 133 h 144"/>
              <a:gd name="T20" fmla="*/ 34 w 75"/>
              <a:gd name="T21" fmla="*/ 139 h 144"/>
              <a:gd name="T22" fmla="*/ 28 w 75"/>
              <a:gd name="T23" fmla="*/ 139 h 144"/>
              <a:gd name="T24" fmla="*/ 23 w 75"/>
              <a:gd name="T25" fmla="*/ 144 h 144"/>
              <a:gd name="T26" fmla="*/ 23 w 75"/>
              <a:gd name="T27" fmla="*/ 139 h 144"/>
              <a:gd name="T28" fmla="*/ 17 w 75"/>
              <a:gd name="T29" fmla="*/ 139 h 144"/>
              <a:gd name="T30" fmla="*/ 11 w 75"/>
              <a:gd name="T31" fmla="*/ 133 h 144"/>
              <a:gd name="T32" fmla="*/ 5 w 75"/>
              <a:gd name="T33" fmla="*/ 127 h 144"/>
              <a:gd name="T34" fmla="*/ 0 w 75"/>
              <a:gd name="T35" fmla="*/ 116 h 144"/>
              <a:gd name="T36" fmla="*/ 0 w 75"/>
              <a:gd name="T37" fmla="*/ 110 h 144"/>
              <a:gd name="T38" fmla="*/ 0 w 75"/>
              <a:gd name="T39" fmla="*/ 104 h 144"/>
              <a:gd name="T40" fmla="*/ 0 w 75"/>
              <a:gd name="T41" fmla="*/ 104 h 144"/>
              <a:gd name="T42" fmla="*/ 0 w 75"/>
              <a:gd name="T43" fmla="*/ 98 h 144"/>
              <a:gd name="T44" fmla="*/ 5 w 75"/>
              <a:gd name="T45" fmla="*/ 93 h 144"/>
              <a:gd name="T46" fmla="*/ 5 w 75"/>
              <a:gd name="T47" fmla="*/ 87 h 144"/>
              <a:gd name="T48" fmla="*/ 11 w 75"/>
              <a:gd name="T49" fmla="*/ 81 h 144"/>
              <a:gd name="T50" fmla="*/ 23 w 75"/>
              <a:gd name="T51" fmla="*/ 75 h 144"/>
              <a:gd name="T52" fmla="*/ 28 w 75"/>
              <a:gd name="T53" fmla="*/ 64 h 144"/>
              <a:gd name="T54" fmla="*/ 40 w 75"/>
              <a:gd name="T55" fmla="*/ 52 h 144"/>
              <a:gd name="T56" fmla="*/ 46 w 75"/>
              <a:gd name="T57" fmla="*/ 35 h 144"/>
              <a:gd name="T58" fmla="*/ 51 w 75"/>
              <a:gd name="T59" fmla="*/ 23 h 144"/>
              <a:gd name="T60" fmla="*/ 57 w 75"/>
              <a:gd name="T61" fmla="*/ 12 h 144"/>
              <a:gd name="T62" fmla="*/ 63 w 75"/>
              <a:gd name="T63" fmla="*/ 6 h 144"/>
              <a:gd name="T64" fmla="*/ 63 w 75"/>
              <a:gd name="T65" fmla="*/ 0 h 144"/>
              <a:gd name="T66" fmla="*/ 69 w 75"/>
              <a:gd name="T67" fmla="*/ 0 h 144"/>
              <a:gd name="T68" fmla="*/ 69 w 75"/>
              <a:gd name="T69" fmla="*/ 6 h 144"/>
              <a:gd name="T70" fmla="*/ 69 w 75"/>
              <a:gd name="T71" fmla="*/ 12 h 144"/>
              <a:gd name="T72" fmla="*/ 75 w 75"/>
              <a:gd name="T73" fmla="*/ 18 h 144"/>
              <a:gd name="T74" fmla="*/ 75 w 75"/>
              <a:gd name="T75" fmla="*/ 1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144">
                <a:moveTo>
                  <a:pt x="75" y="18"/>
                </a:moveTo>
                <a:lnTo>
                  <a:pt x="75" y="29"/>
                </a:lnTo>
                <a:lnTo>
                  <a:pt x="75" y="41"/>
                </a:lnTo>
                <a:lnTo>
                  <a:pt x="75" y="52"/>
                </a:lnTo>
                <a:lnTo>
                  <a:pt x="75" y="70"/>
                </a:lnTo>
                <a:lnTo>
                  <a:pt x="69" y="81"/>
                </a:lnTo>
                <a:lnTo>
                  <a:pt x="63" y="98"/>
                </a:lnTo>
                <a:lnTo>
                  <a:pt x="57" y="110"/>
                </a:lnTo>
                <a:lnTo>
                  <a:pt x="46" y="121"/>
                </a:lnTo>
                <a:lnTo>
                  <a:pt x="40" y="133"/>
                </a:lnTo>
                <a:lnTo>
                  <a:pt x="34" y="139"/>
                </a:lnTo>
                <a:lnTo>
                  <a:pt x="28" y="139"/>
                </a:lnTo>
                <a:lnTo>
                  <a:pt x="23" y="144"/>
                </a:lnTo>
                <a:lnTo>
                  <a:pt x="23" y="139"/>
                </a:lnTo>
                <a:lnTo>
                  <a:pt x="17" y="139"/>
                </a:lnTo>
                <a:lnTo>
                  <a:pt x="11" y="133"/>
                </a:lnTo>
                <a:lnTo>
                  <a:pt x="5" y="127"/>
                </a:lnTo>
                <a:lnTo>
                  <a:pt x="0" y="116"/>
                </a:lnTo>
                <a:lnTo>
                  <a:pt x="0" y="110"/>
                </a:lnTo>
                <a:lnTo>
                  <a:pt x="0" y="104"/>
                </a:lnTo>
                <a:lnTo>
                  <a:pt x="0" y="104"/>
                </a:lnTo>
                <a:lnTo>
                  <a:pt x="0" y="98"/>
                </a:lnTo>
                <a:lnTo>
                  <a:pt x="5" y="93"/>
                </a:lnTo>
                <a:lnTo>
                  <a:pt x="5" y="87"/>
                </a:lnTo>
                <a:lnTo>
                  <a:pt x="11" y="81"/>
                </a:lnTo>
                <a:lnTo>
                  <a:pt x="23" y="75"/>
                </a:lnTo>
                <a:lnTo>
                  <a:pt x="28" y="64"/>
                </a:lnTo>
                <a:lnTo>
                  <a:pt x="40" y="52"/>
                </a:lnTo>
                <a:lnTo>
                  <a:pt x="46" y="35"/>
                </a:lnTo>
                <a:lnTo>
                  <a:pt x="51" y="23"/>
                </a:lnTo>
                <a:lnTo>
                  <a:pt x="57" y="12"/>
                </a:lnTo>
                <a:lnTo>
                  <a:pt x="63" y="6"/>
                </a:lnTo>
                <a:lnTo>
                  <a:pt x="63" y="0"/>
                </a:lnTo>
                <a:lnTo>
                  <a:pt x="69" y="0"/>
                </a:lnTo>
                <a:lnTo>
                  <a:pt x="69" y="6"/>
                </a:lnTo>
                <a:lnTo>
                  <a:pt x="69" y="12"/>
                </a:lnTo>
                <a:lnTo>
                  <a:pt x="75" y="18"/>
                </a:lnTo>
                <a:lnTo>
                  <a:pt x="75" y="1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6"/>
          <p:cNvSpPr/>
          <p:nvPr/>
        </p:nvSpPr>
        <p:spPr bwMode="auto">
          <a:xfrm>
            <a:off x="2009068" y="3103279"/>
            <a:ext cx="119426" cy="140178"/>
          </a:xfrm>
          <a:custGeom>
            <a:avLst/>
            <a:gdLst>
              <a:gd name="T0" fmla="*/ 52 w 69"/>
              <a:gd name="T1" fmla="*/ 23 h 81"/>
              <a:gd name="T2" fmla="*/ 58 w 69"/>
              <a:gd name="T3" fmla="*/ 29 h 81"/>
              <a:gd name="T4" fmla="*/ 63 w 69"/>
              <a:gd name="T5" fmla="*/ 40 h 81"/>
              <a:gd name="T6" fmla="*/ 63 w 69"/>
              <a:gd name="T7" fmla="*/ 52 h 81"/>
              <a:gd name="T8" fmla="*/ 69 w 69"/>
              <a:gd name="T9" fmla="*/ 58 h 81"/>
              <a:gd name="T10" fmla="*/ 69 w 69"/>
              <a:gd name="T11" fmla="*/ 69 h 81"/>
              <a:gd name="T12" fmla="*/ 63 w 69"/>
              <a:gd name="T13" fmla="*/ 75 h 81"/>
              <a:gd name="T14" fmla="*/ 63 w 69"/>
              <a:gd name="T15" fmla="*/ 75 h 81"/>
              <a:gd name="T16" fmla="*/ 58 w 69"/>
              <a:gd name="T17" fmla="*/ 81 h 81"/>
              <a:gd name="T18" fmla="*/ 46 w 69"/>
              <a:gd name="T19" fmla="*/ 75 h 81"/>
              <a:gd name="T20" fmla="*/ 40 w 69"/>
              <a:gd name="T21" fmla="*/ 69 h 81"/>
              <a:gd name="T22" fmla="*/ 29 w 69"/>
              <a:gd name="T23" fmla="*/ 58 h 81"/>
              <a:gd name="T24" fmla="*/ 17 w 69"/>
              <a:gd name="T25" fmla="*/ 40 h 81"/>
              <a:gd name="T26" fmla="*/ 6 w 69"/>
              <a:gd name="T27" fmla="*/ 23 h 81"/>
              <a:gd name="T28" fmla="*/ 0 w 69"/>
              <a:gd name="T29" fmla="*/ 11 h 81"/>
              <a:gd name="T30" fmla="*/ 0 w 69"/>
              <a:gd name="T31" fmla="*/ 6 h 81"/>
              <a:gd name="T32" fmla="*/ 0 w 69"/>
              <a:gd name="T33" fmla="*/ 0 h 81"/>
              <a:gd name="T34" fmla="*/ 0 w 69"/>
              <a:gd name="T35" fmla="*/ 0 h 81"/>
              <a:gd name="T36" fmla="*/ 6 w 69"/>
              <a:gd name="T37" fmla="*/ 0 h 81"/>
              <a:gd name="T38" fmla="*/ 11 w 69"/>
              <a:gd name="T39" fmla="*/ 0 h 81"/>
              <a:gd name="T40" fmla="*/ 23 w 69"/>
              <a:gd name="T41" fmla="*/ 0 h 81"/>
              <a:gd name="T42" fmla="*/ 29 w 69"/>
              <a:gd name="T43" fmla="*/ 6 h 81"/>
              <a:gd name="T44" fmla="*/ 35 w 69"/>
              <a:gd name="T45" fmla="*/ 11 h 81"/>
              <a:gd name="T46" fmla="*/ 46 w 69"/>
              <a:gd name="T47" fmla="*/ 17 h 81"/>
              <a:gd name="T48" fmla="*/ 52 w 69"/>
              <a:gd name="T49" fmla="*/ 23 h 81"/>
              <a:gd name="T50" fmla="*/ 52 w 69"/>
              <a:gd name="T51" fmla="*/ 2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81">
                <a:moveTo>
                  <a:pt x="52" y="23"/>
                </a:moveTo>
                <a:lnTo>
                  <a:pt x="58" y="29"/>
                </a:lnTo>
                <a:lnTo>
                  <a:pt x="63" y="40"/>
                </a:lnTo>
                <a:lnTo>
                  <a:pt x="63" y="52"/>
                </a:lnTo>
                <a:lnTo>
                  <a:pt x="69" y="58"/>
                </a:lnTo>
                <a:lnTo>
                  <a:pt x="69" y="69"/>
                </a:lnTo>
                <a:lnTo>
                  <a:pt x="63" y="75"/>
                </a:lnTo>
                <a:lnTo>
                  <a:pt x="63" y="75"/>
                </a:lnTo>
                <a:lnTo>
                  <a:pt x="58" y="81"/>
                </a:lnTo>
                <a:lnTo>
                  <a:pt x="46" y="75"/>
                </a:lnTo>
                <a:lnTo>
                  <a:pt x="40" y="69"/>
                </a:lnTo>
                <a:lnTo>
                  <a:pt x="29" y="58"/>
                </a:lnTo>
                <a:lnTo>
                  <a:pt x="17" y="40"/>
                </a:lnTo>
                <a:lnTo>
                  <a:pt x="6" y="23"/>
                </a:lnTo>
                <a:lnTo>
                  <a:pt x="0" y="11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6" y="0"/>
                </a:lnTo>
                <a:lnTo>
                  <a:pt x="11" y="0"/>
                </a:lnTo>
                <a:lnTo>
                  <a:pt x="23" y="0"/>
                </a:lnTo>
                <a:lnTo>
                  <a:pt x="29" y="6"/>
                </a:lnTo>
                <a:lnTo>
                  <a:pt x="35" y="11"/>
                </a:lnTo>
                <a:lnTo>
                  <a:pt x="46" y="17"/>
                </a:lnTo>
                <a:lnTo>
                  <a:pt x="52" y="23"/>
                </a:lnTo>
                <a:lnTo>
                  <a:pt x="52" y="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7"/>
          <p:cNvSpPr/>
          <p:nvPr/>
        </p:nvSpPr>
        <p:spPr bwMode="auto">
          <a:xfrm>
            <a:off x="2228882" y="3073860"/>
            <a:ext cx="138465" cy="148830"/>
          </a:xfrm>
          <a:custGeom>
            <a:avLst/>
            <a:gdLst>
              <a:gd name="T0" fmla="*/ 75 w 80"/>
              <a:gd name="T1" fmla="*/ 40 h 86"/>
              <a:gd name="T2" fmla="*/ 80 w 80"/>
              <a:gd name="T3" fmla="*/ 51 h 86"/>
              <a:gd name="T4" fmla="*/ 80 w 80"/>
              <a:gd name="T5" fmla="*/ 63 h 86"/>
              <a:gd name="T6" fmla="*/ 80 w 80"/>
              <a:gd name="T7" fmla="*/ 75 h 86"/>
              <a:gd name="T8" fmla="*/ 80 w 80"/>
              <a:gd name="T9" fmla="*/ 80 h 86"/>
              <a:gd name="T10" fmla="*/ 75 w 80"/>
              <a:gd name="T11" fmla="*/ 86 h 86"/>
              <a:gd name="T12" fmla="*/ 69 w 80"/>
              <a:gd name="T13" fmla="*/ 86 h 86"/>
              <a:gd name="T14" fmla="*/ 57 w 80"/>
              <a:gd name="T15" fmla="*/ 86 h 86"/>
              <a:gd name="T16" fmla="*/ 52 w 80"/>
              <a:gd name="T17" fmla="*/ 75 h 86"/>
              <a:gd name="T18" fmla="*/ 40 w 80"/>
              <a:gd name="T19" fmla="*/ 63 h 86"/>
              <a:gd name="T20" fmla="*/ 29 w 80"/>
              <a:gd name="T21" fmla="*/ 46 h 86"/>
              <a:gd name="T22" fmla="*/ 23 w 80"/>
              <a:gd name="T23" fmla="*/ 34 h 86"/>
              <a:gd name="T24" fmla="*/ 17 w 80"/>
              <a:gd name="T25" fmla="*/ 28 h 86"/>
              <a:gd name="T26" fmla="*/ 6 w 80"/>
              <a:gd name="T27" fmla="*/ 17 h 86"/>
              <a:gd name="T28" fmla="*/ 0 w 80"/>
              <a:gd name="T29" fmla="*/ 5 h 86"/>
              <a:gd name="T30" fmla="*/ 0 w 80"/>
              <a:gd name="T31" fmla="*/ 5 h 86"/>
              <a:gd name="T32" fmla="*/ 11 w 80"/>
              <a:gd name="T33" fmla="*/ 0 h 86"/>
              <a:gd name="T34" fmla="*/ 23 w 80"/>
              <a:gd name="T35" fmla="*/ 5 h 86"/>
              <a:gd name="T36" fmla="*/ 34 w 80"/>
              <a:gd name="T37" fmla="*/ 11 h 86"/>
              <a:gd name="T38" fmla="*/ 57 w 80"/>
              <a:gd name="T39" fmla="*/ 17 h 86"/>
              <a:gd name="T40" fmla="*/ 63 w 80"/>
              <a:gd name="T41" fmla="*/ 23 h 86"/>
              <a:gd name="T42" fmla="*/ 69 w 80"/>
              <a:gd name="T43" fmla="*/ 23 h 86"/>
              <a:gd name="T44" fmla="*/ 75 w 80"/>
              <a:gd name="T45" fmla="*/ 28 h 86"/>
              <a:gd name="T46" fmla="*/ 75 w 80"/>
              <a:gd name="T47" fmla="*/ 40 h 86"/>
              <a:gd name="T48" fmla="*/ 75 w 80"/>
              <a:gd name="T49" fmla="*/ 4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0" h="86">
                <a:moveTo>
                  <a:pt x="75" y="40"/>
                </a:moveTo>
                <a:lnTo>
                  <a:pt x="80" y="51"/>
                </a:lnTo>
                <a:lnTo>
                  <a:pt x="80" y="63"/>
                </a:lnTo>
                <a:lnTo>
                  <a:pt x="80" y="75"/>
                </a:lnTo>
                <a:lnTo>
                  <a:pt x="80" y="80"/>
                </a:lnTo>
                <a:lnTo>
                  <a:pt x="75" y="86"/>
                </a:lnTo>
                <a:lnTo>
                  <a:pt x="69" y="86"/>
                </a:lnTo>
                <a:lnTo>
                  <a:pt x="57" y="86"/>
                </a:lnTo>
                <a:lnTo>
                  <a:pt x="52" y="75"/>
                </a:lnTo>
                <a:lnTo>
                  <a:pt x="40" y="63"/>
                </a:lnTo>
                <a:lnTo>
                  <a:pt x="29" y="46"/>
                </a:lnTo>
                <a:lnTo>
                  <a:pt x="23" y="34"/>
                </a:lnTo>
                <a:lnTo>
                  <a:pt x="17" y="28"/>
                </a:lnTo>
                <a:lnTo>
                  <a:pt x="6" y="17"/>
                </a:lnTo>
                <a:lnTo>
                  <a:pt x="0" y="5"/>
                </a:lnTo>
                <a:lnTo>
                  <a:pt x="0" y="5"/>
                </a:lnTo>
                <a:lnTo>
                  <a:pt x="11" y="0"/>
                </a:lnTo>
                <a:lnTo>
                  <a:pt x="23" y="5"/>
                </a:lnTo>
                <a:lnTo>
                  <a:pt x="34" y="11"/>
                </a:lnTo>
                <a:lnTo>
                  <a:pt x="57" y="17"/>
                </a:lnTo>
                <a:lnTo>
                  <a:pt x="63" y="23"/>
                </a:lnTo>
                <a:lnTo>
                  <a:pt x="69" y="23"/>
                </a:lnTo>
                <a:lnTo>
                  <a:pt x="75" y="28"/>
                </a:lnTo>
                <a:lnTo>
                  <a:pt x="75" y="40"/>
                </a:lnTo>
                <a:lnTo>
                  <a:pt x="75" y="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0" name="Freeform 18"/>
          <p:cNvSpPr/>
          <p:nvPr/>
        </p:nvSpPr>
        <p:spPr bwMode="auto">
          <a:xfrm>
            <a:off x="2488503" y="3092896"/>
            <a:ext cx="209428" cy="199018"/>
          </a:xfrm>
          <a:custGeom>
            <a:avLst/>
            <a:gdLst>
              <a:gd name="T0" fmla="*/ 63 w 121"/>
              <a:gd name="T1" fmla="*/ 17 h 115"/>
              <a:gd name="T2" fmla="*/ 80 w 121"/>
              <a:gd name="T3" fmla="*/ 29 h 115"/>
              <a:gd name="T4" fmla="*/ 92 w 121"/>
              <a:gd name="T5" fmla="*/ 35 h 115"/>
              <a:gd name="T6" fmla="*/ 103 w 121"/>
              <a:gd name="T7" fmla="*/ 40 h 115"/>
              <a:gd name="T8" fmla="*/ 109 w 121"/>
              <a:gd name="T9" fmla="*/ 52 h 115"/>
              <a:gd name="T10" fmla="*/ 115 w 121"/>
              <a:gd name="T11" fmla="*/ 58 h 115"/>
              <a:gd name="T12" fmla="*/ 121 w 121"/>
              <a:gd name="T13" fmla="*/ 69 h 115"/>
              <a:gd name="T14" fmla="*/ 121 w 121"/>
              <a:gd name="T15" fmla="*/ 75 h 115"/>
              <a:gd name="T16" fmla="*/ 121 w 121"/>
              <a:gd name="T17" fmla="*/ 81 h 115"/>
              <a:gd name="T18" fmla="*/ 121 w 121"/>
              <a:gd name="T19" fmla="*/ 92 h 115"/>
              <a:gd name="T20" fmla="*/ 121 w 121"/>
              <a:gd name="T21" fmla="*/ 104 h 115"/>
              <a:gd name="T22" fmla="*/ 115 w 121"/>
              <a:gd name="T23" fmla="*/ 110 h 115"/>
              <a:gd name="T24" fmla="*/ 115 w 121"/>
              <a:gd name="T25" fmla="*/ 115 h 115"/>
              <a:gd name="T26" fmla="*/ 109 w 121"/>
              <a:gd name="T27" fmla="*/ 115 h 115"/>
              <a:gd name="T28" fmla="*/ 109 w 121"/>
              <a:gd name="T29" fmla="*/ 115 h 115"/>
              <a:gd name="T30" fmla="*/ 103 w 121"/>
              <a:gd name="T31" fmla="*/ 115 h 115"/>
              <a:gd name="T32" fmla="*/ 98 w 121"/>
              <a:gd name="T33" fmla="*/ 115 h 115"/>
              <a:gd name="T34" fmla="*/ 92 w 121"/>
              <a:gd name="T35" fmla="*/ 110 h 115"/>
              <a:gd name="T36" fmla="*/ 86 w 121"/>
              <a:gd name="T37" fmla="*/ 104 h 115"/>
              <a:gd name="T38" fmla="*/ 80 w 121"/>
              <a:gd name="T39" fmla="*/ 98 h 115"/>
              <a:gd name="T40" fmla="*/ 69 w 121"/>
              <a:gd name="T41" fmla="*/ 92 h 115"/>
              <a:gd name="T42" fmla="*/ 57 w 121"/>
              <a:gd name="T43" fmla="*/ 81 h 115"/>
              <a:gd name="T44" fmla="*/ 46 w 121"/>
              <a:gd name="T45" fmla="*/ 69 h 115"/>
              <a:gd name="T46" fmla="*/ 34 w 121"/>
              <a:gd name="T47" fmla="*/ 58 h 115"/>
              <a:gd name="T48" fmla="*/ 28 w 121"/>
              <a:gd name="T49" fmla="*/ 46 h 115"/>
              <a:gd name="T50" fmla="*/ 17 w 121"/>
              <a:gd name="T51" fmla="*/ 35 h 115"/>
              <a:gd name="T52" fmla="*/ 11 w 121"/>
              <a:gd name="T53" fmla="*/ 29 h 115"/>
              <a:gd name="T54" fmla="*/ 5 w 121"/>
              <a:gd name="T55" fmla="*/ 23 h 115"/>
              <a:gd name="T56" fmla="*/ 0 w 121"/>
              <a:gd name="T57" fmla="*/ 17 h 115"/>
              <a:gd name="T58" fmla="*/ 0 w 121"/>
              <a:gd name="T59" fmla="*/ 12 h 115"/>
              <a:gd name="T60" fmla="*/ 0 w 121"/>
              <a:gd name="T61" fmla="*/ 12 h 115"/>
              <a:gd name="T62" fmla="*/ 0 w 121"/>
              <a:gd name="T63" fmla="*/ 6 h 115"/>
              <a:gd name="T64" fmla="*/ 5 w 121"/>
              <a:gd name="T65" fmla="*/ 6 h 115"/>
              <a:gd name="T66" fmla="*/ 5 w 121"/>
              <a:gd name="T67" fmla="*/ 6 h 115"/>
              <a:gd name="T68" fmla="*/ 11 w 121"/>
              <a:gd name="T69" fmla="*/ 0 h 115"/>
              <a:gd name="T70" fmla="*/ 23 w 121"/>
              <a:gd name="T71" fmla="*/ 0 h 115"/>
              <a:gd name="T72" fmla="*/ 34 w 121"/>
              <a:gd name="T73" fmla="*/ 6 h 115"/>
              <a:gd name="T74" fmla="*/ 46 w 121"/>
              <a:gd name="T75" fmla="*/ 12 h 115"/>
              <a:gd name="T76" fmla="*/ 63 w 121"/>
              <a:gd name="T77" fmla="*/ 17 h 115"/>
              <a:gd name="T78" fmla="*/ 63 w 121"/>
              <a:gd name="T79" fmla="*/ 1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1" h="115">
                <a:moveTo>
                  <a:pt x="63" y="17"/>
                </a:moveTo>
                <a:lnTo>
                  <a:pt x="80" y="29"/>
                </a:lnTo>
                <a:lnTo>
                  <a:pt x="92" y="35"/>
                </a:lnTo>
                <a:lnTo>
                  <a:pt x="103" y="40"/>
                </a:lnTo>
                <a:lnTo>
                  <a:pt x="109" y="52"/>
                </a:lnTo>
                <a:lnTo>
                  <a:pt x="115" y="58"/>
                </a:lnTo>
                <a:lnTo>
                  <a:pt x="121" y="69"/>
                </a:lnTo>
                <a:lnTo>
                  <a:pt x="121" y="75"/>
                </a:lnTo>
                <a:lnTo>
                  <a:pt x="121" y="81"/>
                </a:lnTo>
                <a:lnTo>
                  <a:pt x="121" y="92"/>
                </a:lnTo>
                <a:lnTo>
                  <a:pt x="121" y="104"/>
                </a:lnTo>
                <a:lnTo>
                  <a:pt x="115" y="110"/>
                </a:lnTo>
                <a:lnTo>
                  <a:pt x="115" y="115"/>
                </a:lnTo>
                <a:lnTo>
                  <a:pt x="109" y="115"/>
                </a:lnTo>
                <a:lnTo>
                  <a:pt x="109" y="115"/>
                </a:lnTo>
                <a:lnTo>
                  <a:pt x="103" y="115"/>
                </a:lnTo>
                <a:lnTo>
                  <a:pt x="98" y="115"/>
                </a:lnTo>
                <a:lnTo>
                  <a:pt x="92" y="110"/>
                </a:lnTo>
                <a:lnTo>
                  <a:pt x="86" y="104"/>
                </a:lnTo>
                <a:lnTo>
                  <a:pt x="80" y="98"/>
                </a:lnTo>
                <a:lnTo>
                  <a:pt x="69" y="92"/>
                </a:lnTo>
                <a:lnTo>
                  <a:pt x="57" y="81"/>
                </a:lnTo>
                <a:lnTo>
                  <a:pt x="46" y="69"/>
                </a:lnTo>
                <a:lnTo>
                  <a:pt x="34" y="58"/>
                </a:lnTo>
                <a:lnTo>
                  <a:pt x="28" y="46"/>
                </a:lnTo>
                <a:lnTo>
                  <a:pt x="17" y="35"/>
                </a:lnTo>
                <a:lnTo>
                  <a:pt x="11" y="29"/>
                </a:lnTo>
                <a:lnTo>
                  <a:pt x="5" y="23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0" y="6"/>
                </a:lnTo>
                <a:lnTo>
                  <a:pt x="5" y="6"/>
                </a:lnTo>
                <a:lnTo>
                  <a:pt x="5" y="6"/>
                </a:lnTo>
                <a:lnTo>
                  <a:pt x="11" y="0"/>
                </a:lnTo>
                <a:lnTo>
                  <a:pt x="23" y="0"/>
                </a:lnTo>
                <a:lnTo>
                  <a:pt x="34" y="6"/>
                </a:lnTo>
                <a:lnTo>
                  <a:pt x="46" y="12"/>
                </a:lnTo>
                <a:lnTo>
                  <a:pt x="63" y="17"/>
                </a:lnTo>
                <a:lnTo>
                  <a:pt x="63" y="1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1" name="任意多边形: 形状 143"/>
          <p:cNvSpPr/>
          <p:nvPr/>
        </p:nvSpPr>
        <p:spPr bwMode="auto">
          <a:xfrm>
            <a:off x="1680215" y="2638164"/>
            <a:ext cx="389433" cy="395894"/>
          </a:xfrm>
          <a:custGeom>
            <a:avLst/>
            <a:gdLst>
              <a:gd name="connsiteX0" fmla="*/ 415887 w 519176"/>
              <a:gd name="connsiteY0" fmla="*/ 0 h 527859"/>
              <a:gd name="connsiteX1" fmla="*/ 424571 w 519176"/>
              <a:gd name="connsiteY1" fmla="*/ 8684 h 527859"/>
              <a:gd name="connsiteX2" fmla="*/ 452260 w 519176"/>
              <a:gd name="connsiteY2" fmla="*/ 22528 h 527859"/>
              <a:gd name="connsiteX3" fmla="*/ 477642 w 519176"/>
              <a:gd name="connsiteY3" fmla="*/ 34066 h 527859"/>
              <a:gd name="connsiteX4" fmla="*/ 491487 w 519176"/>
              <a:gd name="connsiteY4" fmla="*/ 47910 h 527859"/>
              <a:gd name="connsiteX5" fmla="*/ 505332 w 519176"/>
              <a:gd name="connsiteY5" fmla="*/ 61755 h 527859"/>
              <a:gd name="connsiteX6" fmla="*/ 519176 w 519176"/>
              <a:gd name="connsiteY6" fmla="*/ 75600 h 527859"/>
              <a:gd name="connsiteX7" fmla="*/ 519176 w 519176"/>
              <a:gd name="connsiteY7" fmla="*/ 87137 h 527859"/>
              <a:gd name="connsiteX8" fmla="*/ 519176 w 519176"/>
              <a:gd name="connsiteY8" fmla="*/ 100982 h 527859"/>
              <a:gd name="connsiteX9" fmla="*/ 505332 w 519176"/>
              <a:gd name="connsiteY9" fmla="*/ 114826 h 527859"/>
              <a:gd name="connsiteX10" fmla="*/ 491487 w 519176"/>
              <a:gd name="connsiteY10" fmla="*/ 128671 h 527859"/>
              <a:gd name="connsiteX11" fmla="*/ 477642 w 519176"/>
              <a:gd name="connsiteY11" fmla="*/ 140208 h 527859"/>
              <a:gd name="connsiteX12" fmla="*/ 452260 w 519176"/>
              <a:gd name="connsiteY12" fmla="*/ 167898 h 527859"/>
              <a:gd name="connsiteX13" fmla="*/ 438416 w 519176"/>
              <a:gd name="connsiteY13" fmla="*/ 193279 h 527859"/>
              <a:gd name="connsiteX14" fmla="*/ 410726 w 519176"/>
              <a:gd name="connsiteY14" fmla="*/ 234813 h 527859"/>
              <a:gd name="connsiteX15" fmla="*/ 385344 w 519176"/>
              <a:gd name="connsiteY15" fmla="*/ 274040 h 527859"/>
              <a:gd name="connsiteX16" fmla="*/ 346118 w 519176"/>
              <a:gd name="connsiteY16" fmla="*/ 313267 h 527859"/>
              <a:gd name="connsiteX17" fmla="*/ 318428 w 519176"/>
              <a:gd name="connsiteY17" fmla="*/ 354801 h 527859"/>
              <a:gd name="connsiteX18" fmla="*/ 279202 w 519176"/>
              <a:gd name="connsiteY18" fmla="*/ 394027 h 527859"/>
              <a:gd name="connsiteX19" fmla="*/ 226130 w 519176"/>
              <a:gd name="connsiteY19" fmla="*/ 419409 h 527859"/>
              <a:gd name="connsiteX20" fmla="*/ 173059 w 519176"/>
              <a:gd name="connsiteY20" fmla="*/ 460943 h 527859"/>
              <a:gd name="connsiteX21" fmla="*/ 119988 w 519176"/>
              <a:gd name="connsiteY21" fmla="*/ 486325 h 527859"/>
              <a:gd name="connsiteX22" fmla="*/ 92298 w 519176"/>
              <a:gd name="connsiteY22" fmla="*/ 500170 h 527859"/>
              <a:gd name="connsiteX23" fmla="*/ 66916 w 519176"/>
              <a:gd name="connsiteY23" fmla="*/ 500170 h 527859"/>
              <a:gd name="connsiteX24" fmla="*/ 53072 w 519176"/>
              <a:gd name="connsiteY24" fmla="*/ 514014 h 527859"/>
              <a:gd name="connsiteX25" fmla="*/ 39227 w 519176"/>
              <a:gd name="connsiteY25" fmla="*/ 514014 h 527859"/>
              <a:gd name="connsiteX26" fmla="*/ 25382 w 519176"/>
              <a:gd name="connsiteY26" fmla="*/ 527859 h 527859"/>
              <a:gd name="connsiteX27" fmla="*/ 13845 w 519176"/>
              <a:gd name="connsiteY27" fmla="*/ 527859 h 527859"/>
              <a:gd name="connsiteX28" fmla="*/ 0 w 519176"/>
              <a:gd name="connsiteY28" fmla="*/ 527859 h 527859"/>
              <a:gd name="connsiteX29" fmla="*/ 13845 w 519176"/>
              <a:gd name="connsiteY29" fmla="*/ 514014 h 527859"/>
              <a:gd name="connsiteX30" fmla="*/ 25382 w 519176"/>
              <a:gd name="connsiteY30" fmla="*/ 500170 h 527859"/>
              <a:gd name="connsiteX31" fmla="*/ 53072 w 519176"/>
              <a:gd name="connsiteY31" fmla="*/ 474788 h 527859"/>
              <a:gd name="connsiteX32" fmla="*/ 92298 w 519176"/>
              <a:gd name="connsiteY32" fmla="*/ 447098 h 527859"/>
              <a:gd name="connsiteX33" fmla="*/ 131525 w 519176"/>
              <a:gd name="connsiteY33" fmla="*/ 407872 h 527859"/>
              <a:gd name="connsiteX34" fmla="*/ 173059 w 519176"/>
              <a:gd name="connsiteY34" fmla="*/ 380183 h 527859"/>
              <a:gd name="connsiteX35" fmla="*/ 212286 w 519176"/>
              <a:gd name="connsiteY35" fmla="*/ 340956 h 527859"/>
              <a:gd name="connsiteX36" fmla="*/ 251512 w 519176"/>
              <a:gd name="connsiteY36" fmla="*/ 301729 h 527859"/>
              <a:gd name="connsiteX37" fmla="*/ 279202 w 519176"/>
              <a:gd name="connsiteY37" fmla="*/ 274040 h 527859"/>
              <a:gd name="connsiteX38" fmla="*/ 304583 w 519176"/>
              <a:gd name="connsiteY38" fmla="*/ 234813 h 527859"/>
              <a:gd name="connsiteX39" fmla="*/ 332273 w 519176"/>
              <a:gd name="connsiteY39" fmla="*/ 207124 h 527859"/>
              <a:gd name="connsiteX40" fmla="*/ 346118 w 519176"/>
              <a:gd name="connsiteY40" fmla="*/ 167898 h 527859"/>
              <a:gd name="connsiteX41" fmla="*/ 357655 w 519176"/>
              <a:gd name="connsiteY41" fmla="*/ 140208 h 527859"/>
              <a:gd name="connsiteX42" fmla="*/ 371500 w 519176"/>
              <a:gd name="connsiteY42" fmla="*/ 114826 h 527859"/>
              <a:gd name="connsiteX43" fmla="*/ 385344 w 519176"/>
              <a:gd name="connsiteY43" fmla="*/ 100982 h 527859"/>
              <a:gd name="connsiteX44" fmla="*/ 385344 w 519176"/>
              <a:gd name="connsiteY44" fmla="*/ 87137 h 527859"/>
              <a:gd name="connsiteX45" fmla="*/ 371500 w 519176"/>
              <a:gd name="connsiteY45" fmla="*/ 87137 h 527859"/>
              <a:gd name="connsiteX46" fmla="*/ 360607 w 519176"/>
              <a:gd name="connsiteY46" fmla="*/ 87137 h 527859"/>
              <a:gd name="connsiteX47" fmla="*/ 372692 w 519176"/>
              <a:gd name="connsiteY47" fmla="*/ 79080 h 527859"/>
              <a:gd name="connsiteX48" fmla="*/ 396505 w 519176"/>
              <a:gd name="connsiteY48" fmla="*/ 36218 h 527859"/>
              <a:gd name="connsiteX49" fmla="*/ 410792 w 519176"/>
              <a:gd name="connsiteY49" fmla="*/ 7643 h 527859"/>
              <a:gd name="connsiteX50" fmla="*/ 415887 w 519176"/>
              <a:gd name="connsiteY50" fmla="*/ 0 h 52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19176" h="527859">
                <a:moveTo>
                  <a:pt x="415887" y="0"/>
                </a:moveTo>
                <a:lnTo>
                  <a:pt x="424571" y="8684"/>
                </a:lnTo>
                <a:lnTo>
                  <a:pt x="452260" y="22528"/>
                </a:lnTo>
                <a:lnTo>
                  <a:pt x="477642" y="34066"/>
                </a:lnTo>
                <a:lnTo>
                  <a:pt x="491487" y="47910"/>
                </a:lnTo>
                <a:lnTo>
                  <a:pt x="505332" y="61755"/>
                </a:lnTo>
                <a:lnTo>
                  <a:pt x="519176" y="75600"/>
                </a:lnTo>
                <a:lnTo>
                  <a:pt x="519176" y="87137"/>
                </a:lnTo>
                <a:lnTo>
                  <a:pt x="519176" y="100982"/>
                </a:lnTo>
                <a:lnTo>
                  <a:pt x="505332" y="114826"/>
                </a:lnTo>
                <a:lnTo>
                  <a:pt x="491487" y="128671"/>
                </a:lnTo>
                <a:lnTo>
                  <a:pt x="477642" y="140208"/>
                </a:lnTo>
                <a:lnTo>
                  <a:pt x="452260" y="167898"/>
                </a:lnTo>
                <a:lnTo>
                  <a:pt x="438416" y="193279"/>
                </a:lnTo>
                <a:lnTo>
                  <a:pt x="410726" y="234813"/>
                </a:lnTo>
                <a:lnTo>
                  <a:pt x="385344" y="274040"/>
                </a:lnTo>
                <a:lnTo>
                  <a:pt x="346118" y="313267"/>
                </a:lnTo>
                <a:lnTo>
                  <a:pt x="318428" y="354801"/>
                </a:lnTo>
                <a:lnTo>
                  <a:pt x="279202" y="394027"/>
                </a:lnTo>
                <a:lnTo>
                  <a:pt x="226130" y="419409"/>
                </a:lnTo>
                <a:lnTo>
                  <a:pt x="173059" y="460943"/>
                </a:lnTo>
                <a:lnTo>
                  <a:pt x="119988" y="486325"/>
                </a:lnTo>
                <a:lnTo>
                  <a:pt x="92298" y="500170"/>
                </a:lnTo>
                <a:lnTo>
                  <a:pt x="66916" y="500170"/>
                </a:lnTo>
                <a:lnTo>
                  <a:pt x="53072" y="514014"/>
                </a:lnTo>
                <a:lnTo>
                  <a:pt x="39227" y="514014"/>
                </a:lnTo>
                <a:lnTo>
                  <a:pt x="25382" y="527859"/>
                </a:lnTo>
                <a:lnTo>
                  <a:pt x="13845" y="527859"/>
                </a:lnTo>
                <a:lnTo>
                  <a:pt x="0" y="527859"/>
                </a:lnTo>
                <a:lnTo>
                  <a:pt x="13845" y="514014"/>
                </a:lnTo>
                <a:lnTo>
                  <a:pt x="25382" y="500170"/>
                </a:lnTo>
                <a:lnTo>
                  <a:pt x="53072" y="474788"/>
                </a:lnTo>
                <a:lnTo>
                  <a:pt x="92298" y="447098"/>
                </a:lnTo>
                <a:lnTo>
                  <a:pt x="131525" y="407872"/>
                </a:lnTo>
                <a:lnTo>
                  <a:pt x="173059" y="380183"/>
                </a:lnTo>
                <a:lnTo>
                  <a:pt x="212286" y="340956"/>
                </a:lnTo>
                <a:lnTo>
                  <a:pt x="251512" y="301729"/>
                </a:lnTo>
                <a:lnTo>
                  <a:pt x="279202" y="274040"/>
                </a:lnTo>
                <a:lnTo>
                  <a:pt x="304583" y="234813"/>
                </a:lnTo>
                <a:lnTo>
                  <a:pt x="332273" y="207124"/>
                </a:lnTo>
                <a:lnTo>
                  <a:pt x="346118" y="167898"/>
                </a:lnTo>
                <a:lnTo>
                  <a:pt x="357655" y="140208"/>
                </a:lnTo>
                <a:lnTo>
                  <a:pt x="371500" y="114826"/>
                </a:lnTo>
                <a:lnTo>
                  <a:pt x="385344" y="100982"/>
                </a:lnTo>
                <a:lnTo>
                  <a:pt x="385344" y="87137"/>
                </a:lnTo>
                <a:lnTo>
                  <a:pt x="371500" y="87137"/>
                </a:lnTo>
                <a:lnTo>
                  <a:pt x="360607" y="87137"/>
                </a:lnTo>
                <a:lnTo>
                  <a:pt x="372692" y="79080"/>
                </a:lnTo>
                <a:cubicBezTo>
                  <a:pt x="395213" y="64066"/>
                  <a:pt x="387820" y="53587"/>
                  <a:pt x="396505" y="36218"/>
                </a:cubicBezTo>
                <a:cubicBezTo>
                  <a:pt x="414966" y="-703"/>
                  <a:pt x="398825" y="43546"/>
                  <a:pt x="410792" y="7643"/>
                </a:cubicBezTo>
                <a:lnTo>
                  <a:pt x="415887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dirty="0"/>
          </a:p>
        </p:txBody>
      </p:sp>
      <p:sp>
        <p:nvSpPr>
          <p:cNvPr id="62" name="任意多边形: 形状 141"/>
          <p:cNvSpPr/>
          <p:nvPr/>
        </p:nvSpPr>
        <p:spPr bwMode="auto">
          <a:xfrm>
            <a:off x="1749449" y="2634292"/>
            <a:ext cx="242723" cy="100374"/>
          </a:xfrm>
          <a:custGeom>
            <a:avLst/>
            <a:gdLst>
              <a:gd name="connsiteX0" fmla="*/ 306891 w 323589"/>
              <a:gd name="connsiteY0" fmla="*/ 0 h 133832"/>
              <a:gd name="connsiteX1" fmla="*/ 318428 w 323589"/>
              <a:gd name="connsiteY1" fmla="*/ 0 h 133832"/>
              <a:gd name="connsiteX2" fmla="*/ 323589 w 323589"/>
              <a:gd name="connsiteY2" fmla="*/ 5161 h 133832"/>
              <a:gd name="connsiteX3" fmla="*/ 318494 w 323589"/>
              <a:gd name="connsiteY3" fmla="*/ 12804 h 133832"/>
              <a:gd name="connsiteX4" fmla="*/ 304207 w 323589"/>
              <a:gd name="connsiteY4" fmla="*/ 41379 h 133832"/>
              <a:gd name="connsiteX5" fmla="*/ 280394 w 323589"/>
              <a:gd name="connsiteY5" fmla="*/ 84241 h 133832"/>
              <a:gd name="connsiteX6" fmla="*/ 268309 w 323589"/>
              <a:gd name="connsiteY6" fmla="*/ 92298 h 133832"/>
              <a:gd name="connsiteX7" fmla="*/ 253820 w 323589"/>
              <a:gd name="connsiteY7" fmla="*/ 92298 h 133832"/>
              <a:gd name="connsiteX8" fmla="*/ 239975 w 323589"/>
              <a:gd name="connsiteY8" fmla="*/ 106143 h 133832"/>
              <a:gd name="connsiteX9" fmla="*/ 200748 w 323589"/>
              <a:gd name="connsiteY9" fmla="*/ 106143 h 133832"/>
              <a:gd name="connsiteX10" fmla="*/ 159214 w 323589"/>
              <a:gd name="connsiteY10" fmla="*/ 119987 h 133832"/>
              <a:gd name="connsiteX11" fmla="*/ 133832 w 323589"/>
              <a:gd name="connsiteY11" fmla="*/ 133832 h 133832"/>
              <a:gd name="connsiteX12" fmla="*/ 119988 w 323589"/>
              <a:gd name="connsiteY12" fmla="*/ 133832 h 133832"/>
              <a:gd name="connsiteX13" fmla="*/ 106143 w 323589"/>
              <a:gd name="connsiteY13" fmla="*/ 133832 h 133832"/>
              <a:gd name="connsiteX14" fmla="*/ 92298 w 323589"/>
              <a:gd name="connsiteY14" fmla="*/ 133832 h 133832"/>
              <a:gd name="connsiteX15" fmla="*/ 66916 w 323589"/>
              <a:gd name="connsiteY15" fmla="*/ 119987 h 133832"/>
              <a:gd name="connsiteX16" fmla="*/ 39227 w 323589"/>
              <a:gd name="connsiteY16" fmla="*/ 106143 h 133832"/>
              <a:gd name="connsiteX17" fmla="*/ 0 w 323589"/>
              <a:gd name="connsiteY17" fmla="*/ 92298 h 133832"/>
              <a:gd name="connsiteX18" fmla="*/ 92298 w 323589"/>
              <a:gd name="connsiteY18" fmla="*/ 80761 h 133832"/>
              <a:gd name="connsiteX19" fmla="*/ 173059 w 323589"/>
              <a:gd name="connsiteY19" fmla="*/ 53071 h 133832"/>
              <a:gd name="connsiteX20" fmla="*/ 212285 w 323589"/>
              <a:gd name="connsiteY20" fmla="*/ 39227 h 133832"/>
              <a:gd name="connsiteX21" fmla="*/ 239975 w 323589"/>
              <a:gd name="connsiteY21" fmla="*/ 39227 h 133832"/>
              <a:gd name="connsiteX22" fmla="*/ 253820 w 323589"/>
              <a:gd name="connsiteY22" fmla="*/ 27689 h 133832"/>
              <a:gd name="connsiteX23" fmla="*/ 265357 w 323589"/>
              <a:gd name="connsiteY23" fmla="*/ 27689 h 133832"/>
              <a:gd name="connsiteX24" fmla="*/ 293046 w 323589"/>
              <a:gd name="connsiteY24" fmla="*/ 13845 h 133832"/>
              <a:gd name="connsiteX25" fmla="*/ 306891 w 323589"/>
              <a:gd name="connsiteY25" fmla="*/ 0 h 13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3589" h="133832">
                <a:moveTo>
                  <a:pt x="306891" y="0"/>
                </a:moveTo>
                <a:lnTo>
                  <a:pt x="318428" y="0"/>
                </a:lnTo>
                <a:lnTo>
                  <a:pt x="323589" y="5161"/>
                </a:lnTo>
                <a:lnTo>
                  <a:pt x="318494" y="12804"/>
                </a:lnTo>
                <a:cubicBezTo>
                  <a:pt x="306527" y="48707"/>
                  <a:pt x="322668" y="4458"/>
                  <a:pt x="304207" y="41379"/>
                </a:cubicBezTo>
                <a:cubicBezTo>
                  <a:pt x="295522" y="58748"/>
                  <a:pt x="302915" y="69227"/>
                  <a:pt x="280394" y="84241"/>
                </a:cubicBezTo>
                <a:lnTo>
                  <a:pt x="268309" y="92298"/>
                </a:lnTo>
                <a:lnTo>
                  <a:pt x="253820" y="92298"/>
                </a:lnTo>
                <a:lnTo>
                  <a:pt x="239975" y="106143"/>
                </a:lnTo>
                <a:lnTo>
                  <a:pt x="200748" y="106143"/>
                </a:lnTo>
                <a:lnTo>
                  <a:pt x="159214" y="119987"/>
                </a:lnTo>
                <a:lnTo>
                  <a:pt x="133832" y="133832"/>
                </a:lnTo>
                <a:lnTo>
                  <a:pt x="119988" y="133832"/>
                </a:lnTo>
                <a:lnTo>
                  <a:pt x="106143" y="133832"/>
                </a:lnTo>
                <a:lnTo>
                  <a:pt x="92298" y="133832"/>
                </a:lnTo>
                <a:lnTo>
                  <a:pt x="66916" y="119987"/>
                </a:lnTo>
                <a:lnTo>
                  <a:pt x="39227" y="106143"/>
                </a:lnTo>
                <a:lnTo>
                  <a:pt x="0" y="92298"/>
                </a:lnTo>
                <a:lnTo>
                  <a:pt x="92298" y="80761"/>
                </a:lnTo>
                <a:lnTo>
                  <a:pt x="173059" y="53071"/>
                </a:lnTo>
                <a:lnTo>
                  <a:pt x="212285" y="39227"/>
                </a:lnTo>
                <a:lnTo>
                  <a:pt x="239975" y="39227"/>
                </a:lnTo>
                <a:lnTo>
                  <a:pt x="253820" y="27689"/>
                </a:lnTo>
                <a:lnTo>
                  <a:pt x="265357" y="27689"/>
                </a:lnTo>
                <a:lnTo>
                  <a:pt x="293046" y="13845"/>
                </a:lnTo>
                <a:lnTo>
                  <a:pt x="306891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3" name="任意多边形: 形状 140"/>
          <p:cNvSpPr/>
          <p:nvPr/>
        </p:nvSpPr>
        <p:spPr bwMode="auto">
          <a:xfrm>
            <a:off x="2200707" y="2413450"/>
            <a:ext cx="240583" cy="209402"/>
          </a:xfrm>
          <a:custGeom>
            <a:avLst/>
            <a:gdLst>
              <a:gd name="connsiteX0" fmla="*/ 186903 w 320735"/>
              <a:gd name="connsiteY0" fmla="*/ 0 h 279202"/>
              <a:gd name="connsiteX1" fmla="*/ 200748 w 320735"/>
              <a:gd name="connsiteY1" fmla="*/ 0 h 279202"/>
              <a:gd name="connsiteX2" fmla="*/ 214593 w 320735"/>
              <a:gd name="connsiteY2" fmla="*/ 0 h 279202"/>
              <a:gd name="connsiteX3" fmla="*/ 253819 w 320735"/>
              <a:gd name="connsiteY3" fmla="*/ 13845 h 279202"/>
              <a:gd name="connsiteX4" fmla="*/ 293046 w 320735"/>
              <a:gd name="connsiteY4" fmla="*/ 39227 h 279202"/>
              <a:gd name="connsiteX5" fmla="*/ 306891 w 320735"/>
              <a:gd name="connsiteY5" fmla="*/ 66916 h 279202"/>
              <a:gd name="connsiteX6" fmla="*/ 320735 w 320735"/>
              <a:gd name="connsiteY6" fmla="*/ 80761 h 279202"/>
              <a:gd name="connsiteX7" fmla="*/ 320735 w 320735"/>
              <a:gd name="connsiteY7" fmla="*/ 94606 h 279202"/>
              <a:gd name="connsiteX8" fmla="*/ 306891 w 320735"/>
              <a:gd name="connsiteY8" fmla="*/ 106143 h 279202"/>
              <a:gd name="connsiteX9" fmla="*/ 281509 w 320735"/>
              <a:gd name="connsiteY9" fmla="*/ 119988 h 279202"/>
              <a:gd name="connsiteX10" fmla="*/ 267664 w 320735"/>
              <a:gd name="connsiteY10" fmla="*/ 119988 h 279202"/>
              <a:gd name="connsiteX11" fmla="*/ 253819 w 320735"/>
              <a:gd name="connsiteY11" fmla="*/ 133832 h 279202"/>
              <a:gd name="connsiteX12" fmla="*/ 226130 w 320735"/>
              <a:gd name="connsiteY12" fmla="*/ 147677 h 279202"/>
              <a:gd name="connsiteX13" fmla="*/ 200748 w 320735"/>
              <a:gd name="connsiteY13" fmla="*/ 159214 h 279202"/>
              <a:gd name="connsiteX14" fmla="*/ 161522 w 320735"/>
              <a:gd name="connsiteY14" fmla="*/ 186904 h 279202"/>
              <a:gd name="connsiteX15" fmla="*/ 119987 w 320735"/>
              <a:gd name="connsiteY15" fmla="*/ 212286 h 279202"/>
              <a:gd name="connsiteX16" fmla="*/ 66916 w 320735"/>
              <a:gd name="connsiteY16" fmla="*/ 253820 h 279202"/>
              <a:gd name="connsiteX17" fmla="*/ 13845 w 320735"/>
              <a:gd name="connsiteY17" fmla="*/ 279202 h 279202"/>
              <a:gd name="connsiteX18" fmla="*/ 0 w 320735"/>
              <a:gd name="connsiteY18" fmla="*/ 265357 h 279202"/>
              <a:gd name="connsiteX19" fmla="*/ 27690 w 320735"/>
              <a:gd name="connsiteY19" fmla="*/ 226131 h 279202"/>
              <a:gd name="connsiteX20" fmla="*/ 66916 w 320735"/>
              <a:gd name="connsiteY20" fmla="*/ 200749 h 279202"/>
              <a:gd name="connsiteX21" fmla="*/ 94606 w 320735"/>
              <a:gd name="connsiteY21" fmla="*/ 159214 h 279202"/>
              <a:gd name="connsiteX22" fmla="*/ 119987 w 320735"/>
              <a:gd name="connsiteY22" fmla="*/ 133832 h 279202"/>
              <a:gd name="connsiteX23" fmla="*/ 133832 w 320735"/>
              <a:gd name="connsiteY23" fmla="*/ 119988 h 279202"/>
              <a:gd name="connsiteX24" fmla="*/ 147677 w 320735"/>
              <a:gd name="connsiteY24" fmla="*/ 106143 h 279202"/>
              <a:gd name="connsiteX25" fmla="*/ 147677 w 320735"/>
              <a:gd name="connsiteY25" fmla="*/ 94606 h 279202"/>
              <a:gd name="connsiteX26" fmla="*/ 147677 w 320735"/>
              <a:gd name="connsiteY26" fmla="*/ 80761 h 279202"/>
              <a:gd name="connsiteX27" fmla="*/ 133832 w 320735"/>
              <a:gd name="connsiteY27" fmla="*/ 80761 h 279202"/>
              <a:gd name="connsiteX28" fmla="*/ 119987 w 320735"/>
              <a:gd name="connsiteY28" fmla="*/ 94606 h 279202"/>
              <a:gd name="connsiteX29" fmla="*/ 111155 w 320735"/>
              <a:gd name="connsiteY29" fmla="*/ 94606 h 279202"/>
              <a:gd name="connsiteX30" fmla="*/ 119825 w 320735"/>
              <a:gd name="connsiteY30" fmla="*/ 81921 h 279202"/>
              <a:gd name="connsiteX31" fmla="*/ 124959 w 320735"/>
              <a:gd name="connsiteY31" fmla="*/ 66738 h 279202"/>
              <a:gd name="connsiteX32" fmla="*/ 134484 w 320735"/>
              <a:gd name="connsiteY32" fmla="*/ 52450 h 279202"/>
              <a:gd name="connsiteX33" fmla="*/ 144009 w 320735"/>
              <a:gd name="connsiteY33" fmla="*/ 38163 h 279202"/>
              <a:gd name="connsiteX34" fmla="*/ 153534 w 320735"/>
              <a:gd name="connsiteY34" fmla="*/ 23875 h 279202"/>
              <a:gd name="connsiteX35" fmla="*/ 157619 w 320735"/>
              <a:gd name="connsiteY35" fmla="*/ 17748 h 279202"/>
              <a:gd name="connsiteX36" fmla="*/ 161522 w 320735"/>
              <a:gd name="connsiteY36" fmla="*/ 13845 h 279202"/>
              <a:gd name="connsiteX37" fmla="*/ 173059 w 320735"/>
              <a:gd name="connsiteY37" fmla="*/ 13845 h 279202"/>
              <a:gd name="connsiteX38" fmla="*/ 186903 w 320735"/>
              <a:gd name="connsiteY38" fmla="*/ 0 h 27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20735" h="279202">
                <a:moveTo>
                  <a:pt x="186903" y="0"/>
                </a:moveTo>
                <a:lnTo>
                  <a:pt x="200748" y="0"/>
                </a:lnTo>
                <a:lnTo>
                  <a:pt x="214593" y="0"/>
                </a:lnTo>
                <a:lnTo>
                  <a:pt x="253819" y="13845"/>
                </a:lnTo>
                <a:lnTo>
                  <a:pt x="293046" y="39227"/>
                </a:lnTo>
                <a:lnTo>
                  <a:pt x="306891" y="66916"/>
                </a:lnTo>
                <a:lnTo>
                  <a:pt x="320735" y="80761"/>
                </a:lnTo>
                <a:lnTo>
                  <a:pt x="320735" y="94606"/>
                </a:lnTo>
                <a:lnTo>
                  <a:pt x="306891" y="106143"/>
                </a:lnTo>
                <a:lnTo>
                  <a:pt x="281509" y="119988"/>
                </a:lnTo>
                <a:lnTo>
                  <a:pt x="267664" y="119988"/>
                </a:lnTo>
                <a:lnTo>
                  <a:pt x="253819" y="133832"/>
                </a:lnTo>
                <a:lnTo>
                  <a:pt x="226130" y="147677"/>
                </a:lnTo>
                <a:lnTo>
                  <a:pt x="200748" y="159214"/>
                </a:lnTo>
                <a:lnTo>
                  <a:pt x="161522" y="186904"/>
                </a:lnTo>
                <a:lnTo>
                  <a:pt x="119987" y="212286"/>
                </a:lnTo>
                <a:lnTo>
                  <a:pt x="66916" y="253820"/>
                </a:lnTo>
                <a:lnTo>
                  <a:pt x="13845" y="279202"/>
                </a:lnTo>
                <a:lnTo>
                  <a:pt x="0" y="265357"/>
                </a:lnTo>
                <a:lnTo>
                  <a:pt x="27690" y="226131"/>
                </a:lnTo>
                <a:lnTo>
                  <a:pt x="66916" y="200749"/>
                </a:lnTo>
                <a:lnTo>
                  <a:pt x="94606" y="159214"/>
                </a:lnTo>
                <a:lnTo>
                  <a:pt x="119987" y="133832"/>
                </a:lnTo>
                <a:lnTo>
                  <a:pt x="133832" y="119988"/>
                </a:lnTo>
                <a:lnTo>
                  <a:pt x="147677" y="106143"/>
                </a:lnTo>
                <a:lnTo>
                  <a:pt x="147677" y="94606"/>
                </a:lnTo>
                <a:lnTo>
                  <a:pt x="147677" y="80761"/>
                </a:lnTo>
                <a:lnTo>
                  <a:pt x="133832" y="80761"/>
                </a:lnTo>
                <a:lnTo>
                  <a:pt x="119987" y="94606"/>
                </a:lnTo>
                <a:lnTo>
                  <a:pt x="111155" y="94606"/>
                </a:lnTo>
                <a:lnTo>
                  <a:pt x="119825" y="81921"/>
                </a:lnTo>
                <a:cubicBezTo>
                  <a:pt x="121759" y="77384"/>
                  <a:pt x="123023" y="72548"/>
                  <a:pt x="124959" y="66738"/>
                </a:cubicBezTo>
                <a:lnTo>
                  <a:pt x="134484" y="52450"/>
                </a:lnTo>
                <a:lnTo>
                  <a:pt x="144009" y="38163"/>
                </a:lnTo>
                <a:lnTo>
                  <a:pt x="153534" y="23875"/>
                </a:lnTo>
                <a:lnTo>
                  <a:pt x="157619" y="17748"/>
                </a:lnTo>
                <a:lnTo>
                  <a:pt x="161522" y="13845"/>
                </a:lnTo>
                <a:lnTo>
                  <a:pt x="173059" y="13845"/>
                </a:lnTo>
                <a:lnTo>
                  <a:pt x="186903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dirty="0"/>
          </a:p>
        </p:txBody>
      </p:sp>
      <p:sp>
        <p:nvSpPr>
          <p:cNvPr id="64" name="任意多边形: 形状 138"/>
          <p:cNvSpPr/>
          <p:nvPr/>
        </p:nvSpPr>
        <p:spPr bwMode="auto">
          <a:xfrm>
            <a:off x="2284705" y="2343661"/>
            <a:ext cx="921" cy="1516"/>
          </a:xfrm>
          <a:custGeom>
            <a:avLst/>
            <a:gdLst>
              <a:gd name="connsiteX0" fmla="*/ 1228 w 1228"/>
              <a:gd name="connsiteY0" fmla="*/ 0 h 2021"/>
              <a:gd name="connsiteX1" fmla="*/ 0 w 1228"/>
              <a:gd name="connsiteY1" fmla="*/ 2021 h 2021"/>
              <a:gd name="connsiteX2" fmla="*/ 92 w 1228"/>
              <a:gd name="connsiteY2" fmla="*/ 1769 h 2021"/>
              <a:gd name="connsiteX3" fmla="*/ 1228 w 1228"/>
              <a:gd name="connsiteY3" fmla="*/ 0 h 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" h="2021">
                <a:moveTo>
                  <a:pt x="1228" y="0"/>
                </a:moveTo>
                <a:lnTo>
                  <a:pt x="0" y="2021"/>
                </a:lnTo>
                <a:lnTo>
                  <a:pt x="92" y="1769"/>
                </a:lnTo>
                <a:cubicBezTo>
                  <a:pt x="679" y="792"/>
                  <a:pt x="1181" y="30"/>
                  <a:pt x="1228" y="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137"/>
          <p:cNvSpPr/>
          <p:nvPr/>
        </p:nvSpPr>
        <p:spPr bwMode="auto">
          <a:xfrm>
            <a:off x="1948262" y="2426354"/>
            <a:ext cx="367466" cy="106100"/>
          </a:xfrm>
          <a:custGeom>
            <a:avLst/>
            <a:gdLst>
              <a:gd name="connsiteX0" fmla="*/ 489891 w 489891"/>
              <a:gd name="connsiteY0" fmla="*/ 0 h 141466"/>
              <a:gd name="connsiteX1" fmla="*/ 485806 w 489891"/>
              <a:gd name="connsiteY1" fmla="*/ 6127 h 141466"/>
              <a:gd name="connsiteX2" fmla="*/ 476281 w 489891"/>
              <a:gd name="connsiteY2" fmla="*/ 20415 h 141466"/>
              <a:gd name="connsiteX3" fmla="*/ 466756 w 489891"/>
              <a:gd name="connsiteY3" fmla="*/ 34702 h 141466"/>
              <a:gd name="connsiteX4" fmla="*/ 457231 w 489891"/>
              <a:gd name="connsiteY4" fmla="*/ 48990 h 141466"/>
              <a:gd name="connsiteX5" fmla="*/ 452097 w 489891"/>
              <a:gd name="connsiteY5" fmla="*/ 64173 h 141466"/>
              <a:gd name="connsiteX6" fmla="*/ 443427 w 489891"/>
              <a:gd name="connsiteY6" fmla="*/ 76858 h 141466"/>
              <a:gd name="connsiteX7" fmla="*/ 426878 w 489891"/>
              <a:gd name="connsiteY7" fmla="*/ 76858 h 141466"/>
              <a:gd name="connsiteX8" fmla="*/ 399188 w 489891"/>
              <a:gd name="connsiteY8" fmla="*/ 76858 h 141466"/>
              <a:gd name="connsiteX9" fmla="*/ 373806 w 489891"/>
              <a:gd name="connsiteY9" fmla="*/ 88395 h 141466"/>
              <a:gd name="connsiteX10" fmla="*/ 332272 w 489891"/>
              <a:gd name="connsiteY10" fmla="*/ 88395 h 141466"/>
              <a:gd name="connsiteX11" fmla="*/ 293046 w 489891"/>
              <a:gd name="connsiteY11" fmla="*/ 102240 h 141466"/>
              <a:gd name="connsiteX12" fmla="*/ 253819 w 489891"/>
              <a:gd name="connsiteY12" fmla="*/ 102240 h 141466"/>
              <a:gd name="connsiteX13" fmla="*/ 214593 w 489891"/>
              <a:gd name="connsiteY13" fmla="*/ 116084 h 141466"/>
              <a:gd name="connsiteX14" fmla="*/ 186903 w 489891"/>
              <a:gd name="connsiteY14" fmla="*/ 129929 h 141466"/>
              <a:gd name="connsiteX15" fmla="*/ 161521 w 489891"/>
              <a:gd name="connsiteY15" fmla="*/ 129929 h 141466"/>
              <a:gd name="connsiteX16" fmla="*/ 133832 w 489891"/>
              <a:gd name="connsiteY16" fmla="*/ 129929 h 141466"/>
              <a:gd name="connsiteX17" fmla="*/ 119987 w 489891"/>
              <a:gd name="connsiteY17" fmla="*/ 141466 h 141466"/>
              <a:gd name="connsiteX18" fmla="*/ 106143 w 489891"/>
              <a:gd name="connsiteY18" fmla="*/ 141466 h 141466"/>
              <a:gd name="connsiteX19" fmla="*/ 94606 w 489891"/>
              <a:gd name="connsiteY19" fmla="*/ 141466 h 141466"/>
              <a:gd name="connsiteX20" fmla="*/ 80761 w 489891"/>
              <a:gd name="connsiteY20" fmla="*/ 141466 h 141466"/>
              <a:gd name="connsiteX21" fmla="*/ 53071 w 489891"/>
              <a:gd name="connsiteY21" fmla="*/ 129929 h 141466"/>
              <a:gd name="connsiteX22" fmla="*/ 27690 w 489891"/>
              <a:gd name="connsiteY22" fmla="*/ 102240 h 141466"/>
              <a:gd name="connsiteX23" fmla="*/ 0 w 489891"/>
              <a:gd name="connsiteY23" fmla="*/ 76858 h 141466"/>
              <a:gd name="connsiteX24" fmla="*/ 106143 w 489891"/>
              <a:gd name="connsiteY24" fmla="*/ 63013 h 141466"/>
              <a:gd name="connsiteX25" fmla="*/ 161521 w 489891"/>
              <a:gd name="connsiteY25" fmla="*/ 63013 h 141466"/>
              <a:gd name="connsiteX26" fmla="*/ 214593 w 489891"/>
              <a:gd name="connsiteY26" fmla="*/ 49168 h 141466"/>
              <a:gd name="connsiteX27" fmla="*/ 253819 w 489891"/>
              <a:gd name="connsiteY27" fmla="*/ 49168 h 141466"/>
              <a:gd name="connsiteX28" fmla="*/ 293046 w 489891"/>
              <a:gd name="connsiteY28" fmla="*/ 49168 h 141466"/>
              <a:gd name="connsiteX29" fmla="*/ 320735 w 489891"/>
              <a:gd name="connsiteY29" fmla="*/ 35323 h 141466"/>
              <a:gd name="connsiteX30" fmla="*/ 359962 w 489891"/>
              <a:gd name="connsiteY30" fmla="*/ 35323 h 141466"/>
              <a:gd name="connsiteX31" fmla="*/ 413033 w 489891"/>
              <a:gd name="connsiteY31" fmla="*/ 21479 h 141466"/>
              <a:gd name="connsiteX32" fmla="*/ 452259 w 489891"/>
              <a:gd name="connsiteY32" fmla="*/ 9941 h 141466"/>
              <a:gd name="connsiteX33" fmla="*/ 466104 w 489891"/>
              <a:gd name="connsiteY33" fmla="*/ 9941 h 141466"/>
              <a:gd name="connsiteX34" fmla="*/ 479949 w 489891"/>
              <a:gd name="connsiteY34" fmla="*/ 9941 h 141466"/>
              <a:gd name="connsiteX35" fmla="*/ 489891 w 489891"/>
              <a:gd name="connsiteY35" fmla="*/ 0 h 14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89891" h="141466">
                <a:moveTo>
                  <a:pt x="489891" y="0"/>
                </a:moveTo>
                <a:lnTo>
                  <a:pt x="485806" y="6127"/>
                </a:lnTo>
                <a:lnTo>
                  <a:pt x="476281" y="20415"/>
                </a:lnTo>
                <a:lnTo>
                  <a:pt x="466756" y="34702"/>
                </a:lnTo>
                <a:lnTo>
                  <a:pt x="457231" y="48990"/>
                </a:lnTo>
                <a:cubicBezTo>
                  <a:pt x="455295" y="54800"/>
                  <a:pt x="454031" y="59636"/>
                  <a:pt x="452097" y="64173"/>
                </a:cubicBezTo>
                <a:lnTo>
                  <a:pt x="443427" y="76858"/>
                </a:lnTo>
                <a:lnTo>
                  <a:pt x="426878" y="76858"/>
                </a:lnTo>
                <a:lnTo>
                  <a:pt x="399188" y="76858"/>
                </a:lnTo>
                <a:lnTo>
                  <a:pt x="373806" y="88395"/>
                </a:lnTo>
                <a:lnTo>
                  <a:pt x="332272" y="88395"/>
                </a:lnTo>
                <a:lnTo>
                  <a:pt x="293046" y="102240"/>
                </a:lnTo>
                <a:lnTo>
                  <a:pt x="253819" y="102240"/>
                </a:lnTo>
                <a:lnTo>
                  <a:pt x="214593" y="116084"/>
                </a:lnTo>
                <a:lnTo>
                  <a:pt x="186903" y="129929"/>
                </a:lnTo>
                <a:lnTo>
                  <a:pt x="161521" y="129929"/>
                </a:lnTo>
                <a:lnTo>
                  <a:pt x="133832" y="129929"/>
                </a:lnTo>
                <a:lnTo>
                  <a:pt x="119987" y="141466"/>
                </a:lnTo>
                <a:lnTo>
                  <a:pt x="106143" y="141466"/>
                </a:lnTo>
                <a:lnTo>
                  <a:pt x="94606" y="141466"/>
                </a:lnTo>
                <a:lnTo>
                  <a:pt x="80761" y="141466"/>
                </a:lnTo>
                <a:lnTo>
                  <a:pt x="53071" y="129929"/>
                </a:lnTo>
                <a:lnTo>
                  <a:pt x="27690" y="102240"/>
                </a:lnTo>
                <a:lnTo>
                  <a:pt x="0" y="76858"/>
                </a:lnTo>
                <a:lnTo>
                  <a:pt x="106143" y="63013"/>
                </a:lnTo>
                <a:lnTo>
                  <a:pt x="161521" y="63013"/>
                </a:lnTo>
                <a:lnTo>
                  <a:pt x="214593" y="49168"/>
                </a:lnTo>
                <a:lnTo>
                  <a:pt x="253819" y="49168"/>
                </a:lnTo>
                <a:lnTo>
                  <a:pt x="293046" y="49168"/>
                </a:lnTo>
                <a:lnTo>
                  <a:pt x="320735" y="35323"/>
                </a:lnTo>
                <a:lnTo>
                  <a:pt x="359962" y="35323"/>
                </a:lnTo>
                <a:lnTo>
                  <a:pt x="413033" y="21479"/>
                </a:lnTo>
                <a:lnTo>
                  <a:pt x="452259" y="9941"/>
                </a:lnTo>
                <a:lnTo>
                  <a:pt x="466104" y="9941"/>
                </a:lnTo>
                <a:lnTo>
                  <a:pt x="479949" y="9941"/>
                </a:lnTo>
                <a:lnTo>
                  <a:pt x="489891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dirty="0"/>
          </a:p>
        </p:txBody>
      </p:sp>
      <p:sp>
        <p:nvSpPr>
          <p:cNvPr id="66" name="任意多边形: 形状 149"/>
          <p:cNvSpPr/>
          <p:nvPr/>
        </p:nvSpPr>
        <p:spPr bwMode="auto">
          <a:xfrm>
            <a:off x="2110998" y="2854076"/>
            <a:ext cx="73460" cy="66072"/>
          </a:xfrm>
          <a:custGeom>
            <a:avLst/>
            <a:gdLst>
              <a:gd name="connsiteX0" fmla="*/ 0 w 97934"/>
              <a:gd name="connsiteY0" fmla="*/ 0 h 88096"/>
              <a:gd name="connsiteX1" fmla="*/ 11537 w 97934"/>
              <a:gd name="connsiteY1" fmla="*/ 0 h 88096"/>
              <a:gd name="connsiteX2" fmla="*/ 25382 w 97934"/>
              <a:gd name="connsiteY2" fmla="*/ 0 h 88096"/>
              <a:gd name="connsiteX3" fmla="*/ 53071 w 97934"/>
              <a:gd name="connsiteY3" fmla="*/ 0 h 88096"/>
              <a:gd name="connsiteX4" fmla="*/ 78453 w 97934"/>
              <a:gd name="connsiteY4" fmla="*/ 13844 h 88096"/>
              <a:gd name="connsiteX5" fmla="*/ 92298 w 97934"/>
              <a:gd name="connsiteY5" fmla="*/ 13844 h 88096"/>
              <a:gd name="connsiteX6" fmla="*/ 97594 w 97934"/>
              <a:gd name="connsiteY6" fmla="*/ 13844 h 88096"/>
              <a:gd name="connsiteX7" fmla="*/ 97934 w 97934"/>
              <a:gd name="connsiteY7" fmla="*/ 20221 h 88096"/>
              <a:gd name="connsiteX8" fmla="*/ 91584 w 97934"/>
              <a:gd name="connsiteY8" fmla="*/ 45621 h 88096"/>
              <a:gd name="connsiteX9" fmla="*/ 85234 w 97934"/>
              <a:gd name="connsiteY9" fmla="*/ 64671 h 88096"/>
              <a:gd name="connsiteX10" fmla="*/ 78884 w 97934"/>
              <a:gd name="connsiteY10" fmla="*/ 74196 h 88096"/>
              <a:gd name="connsiteX11" fmla="*/ 74251 w 97934"/>
              <a:gd name="connsiteY11" fmla="*/ 88096 h 88096"/>
              <a:gd name="connsiteX12" fmla="*/ 64608 w 97934"/>
              <a:gd name="connsiteY12" fmla="*/ 78453 h 88096"/>
              <a:gd name="connsiteX13" fmla="*/ 53071 w 97934"/>
              <a:gd name="connsiteY13" fmla="*/ 66916 h 88096"/>
              <a:gd name="connsiteX14" fmla="*/ 25382 w 97934"/>
              <a:gd name="connsiteY14" fmla="*/ 53071 h 88096"/>
              <a:gd name="connsiteX15" fmla="*/ 11537 w 97934"/>
              <a:gd name="connsiteY15" fmla="*/ 25381 h 88096"/>
              <a:gd name="connsiteX16" fmla="*/ 0 w 97934"/>
              <a:gd name="connsiteY16" fmla="*/ 25381 h 88096"/>
              <a:gd name="connsiteX17" fmla="*/ 0 w 97934"/>
              <a:gd name="connsiteY17" fmla="*/ 13844 h 88096"/>
              <a:gd name="connsiteX18" fmla="*/ 0 w 97934"/>
              <a:gd name="connsiteY18" fmla="*/ 0 h 8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7934" h="88096">
                <a:moveTo>
                  <a:pt x="0" y="0"/>
                </a:moveTo>
                <a:lnTo>
                  <a:pt x="11537" y="0"/>
                </a:lnTo>
                <a:lnTo>
                  <a:pt x="25382" y="0"/>
                </a:lnTo>
                <a:lnTo>
                  <a:pt x="53071" y="0"/>
                </a:lnTo>
                <a:lnTo>
                  <a:pt x="78453" y="13844"/>
                </a:lnTo>
                <a:lnTo>
                  <a:pt x="92298" y="13844"/>
                </a:lnTo>
                <a:lnTo>
                  <a:pt x="97594" y="13844"/>
                </a:lnTo>
                <a:lnTo>
                  <a:pt x="97934" y="20221"/>
                </a:lnTo>
                <a:cubicBezTo>
                  <a:pt x="94103" y="39378"/>
                  <a:pt x="96466" y="30976"/>
                  <a:pt x="91584" y="45621"/>
                </a:cubicBezTo>
                <a:cubicBezTo>
                  <a:pt x="89467" y="51971"/>
                  <a:pt x="87952" y="58554"/>
                  <a:pt x="85234" y="64671"/>
                </a:cubicBezTo>
                <a:cubicBezTo>
                  <a:pt x="83684" y="68158"/>
                  <a:pt x="81001" y="71021"/>
                  <a:pt x="78884" y="74196"/>
                </a:cubicBezTo>
                <a:lnTo>
                  <a:pt x="74251" y="88096"/>
                </a:lnTo>
                <a:lnTo>
                  <a:pt x="64608" y="78453"/>
                </a:lnTo>
                <a:lnTo>
                  <a:pt x="53071" y="66916"/>
                </a:lnTo>
                <a:lnTo>
                  <a:pt x="25382" y="53071"/>
                </a:lnTo>
                <a:lnTo>
                  <a:pt x="11537" y="25381"/>
                </a:lnTo>
                <a:lnTo>
                  <a:pt x="0" y="25381"/>
                </a:lnTo>
                <a:lnTo>
                  <a:pt x="0" y="1384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148"/>
          <p:cNvSpPr/>
          <p:nvPr/>
        </p:nvSpPr>
        <p:spPr bwMode="auto">
          <a:xfrm>
            <a:off x="2130038" y="2594488"/>
            <a:ext cx="129810" cy="358232"/>
          </a:xfrm>
          <a:custGeom>
            <a:avLst/>
            <a:gdLst>
              <a:gd name="connsiteX0" fmla="*/ 0 w 173058"/>
              <a:gd name="connsiteY0" fmla="*/ 0 h 477642"/>
              <a:gd name="connsiteX1" fmla="*/ 13845 w 173058"/>
              <a:gd name="connsiteY1" fmla="*/ 0 h 477642"/>
              <a:gd name="connsiteX2" fmla="*/ 27689 w 173058"/>
              <a:gd name="connsiteY2" fmla="*/ 0 h 477642"/>
              <a:gd name="connsiteX3" fmla="*/ 39226 w 173058"/>
              <a:gd name="connsiteY3" fmla="*/ 0 h 477642"/>
              <a:gd name="connsiteX4" fmla="*/ 53071 w 173058"/>
              <a:gd name="connsiteY4" fmla="*/ 0 h 477642"/>
              <a:gd name="connsiteX5" fmla="*/ 80760 w 173058"/>
              <a:gd name="connsiteY5" fmla="*/ 13845 h 477642"/>
              <a:gd name="connsiteX6" fmla="*/ 92298 w 173058"/>
              <a:gd name="connsiteY6" fmla="*/ 25382 h 477642"/>
              <a:gd name="connsiteX7" fmla="*/ 133832 w 173058"/>
              <a:gd name="connsiteY7" fmla="*/ 53071 h 477642"/>
              <a:gd name="connsiteX8" fmla="*/ 147676 w 173058"/>
              <a:gd name="connsiteY8" fmla="*/ 80761 h 477642"/>
              <a:gd name="connsiteX9" fmla="*/ 159213 w 173058"/>
              <a:gd name="connsiteY9" fmla="*/ 106143 h 477642"/>
              <a:gd name="connsiteX10" fmla="*/ 159213 w 173058"/>
              <a:gd name="connsiteY10" fmla="*/ 159214 h 477642"/>
              <a:gd name="connsiteX11" fmla="*/ 173058 w 173058"/>
              <a:gd name="connsiteY11" fmla="*/ 226130 h 477642"/>
              <a:gd name="connsiteX12" fmla="*/ 173058 w 173058"/>
              <a:gd name="connsiteY12" fmla="*/ 293046 h 477642"/>
              <a:gd name="connsiteX13" fmla="*/ 173058 w 173058"/>
              <a:gd name="connsiteY13" fmla="*/ 346118 h 477642"/>
              <a:gd name="connsiteX14" fmla="*/ 159213 w 173058"/>
              <a:gd name="connsiteY14" fmla="*/ 385344 h 477642"/>
              <a:gd name="connsiteX15" fmla="*/ 159213 w 173058"/>
              <a:gd name="connsiteY15" fmla="*/ 413034 h 477642"/>
              <a:gd name="connsiteX16" fmla="*/ 147676 w 173058"/>
              <a:gd name="connsiteY16" fmla="*/ 424571 h 477642"/>
              <a:gd name="connsiteX17" fmla="*/ 133832 w 173058"/>
              <a:gd name="connsiteY17" fmla="*/ 452260 h 477642"/>
              <a:gd name="connsiteX18" fmla="*/ 119987 w 173058"/>
              <a:gd name="connsiteY18" fmla="*/ 466105 h 477642"/>
              <a:gd name="connsiteX19" fmla="*/ 106142 w 173058"/>
              <a:gd name="connsiteY19" fmla="*/ 477642 h 477642"/>
              <a:gd name="connsiteX20" fmla="*/ 92298 w 173058"/>
              <a:gd name="connsiteY20" fmla="*/ 477642 h 477642"/>
              <a:gd name="connsiteX21" fmla="*/ 80760 w 173058"/>
              <a:gd name="connsiteY21" fmla="*/ 477642 h 477642"/>
              <a:gd name="connsiteX22" fmla="*/ 66916 w 173058"/>
              <a:gd name="connsiteY22" fmla="*/ 477642 h 477642"/>
              <a:gd name="connsiteX23" fmla="*/ 53071 w 173058"/>
              <a:gd name="connsiteY23" fmla="*/ 466105 h 477642"/>
              <a:gd name="connsiteX24" fmla="*/ 53071 w 173058"/>
              <a:gd name="connsiteY24" fmla="*/ 452260 h 477642"/>
              <a:gd name="connsiteX25" fmla="*/ 53071 w 173058"/>
              <a:gd name="connsiteY25" fmla="*/ 438416 h 477642"/>
              <a:gd name="connsiteX26" fmla="*/ 48869 w 173058"/>
              <a:gd name="connsiteY26" fmla="*/ 434214 h 477642"/>
              <a:gd name="connsiteX27" fmla="*/ 53502 w 173058"/>
              <a:gd name="connsiteY27" fmla="*/ 420314 h 477642"/>
              <a:gd name="connsiteX28" fmla="*/ 59852 w 173058"/>
              <a:gd name="connsiteY28" fmla="*/ 410789 h 477642"/>
              <a:gd name="connsiteX29" fmla="*/ 66202 w 173058"/>
              <a:gd name="connsiteY29" fmla="*/ 391739 h 477642"/>
              <a:gd name="connsiteX30" fmla="*/ 72552 w 173058"/>
              <a:gd name="connsiteY30" fmla="*/ 366339 h 477642"/>
              <a:gd name="connsiteX31" fmla="*/ 72212 w 173058"/>
              <a:gd name="connsiteY31" fmla="*/ 359962 h 477642"/>
              <a:gd name="connsiteX32" fmla="*/ 80760 w 173058"/>
              <a:gd name="connsiteY32" fmla="*/ 359962 h 477642"/>
              <a:gd name="connsiteX33" fmla="*/ 80760 w 173058"/>
              <a:gd name="connsiteY33" fmla="*/ 346118 h 477642"/>
              <a:gd name="connsiteX34" fmla="*/ 80760 w 173058"/>
              <a:gd name="connsiteY34" fmla="*/ 332273 h 477642"/>
              <a:gd name="connsiteX35" fmla="*/ 92298 w 173058"/>
              <a:gd name="connsiteY35" fmla="*/ 306891 h 477642"/>
              <a:gd name="connsiteX36" fmla="*/ 92298 w 173058"/>
              <a:gd name="connsiteY36" fmla="*/ 265357 h 477642"/>
              <a:gd name="connsiteX37" fmla="*/ 92298 w 173058"/>
              <a:gd name="connsiteY37" fmla="*/ 198441 h 477642"/>
              <a:gd name="connsiteX38" fmla="*/ 80760 w 173058"/>
              <a:gd name="connsiteY38" fmla="*/ 133832 h 477642"/>
              <a:gd name="connsiteX39" fmla="*/ 80760 w 173058"/>
              <a:gd name="connsiteY39" fmla="*/ 106143 h 477642"/>
              <a:gd name="connsiteX40" fmla="*/ 66916 w 173058"/>
              <a:gd name="connsiteY40" fmla="*/ 80761 h 477642"/>
              <a:gd name="connsiteX41" fmla="*/ 53071 w 173058"/>
              <a:gd name="connsiteY41" fmla="*/ 66916 h 477642"/>
              <a:gd name="connsiteX42" fmla="*/ 27689 w 173058"/>
              <a:gd name="connsiteY42" fmla="*/ 39227 h 477642"/>
              <a:gd name="connsiteX43" fmla="*/ 13845 w 173058"/>
              <a:gd name="connsiteY43" fmla="*/ 39227 h 477642"/>
              <a:gd name="connsiteX44" fmla="*/ 0 w 173058"/>
              <a:gd name="connsiteY44" fmla="*/ 25382 h 477642"/>
              <a:gd name="connsiteX45" fmla="*/ 0 w 173058"/>
              <a:gd name="connsiteY45" fmla="*/ 13845 h 477642"/>
              <a:gd name="connsiteX46" fmla="*/ 0 w 173058"/>
              <a:gd name="connsiteY46" fmla="*/ 0 h 47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73058" h="477642">
                <a:moveTo>
                  <a:pt x="0" y="0"/>
                </a:moveTo>
                <a:lnTo>
                  <a:pt x="13845" y="0"/>
                </a:lnTo>
                <a:lnTo>
                  <a:pt x="27689" y="0"/>
                </a:lnTo>
                <a:lnTo>
                  <a:pt x="39226" y="0"/>
                </a:lnTo>
                <a:lnTo>
                  <a:pt x="53071" y="0"/>
                </a:lnTo>
                <a:lnTo>
                  <a:pt x="80760" y="13845"/>
                </a:lnTo>
                <a:lnTo>
                  <a:pt x="92298" y="25382"/>
                </a:lnTo>
                <a:lnTo>
                  <a:pt x="133832" y="53071"/>
                </a:lnTo>
                <a:lnTo>
                  <a:pt x="147676" y="80761"/>
                </a:lnTo>
                <a:lnTo>
                  <a:pt x="159213" y="106143"/>
                </a:lnTo>
                <a:lnTo>
                  <a:pt x="159213" y="159214"/>
                </a:lnTo>
                <a:lnTo>
                  <a:pt x="173058" y="226130"/>
                </a:lnTo>
                <a:lnTo>
                  <a:pt x="173058" y="293046"/>
                </a:lnTo>
                <a:lnTo>
                  <a:pt x="173058" y="346118"/>
                </a:lnTo>
                <a:lnTo>
                  <a:pt x="159213" y="385344"/>
                </a:lnTo>
                <a:lnTo>
                  <a:pt x="159213" y="413034"/>
                </a:lnTo>
                <a:lnTo>
                  <a:pt x="147676" y="424571"/>
                </a:lnTo>
                <a:lnTo>
                  <a:pt x="133832" y="452260"/>
                </a:lnTo>
                <a:lnTo>
                  <a:pt x="119987" y="466105"/>
                </a:lnTo>
                <a:lnTo>
                  <a:pt x="106142" y="477642"/>
                </a:lnTo>
                <a:lnTo>
                  <a:pt x="92298" y="477642"/>
                </a:lnTo>
                <a:lnTo>
                  <a:pt x="80760" y="477642"/>
                </a:lnTo>
                <a:lnTo>
                  <a:pt x="66916" y="477642"/>
                </a:lnTo>
                <a:lnTo>
                  <a:pt x="53071" y="466105"/>
                </a:lnTo>
                <a:lnTo>
                  <a:pt x="53071" y="452260"/>
                </a:lnTo>
                <a:lnTo>
                  <a:pt x="53071" y="438416"/>
                </a:lnTo>
                <a:lnTo>
                  <a:pt x="48869" y="434214"/>
                </a:lnTo>
                <a:lnTo>
                  <a:pt x="53502" y="420314"/>
                </a:lnTo>
                <a:cubicBezTo>
                  <a:pt x="55619" y="417139"/>
                  <a:pt x="58302" y="414276"/>
                  <a:pt x="59852" y="410789"/>
                </a:cubicBezTo>
                <a:cubicBezTo>
                  <a:pt x="62570" y="404672"/>
                  <a:pt x="64085" y="398089"/>
                  <a:pt x="66202" y="391739"/>
                </a:cubicBezTo>
                <a:cubicBezTo>
                  <a:pt x="71084" y="377094"/>
                  <a:pt x="68721" y="385496"/>
                  <a:pt x="72552" y="366339"/>
                </a:cubicBezTo>
                <a:lnTo>
                  <a:pt x="72212" y="359962"/>
                </a:lnTo>
                <a:lnTo>
                  <a:pt x="80760" y="359962"/>
                </a:lnTo>
                <a:lnTo>
                  <a:pt x="80760" y="346118"/>
                </a:lnTo>
                <a:lnTo>
                  <a:pt x="80760" y="332273"/>
                </a:lnTo>
                <a:lnTo>
                  <a:pt x="92298" y="306891"/>
                </a:lnTo>
                <a:lnTo>
                  <a:pt x="92298" y="265357"/>
                </a:lnTo>
                <a:lnTo>
                  <a:pt x="92298" y="198441"/>
                </a:lnTo>
                <a:lnTo>
                  <a:pt x="80760" y="133832"/>
                </a:lnTo>
                <a:lnTo>
                  <a:pt x="80760" y="106143"/>
                </a:lnTo>
                <a:lnTo>
                  <a:pt x="66916" y="80761"/>
                </a:lnTo>
                <a:lnTo>
                  <a:pt x="53071" y="66916"/>
                </a:lnTo>
                <a:lnTo>
                  <a:pt x="27689" y="39227"/>
                </a:lnTo>
                <a:lnTo>
                  <a:pt x="13845" y="39227"/>
                </a:lnTo>
                <a:lnTo>
                  <a:pt x="0" y="25382"/>
                </a:lnTo>
                <a:lnTo>
                  <a:pt x="0" y="13845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33831"/>
          <p:cNvSpPr/>
          <p:nvPr/>
        </p:nvSpPr>
        <p:spPr>
          <a:xfrm>
            <a:off x="2141590" y="2871623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24"/>
          <p:cNvSpPr txBox="1"/>
          <p:nvPr/>
        </p:nvSpPr>
        <p:spPr>
          <a:xfrm>
            <a:off x="1403648" y="1059582"/>
            <a:ext cx="1782429" cy="699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100" dirty="0" err="1">
                <a:latin typeface="汉语拼音" panose="02010600030101010101" pitchFamily="34" charset="0"/>
                <a:ea typeface="华文细黑" panose="02010600040101010101" charset="-122"/>
                <a:cs typeface="汉语拼音" panose="02010600030101010101" pitchFamily="34" charset="0"/>
              </a:rPr>
              <a:t>zhēng</a:t>
            </a:r>
            <a:endParaRPr lang="zh-CN" altLang="en-US" sz="4100" dirty="0">
              <a:latin typeface="汉语拼音" panose="02010600030101010101" pitchFamily="34" charset="0"/>
              <a:ea typeface="华文细黑" panose="02010600040101010101" charset="-122"/>
              <a:cs typeface="汉语拼音" panose="02010600030101010101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35896" y="2253263"/>
            <a:ext cx="4358580" cy="69826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丞相洒水戴草帽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43840" y="2970235"/>
            <a:ext cx="1633928" cy="519374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字源演变：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64" y="2988130"/>
            <a:ext cx="3284888" cy="1311812"/>
          </a:xfrm>
          <a:prstGeom prst="rect">
            <a:avLst/>
          </a:prstGeom>
        </p:spPr>
      </p:pic>
      <p:sp>
        <p:nvSpPr>
          <p:cNvPr id="72" name="线形标注 2 71"/>
          <p:cNvSpPr/>
          <p:nvPr/>
        </p:nvSpPr>
        <p:spPr>
          <a:xfrm>
            <a:off x="3651826" y="806960"/>
            <a:ext cx="4558673" cy="1319544"/>
          </a:xfrm>
          <a:prstGeom prst="borderCallout2">
            <a:avLst>
              <a:gd name="adj1" fmla="val 33628"/>
              <a:gd name="adj2" fmla="val -107"/>
              <a:gd name="adj3" fmla="val 33814"/>
              <a:gd name="adj4" fmla="val 915"/>
              <a:gd name="adj5" fmla="val 32171"/>
              <a:gd name="adj6" fmla="val 384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“艹”写得扁、长，</a:t>
            </a:r>
            <a:endParaRPr lang="en-US" altLang="zh-CN" sz="28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第四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</a:rPr>
              <a:t>笔是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“乛”，</a:t>
            </a:r>
            <a:endParaRPr lang="en-US" altLang="zh-CN" sz="2800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“丞”下的“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itchFamily="2" charset="-122"/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”不要太短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73" grpId="0"/>
      <p:bldP spid="82" grpId="0"/>
      <p:bldP spid="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7"/>
          <p:cNvGrpSpPr/>
          <p:nvPr/>
        </p:nvGrpSpPr>
        <p:grpSpPr>
          <a:xfrm>
            <a:off x="3707597" y="1852854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203237" y="185860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709167" y="1858645"/>
            <a:ext cx="1029990" cy="1086515"/>
            <a:chOff x="2437" y="2032"/>
            <a:chExt cx="1245" cy="1265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5147198" y="1845025"/>
            <a:ext cx="1029163" cy="1085656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709167" y="183473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挪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2223879" y="1806327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徘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3717949" y="1805385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徊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4963" y="1285904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nuó</a:t>
            </a:r>
          </a:p>
        </p:txBody>
      </p:sp>
      <p:sp>
        <p:nvSpPr>
          <p:cNvPr id="16" name="矩形 15"/>
          <p:cNvSpPr/>
          <p:nvPr/>
        </p:nvSpPr>
        <p:spPr>
          <a:xfrm>
            <a:off x="2441072" y="1297633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pái</a:t>
            </a:r>
          </a:p>
        </p:txBody>
      </p:sp>
      <p:sp>
        <p:nvSpPr>
          <p:cNvPr id="17" name="矩形 16"/>
          <p:cNvSpPr/>
          <p:nvPr/>
        </p:nvSpPr>
        <p:spPr>
          <a:xfrm>
            <a:off x="3776873" y="1322629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huái</a:t>
            </a:r>
          </a:p>
        </p:txBody>
      </p:sp>
      <p:sp>
        <p:nvSpPr>
          <p:cNvPr id="43" name="文本框 64"/>
          <p:cNvSpPr txBox="1"/>
          <p:nvPr/>
        </p:nvSpPr>
        <p:spPr>
          <a:xfrm>
            <a:off x="5211957" y="1781405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裸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0996" y="1300842"/>
            <a:ext cx="83846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luǒ</a:t>
            </a:r>
            <a:endParaRPr 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5" name="TextBox 124"/>
          <p:cNvSpPr txBox="1"/>
          <p:nvPr/>
        </p:nvSpPr>
        <p:spPr>
          <a:xfrm>
            <a:off x="413167" y="315813"/>
            <a:ext cx="6061923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观察下面的字，注意它们的结构特点。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655363" y="1265572"/>
            <a:ext cx="2166866" cy="584775"/>
          </a:xfrm>
          <a:prstGeom prst="rect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左窄右宽</a:t>
            </a:r>
          </a:p>
        </p:txBody>
      </p:sp>
      <p:sp>
        <p:nvSpPr>
          <p:cNvPr id="67" name="矩形 66"/>
          <p:cNvSpPr/>
          <p:nvPr/>
        </p:nvSpPr>
        <p:spPr>
          <a:xfrm>
            <a:off x="6645868" y="2594061"/>
            <a:ext cx="2363681" cy="1077218"/>
          </a:xfrm>
          <a:prstGeom prst="rect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右部要舒展，左右紧凑些。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线形标注 2 67"/>
          <p:cNvSpPr/>
          <p:nvPr/>
        </p:nvSpPr>
        <p:spPr>
          <a:xfrm>
            <a:off x="1403648" y="3507854"/>
            <a:ext cx="2253215" cy="666202"/>
          </a:xfrm>
          <a:prstGeom prst="borderCallout2">
            <a:avLst>
              <a:gd name="adj1" fmla="val -104915"/>
              <a:gd name="adj2" fmla="val 47842"/>
              <a:gd name="adj3" fmla="val -490"/>
              <a:gd name="adj4" fmla="val 44857"/>
              <a:gd name="adj5" fmla="val -118435"/>
              <a:gd name="adj6" fmla="val 11144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与行走有关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9" name="线形标注 2 68"/>
          <p:cNvSpPr/>
          <p:nvPr/>
        </p:nvSpPr>
        <p:spPr>
          <a:xfrm>
            <a:off x="4223006" y="3539929"/>
            <a:ext cx="2221203" cy="602052"/>
          </a:xfrm>
          <a:prstGeom prst="borderCallout2">
            <a:avLst>
              <a:gd name="adj1" fmla="val -2649"/>
              <a:gd name="adj2" fmla="val 48254"/>
              <a:gd name="adj3" fmla="val -143744"/>
              <a:gd name="adj4" fmla="val 57289"/>
              <a:gd name="adj5" fmla="val -4731"/>
              <a:gd name="adj6" fmla="val 4734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与衣服有关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0" name="文本框 64"/>
          <p:cNvSpPr txBox="1"/>
          <p:nvPr/>
        </p:nvSpPr>
        <p:spPr>
          <a:xfrm>
            <a:off x="2033772" y="183681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64"/>
          <p:cNvSpPr txBox="1"/>
          <p:nvPr/>
        </p:nvSpPr>
        <p:spPr>
          <a:xfrm>
            <a:off x="3502507" y="181776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64"/>
          <p:cNvSpPr txBox="1"/>
          <p:nvPr/>
        </p:nvSpPr>
        <p:spPr>
          <a:xfrm>
            <a:off x="5147198" y="1798712"/>
            <a:ext cx="935477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衤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79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475656" y="1058702"/>
            <a:ext cx="7020037" cy="11726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，思考：作者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在文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中想要表达什么？</a:t>
            </a:r>
            <a:endParaRPr lang="zh-CN" altLang="en-US" sz="27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63638"/>
            <a:ext cx="1104039" cy="1582166"/>
          </a:xfrm>
          <a:prstGeom prst="rect">
            <a:avLst/>
          </a:prstGeom>
        </p:spPr>
      </p:pic>
      <p:sp>
        <p:nvSpPr>
          <p:cNvPr id="8" name="文本框 2"/>
          <p:cNvSpPr txBox="1"/>
          <p:nvPr/>
        </p:nvSpPr>
        <p:spPr>
          <a:xfrm>
            <a:off x="2915816" y="2210714"/>
            <a:ext cx="345638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对时光匆匆的叹惋</a:t>
            </a:r>
          </a:p>
        </p:txBody>
      </p:sp>
      <p:sp>
        <p:nvSpPr>
          <p:cNvPr id="9" name="文本框 2"/>
          <p:cNvSpPr txBox="1"/>
          <p:nvPr/>
        </p:nvSpPr>
        <p:spPr>
          <a:xfrm>
            <a:off x="2447764" y="2853416"/>
            <a:ext cx="4392488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对自己无所作为的不安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2915816" y="3475501"/>
            <a:ext cx="381642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对流逝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时间的珍惜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600228" y="1347614"/>
            <a:ext cx="7020037" cy="16927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文中哪句话最能表达作者的情感？它在表达上有什么特点？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63638"/>
            <a:ext cx="1104039" cy="158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83568" y="1174908"/>
            <a:ext cx="7992888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，聪明的，你告诉我，我们的日子为什么一去不复返呢？——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是有人偷了他们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那是谁？又藏在何处呢？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是他们自己逃走了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现在又到了哪里呢？</a:t>
            </a:r>
            <a:r>
              <a:rPr lang="en-US" altLang="zh-CN" sz="2800" b="1" dirty="0">
                <a:latin typeface="+mj-ea"/>
                <a:ea typeface="+mj-ea"/>
              </a:rPr>
              <a:t> </a:t>
            </a:r>
            <a:endParaRPr sz="2800" b="1" dirty="0"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1908" y="421937"/>
            <a:ext cx="4176207" cy="60895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一连串的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（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自然段）</a:t>
            </a:r>
          </a:p>
        </p:txBody>
      </p:sp>
      <p:sp>
        <p:nvSpPr>
          <p:cNvPr id="4" name="线形标注 1 3"/>
          <p:cNvSpPr/>
          <p:nvPr/>
        </p:nvSpPr>
        <p:spPr>
          <a:xfrm>
            <a:off x="4601917" y="3074916"/>
            <a:ext cx="1624330" cy="653921"/>
          </a:xfrm>
          <a:prstGeom prst="borderCallout1">
            <a:avLst>
              <a:gd name="adj1" fmla="val 47447"/>
              <a:gd name="adj2" fmla="val -2775"/>
              <a:gd name="adj3" fmla="val -146078"/>
              <a:gd name="adj4" fmla="val -27229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破折号连接</a:t>
            </a:r>
            <a:r>
              <a:rPr lang="zh-CN" altLang="en-US" sz="2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回</a:t>
            </a:r>
            <a:r>
              <a:rPr lang="zh-CN" altLang="en-US" sz="2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</a:p>
        </p:txBody>
      </p:sp>
      <p:sp>
        <p:nvSpPr>
          <p:cNvPr id="5" name="线形标注 1 4"/>
          <p:cNvSpPr/>
          <p:nvPr/>
        </p:nvSpPr>
        <p:spPr>
          <a:xfrm>
            <a:off x="6671488" y="3146923"/>
            <a:ext cx="1624330" cy="509905"/>
          </a:xfrm>
          <a:prstGeom prst="borderCallout1">
            <a:avLst>
              <a:gd name="adj1" fmla="val 50311"/>
              <a:gd name="adj2" fmla="val -3244"/>
              <a:gd name="adj3" fmla="val 40720"/>
              <a:gd name="adj4" fmla="val -24464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解释说明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147704" y="2283718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43608" y="2859782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1880" y="2857500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90011" y="3363838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线形标注 1 11"/>
          <p:cNvSpPr/>
          <p:nvPr/>
        </p:nvSpPr>
        <p:spPr>
          <a:xfrm>
            <a:off x="2825691" y="3781230"/>
            <a:ext cx="1153994" cy="370162"/>
          </a:xfrm>
          <a:prstGeom prst="borderCallout1">
            <a:avLst>
              <a:gd name="adj1" fmla="val -9665"/>
              <a:gd name="adj2" fmla="val 72928"/>
              <a:gd name="adj3" fmla="val -405055"/>
              <a:gd name="adj4" fmla="val 48136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直接问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线形标注 1 12"/>
          <p:cNvSpPr/>
          <p:nvPr/>
        </p:nvSpPr>
        <p:spPr>
          <a:xfrm>
            <a:off x="970667" y="3781230"/>
            <a:ext cx="1153994" cy="370162"/>
          </a:xfrm>
          <a:prstGeom prst="borderCallout1">
            <a:avLst>
              <a:gd name="adj1" fmla="val -3986"/>
              <a:gd name="adj2" fmla="val 97519"/>
              <a:gd name="adj3" fmla="val -101241"/>
              <a:gd name="adj4" fmla="val 156519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连续问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4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58932" y="483518"/>
            <a:ext cx="7992888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         这段话用了一连串的问句，想一想，这样表达有什么好处？表达了作者怎样的感情？</a:t>
            </a:r>
          </a:p>
        </p:txBody>
      </p:sp>
      <p:sp>
        <p:nvSpPr>
          <p:cNvPr id="4" name="矩形 3"/>
          <p:cNvSpPr/>
          <p:nvPr/>
        </p:nvSpPr>
        <p:spPr>
          <a:xfrm>
            <a:off x="1146303" y="2297435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设问</a:t>
            </a:r>
          </a:p>
        </p:txBody>
      </p:sp>
      <p:cxnSp>
        <p:nvCxnSpPr>
          <p:cNvPr id="17" name="直接箭头连接符 16"/>
          <p:cNvCxnSpPr>
            <a:stCxn id="4" idx="2"/>
            <a:endCxn id="18" idx="0"/>
          </p:cNvCxnSpPr>
          <p:nvPr/>
        </p:nvCxnSpPr>
        <p:spPr>
          <a:xfrm>
            <a:off x="1954023" y="2906400"/>
            <a:ext cx="0" cy="2851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146303" y="3191515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引发思考</a:t>
            </a:r>
          </a:p>
        </p:txBody>
      </p:sp>
      <p:sp>
        <p:nvSpPr>
          <p:cNvPr id="9" name="矩形 8"/>
          <p:cNvSpPr/>
          <p:nvPr/>
        </p:nvSpPr>
        <p:spPr>
          <a:xfrm>
            <a:off x="3672968" y="2211710"/>
            <a:ext cx="1553845" cy="78105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时光逝去，无法挽留</a:t>
            </a:r>
          </a:p>
        </p:txBody>
      </p:sp>
      <p:sp>
        <p:nvSpPr>
          <p:cNvPr id="10" name="矩形 9"/>
          <p:cNvSpPr/>
          <p:nvPr/>
        </p:nvSpPr>
        <p:spPr>
          <a:xfrm>
            <a:off x="6561583" y="2067694"/>
            <a:ext cx="1395730" cy="862571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无奈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叹惋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>
            <a:stCxn id="9" idx="3"/>
            <a:endCxn id="10" idx="1"/>
          </p:cNvCxnSpPr>
          <p:nvPr/>
        </p:nvCxnSpPr>
        <p:spPr>
          <a:xfrm flipV="1">
            <a:off x="5226813" y="2498980"/>
            <a:ext cx="1334770" cy="1032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672968" y="3156590"/>
            <a:ext cx="1553845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已逝的日子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5226813" y="3507854"/>
            <a:ext cx="134937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561583" y="3191515"/>
            <a:ext cx="1395730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留恋</a:t>
            </a:r>
          </a:p>
        </p:txBody>
      </p:sp>
    </p:spTree>
    <p:extLst>
      <p:ext uri="{BB962C8B-B14F-4D97-AF65-F5344CB8AC3E}">
        <p14:creationId xmlns:p14="http://schemas.microsoft.com/office/powerpoint/2010/main" val="111653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animBg="1"/>
      <p:bldP spid="9" grpId="0" bldLvl="0" animBg="1"/>
      <p:bldP spid="10" grpId="0" animBg="1"/>
      <p:bldP spid="14" grpId="0" bldLvl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539552" y="738767"/>
            <a:ext cx="8064896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在逃去如飞的日子里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在千门万户的世界里的我能做什么呢？只有徘徊罢了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只有匆匆罢了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17817" y="1275606"/>
            <a:ext cx="15580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10392" y="1923678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475656" y="2527155"/>
            <a:ext cx="62986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3568" y="2527155"/>
            <a:ext cx="62986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60091" y="2988637"/>
            <a:ext cx="2537403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时光匆匆流逝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753296" y="3330352"/>
            <a:ext cx="134937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354645" y="2657913"/>
            <a:ext cx="1395730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54645" y="3389244"/>
            <a:ext cx="1608730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怅然若失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42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395536" y="656084"/>
            <a:ext cx="83283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聪明的，告诉我，我们的日子为什么一去不复返呢？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56176" y="2071876"/>
            <a:ext cx="1944216" cy="6438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首尾呼应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395536" y="2910554"/>
            <a:ext cx="8328352" cy="12526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，聪明的，你告诉我，我们的日子为什么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一去不复返呢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591" y="2071876"/>
            <a:ext cx="1944216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时光流逝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987823" y="2393821"/>
            <a:ext cx="774137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995935" y="2071877"/>
            <a:ext cx="1395730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叹惋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90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2" grpId="0"/>
      <p:bldP spid="13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" y="0"/>
            <a:ext cx="913068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092280" y="3867894"/>
            <a:ext cx="1629410" cy="400050"/>
            <a:chOff x="11438" y="6658"/>
            <a:chExt cx="2566" cy="63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8" y="6679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15">
              <a:hlinkClick r:id="" action="ppaction://hlinkshowjump?jump=nextslide"/>
            </p:cNvPr>
            <p:cNvSpPr txBox="1"/>
            <p:nvPr/>
          </p:nvSpPr>
          <p:spPr>
            <a:xfrm>
              <a:off x="11457" y="6658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</a:rPr>
                <a:t>第一课时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92280" y="4342239"/>
            <a:ext cx="1629410" cy="400050"/>
            <a:chOff x="11438" y="7275"/>
            <a:chExt cx="2566" cy="63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8" y="729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文本框 14">
              <a:hlinkClick r:id="rId5" action="ppaction://hlinksldjump"/>
            </p:cNvPr>
            <p:cNvSpPr txBox="1"/>
            <p:nvPr/>
          </p:nvSpPr>
          <p:spPr>
            <a:xfrm>
              <a:off x="11457" y="727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6512" y="143071"/>
            <a:ext cx="3240360" cy="276999"/>
            <a:chOff x="-36512" y="143071"/>
            <a:chExt cx="3240360" cy="276999"/>
          </a:xfrm>
        </p:grpSpPr>
        <p:sp>
          <p:nvSpPr>
            <p:cNvPr id="9" name="矩形 8"/>
            <p:cNvSpPr/>
            <p:nvPr/>
          </p:nvSpPr>
          <p:spPr>
            <a:xfrm flipH="1">
              <a:off x="-36512" y="159510"/>
              <a:ext cx="324036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43071"/>
              <a:ext cx="15985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语文  六年级  下册</a:t>
              </a:r>
              <a:endPara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sp>
        <p:nvSpPr>
          <p:cNvPr id="19" name="TextBox 48"/>
          <p:cNvSpPr txBox="1"/>
          <p:nvPr/>
        </p:nvSpPr>
        <p:spPr>
          <a:xfrm>
            <a:off x="1185414" y="3039249"/>
            <a:ext cx="4036868" cy="1300348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73" tIns="34286" rIns="68573" bIns="34286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 </a:t>
            </a:r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匆 匆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600669" y="791002"/>
            <a:ext cx="7020037" cy="14927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浏览课文，思考：作者是怎样来写时间一去不复返的呢？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68" y="1169588"/>
            <a:ext cx="1104039" cy="158216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4706" y="353874"/>
            <a:ext cx="2319582" cy="561692"/>
            <a:chOff x="236194" y="411510"/>
            <a:chExt cx="231958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7" name="文本框 2"/>
          <p:cNvSpPr txBox="1"/>
          <p:nvPr/>
        </p:nvSpPr>
        <p:spPr>
          <a:xfrm>
            <a:off x="2699792" y="2302284"/>
            <a:ext cx="439248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通过一连串的提问来写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2695783" y="2935527"/>
            <a:ext cx="439649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通过举出一些事例来写</a:t>
            </a:r>
          </a:p>
        </p:txBody>
      </p:sp>
      <p:sp>
        <p:nvSpPr>
          <p:cNvPr id="9" name="文本框 2"/>
          <p:cNvSpPr txBox="1"/>
          <p:nvPr/>
        </p:nvSpPr>
        <p:spPr>
          <a:xfrm>
            <a:off x="3127830" y="3571151"/>
            <a:ext cx="346039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通过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抒发感受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09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26795" y="1171575"/>
            <a:ext cx="7362825" cy="33972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334327" y="2368475"/>
            <a:ext cx="553998" cy="75212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</a:rPr>
              <a:t>匆匆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41644" y="1345628"/>
            <a:ext cx="397457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提出</a:t>
            </a:r>
            <a:r>
              <a:rPr lang="en-US" alt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为什么一去不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复</a:t>
            </a:r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返</a:t>
            </a:r>
            <a:r>
              <a:rPr lang="en-US" alt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87365" y="2020931"/>
            <a:ext cx="25734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像针尖上一滴水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56975" y="2161283"/>
            <a:ext cx="553998" cy="143500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时光匆匆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051685" y="1491630"/>
            <a:ext cx="234950" cy="271399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TextBox 27"/>
          <p:cNvSpPr txBox="1"/>
          <p:nvPr/>
        </p:nvSpPr>
        <p:spPr>
          <a:xfrm>
            <a:off x="2541645" y="3815194"/>
            <a:ext cx="500842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再次提出</a:t>
            </a:r>
            <a:r>
              <a:rPr lang="en-US" altLang="zh-CN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为什么一去不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复</a:t>
            </a:r>
            <a:r>
              <a:rPr lang="zh-CN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返</a:t>
            </a:r>
            <a:r>
              <a:rPr lang="en-US" altLang="zh-CN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7418789" y="1491630"/>
            <a:ext cx="249555" cy="271399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TextBox 30"/>
          <p:cNvSpPr txBox="1"/>
          <p:nvPr/>
        </p:nvSpPr>
        <p:spPr>
          <a:xfrm>
            <a:off x="7676175" y="2128263"/>
            <a:ext cx="553998" cy="143500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</a:rPr>
              <a:t>感慨叹惋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542971" y="2611561"/>
            <a:ext cx="362022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跨过 飞去 溜走 闪过 </a:t>
            </a:r>
          </a:p>
        </p:txBody>
      </p:sp>
      <p:sp>
        <p:nvSpPr>
          <p:cNvPr id="8" name="TextBox 27"/>
          <p:cNvSpPr txBox="1"/>
          <p:nvPr/>
        </p:nvSpPr>
        <p:spPr>
          <a:xfrm>
            <a:off x="2587365" y="3194859"/>
            <a:ext cx="257506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如轻烟 </a:t>
            </a:r>
            <a:r>
              <a:rPr lang="en-US" alt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如薄雾</a:t>
            </a:r>
          </a:p>
        </p:txBody>
      </p:sp>
      <p:sp>
        <p:nvSpPr>
          <p:cNvPr id="9" name="右大括号 8"/>
          <p:cNvSpPr/>
          <p:nvPr/>
        </p:nvSpPr>
        <p:spPr>
          <a:xfrm>
            <a:off x="6012180" y="2212355"/>
            <a:ext cx="215900" cy="144018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文本框 6"/>
          <p:cNvSpPr txBox="1"/>
          <p:nvPr/>
        </p:nvSpPr>
        <p:spPr>
          <a:xfrm>
            <a:off x="395536" y="267494"/>
            <a:ext cx="8413749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明确文章脉络</a:t>
            </a:r>
            <a:endParaRPr lang="zh-CN" altLang="en-US" sz="32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25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4" grpId="0"/>
      <p:bldP spid="6" grpId="0" animBg="1"/>
      <p:bldP spid="7" grpId="0"/>
      <p:bldP spid="5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48310" y="861060"/>
            <a:ext cx="804545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714605" y="425599"/>
            <a:ext cx="1931035" cy="5619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7295" y="1337945"/>
            <a:ext cx="727646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一、给红色的字选择正确的读音，画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Arial" panose="020B0604020202020204" pitchFamily="34" charset="0"/>
              </a:rPr>
              <a:t>√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sz="2400" b="1" dirty="0"/>
          </a:p>
          <a:p>
            <a:r>
              <a:rPr lang="zh-CN" altLang="en-US" sz="2400" b="1" dirty="0">
                <a:solidFill>
                  <a:schemeClr val="tx1"/>
                </a:solidFill>
              </a:rPr>
              <a:t>遮</a:t>
            </a:r>
            <a:r>
              <a:rPr lang="zh-CN" altLang="en-US" sz="2400" b="1" dirty="0">
                <a:solidFill>
                  <a:srgbClr val="FF0000"/>
                </a:solidFill>
              </a:rPr>
              <a:t>挽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wǎn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en-US" altLang="zh-CN" sz="2400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mi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ǎ</a:t>
            </a:r>
            <a:r>
              <a:rPr lang="en-US" altLang="zh-CN" sz="2400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n</a:t>
            </a:r>
            <a:r>
              <a:rPr lang="zh-CN" altLang="en-US" sz="2400" b="1" dirty="0"/>
              <a:t>)　　</a:t>
            </a:r>
            <a:r>
              <a:rPr lang="zh-CN" altLang="en-US" sz="2400" b="1" dirty="0" smtClean="0"/>
              <a:t>        徘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徊</a:t>
            </a:r>
            <a:r>
              <a:rPr lang="zh-CN" altLang="en-US" sz="2400" b="1" dirty="0"/>
              <a:t>(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huí</a:t>
            </a:r>
            <a:r>
              <a:rPr lang="zh-CN" altLang="en-US" sz="2400" b="1" dirty="0"/>
              <a:t>　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huái</a:t>
            </a:r>
            <a:r>
              <a:rPr lang="zh-CN" altLang="en-US" sz="2400" b="1" dirty="0"/>
              <a:t>)　　</a:t>
            </a:r>
          </a:p>
          <a:p>
            <a:endParaRPr lang="zh-CN" altLang="en-US" sz="2400" b="1" dirty="0"/>
          </a:p>
          <a:p>
            <a:r>
              <a:rPr kumimoji="1" lang="zh-CN" altLang="en-US" sz="2400" b="1" dirty="0">
                <a:latin typeface="+mn-ea"/>
                <a:sym typeface="+mn-ea"/>
              </a:rPr>
              <a:t>头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涔</a:t>
            </a:r>
            <a:r>
              <a:rPr kumimoji="1" lang="zh-CN" altLang="en-US" sz="2400" b="1" dirty="0">
                <a:latin typeface="+mn-ea"/>
                <a:sym typeface="+mn-ea"/>
              </a:rPr>
              <a:t>涔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sén</a:t>
            </a:r>
            <a:r>
              <a:rPr lang="zh-CN" altLang="en-US" sz="2400" b="1" dirty="0"/>
              <a:t>　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cén</a:t>
            </a:r>
            <a:r>
              <a:rPr lang="zh-CN" altLang="en-US" sz="2400" b="1" dirty="0"/>
              <a:t>)               </a:t>
            </a:r>
            <a:r>
              <a:rPr lang="zh-CN" altLang="en-US" sz="2400" b="1" dirty="0">
                <a:latin typeface="+mn-ea"/>
                <a:sym typeface="+mn-ea"/>
              </a:rPr>
              <a:t>泪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潸</a:t>
            </a:r>
            <a:r>
              <a:rPr lang="zh-CN" altLang="en-US" sz="2400" b="1" dirty="0">
                <a:latin typeface="+mn-ea"/>
                <a:sym typeface="+mn-ea"/>
              </a:rPr>
              <a:t>潸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shān</a:t>
            </a:r>
            <a:r>
              <a:rPr lang="zh-CN" altLang="en-US" sz="2400" b="1" dirty="0"/>
              <a:t>　</a:t>
            </a:r>
            <a:r>
              <a:rPr lang="zh-CN" altLang="en-US" sz="2400" dirty="0"/>
              <a:t>shēn</a:t>
            </a:r>
            <a:r>
              <a:rPr lang="zh-CN" altLang="en-US" sz="2400" b="1" dirty="0"/>
              <a:t>) 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119630" y="2222887"/>
            <a:ext cx="534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270213" y="2139702"/>
            <a:ext cx="534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131820" y="2933452"/>
            <a:ext cx="534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864860" y="2933452"/>
            <a:ext cx="534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8305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86715" y="703049"/>
            <a:ext cx="8343265" cy="27099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二、填一填。</a:t>
            </a:r>
          </a:p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过去的日子如轻烟，被微风吹散了，如薄雾，被初阳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</a:t>
            </a:r>
            <a:r>
              <a:rPr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了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sz="28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我留着些什么痕迹呢</a:t>
            </a:r>
            <a:r>
              <a:rPr sz="2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？我何曾留着像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</a:t>
            </a: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样的痕迹呢？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28495" y="2246620"/>
            <a:ext cx="1203325" cy="483870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蒸融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8495" y="2807960"/>
            <a:ext cx="1203325" cy="483870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游丝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467185" y="3507854"/>
            <a:ext cx="139805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625118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559094"/>
            <a:ext cx="335134" cy="472337"/>
          </a:xfrm>
          <a:prstGeom prst="rect">
            <a:avLst/>
          </a:prstGeom>
        </p:spPr>
      </p:pic>
      <p:sp>
        <p:nvSpPr>
          <p:cNvPr id="3" name="矩形 20"/>
          <p:cNvSpPr/>
          <p:nvPr/>
        </p:nvSpPr>
        <p:spPr>
          <a:xfrm>
            <a:off x="760472" y="657860"/>
            <a:ext cx="7483936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三、理解文章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200" b="1" dirty="0"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文章写了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日子___________的特点；再写自己的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八千多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个日子___________和___________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46926" y="159258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一去不复返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42346" y="2109234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来去匆匆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8761" y="255079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稍纵即逝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6235" y="1275606"/>
            <a:ext cx="8431530" cy="1842043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上节课我们初读了课文，了解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到课文主要表达了作者对时光匆匆流逝、一去不复返的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感慨与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叹惋。作者是如何描写时间流逝的呢？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551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191625" y="444778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706" y="483518"/>
            <a:ext cx="2319582" cy="561692"/>
            <a:chOff x="236194" y="411510"/>
            <a:chExt cx="2319582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5" name="文本框 2"/>
          <p:cNvSpPr txBox="1"/>
          <p:nvPr/>
        </p:nvSpPr>
        <p:spPr>
          <a:xfrm>
            <a:off x="899592" y="1203598"/>
            <a:ext cx="7853252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有感情地朗读课文。背诵课文。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体会到作者对时光流逝的感受。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抓住关键句段，感悟作者表达情感的方法。仿照第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自然段，表达自己对时光流逝的感触。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99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2544004" y="1190784"/>
            <a:ext cx="5988436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spc="29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spc="290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3200" spc="290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200" spc="290" dirty="0" smtClean="0">
                <a:latin typeface="黑体" pitchFamily="49" charset="-122"/>
                <a:ea typeface="黑体" pitchFamily="49" charset="-122"/>
              </a:rPr>
              <a:t>，你</a:t>
            </a:r>
            <a:r>
              <a:rPr lang="zh-CN" altLang="en-US" sz="3200" spc="290" dirty="0">
                <a:latin typeface="黑体" pitchFamily="49" charset="-122"/>
                <a:ea typeface="黑体" pitchFamily="49" charset="-122"/>
              </a:rPr>
              <a:t>是从文中哪些语句中感受到时光匆匆、</a:t>
            </a:r>
            <a:r>
              <a:rPr lang="zh-CN" altLang="en-US" sz="3200" spc="290" dirty="0" smtClean="0">
                <a:latin typeface="黑体" pitchFamily="49" charset="-122"/>
                <a:ea typeface="黑体" pitchFamily="49" charset="-122"/>
              </a:rPr>
              <a:t>一去不复返的？把</a:t>
            </a:r>
            <a:r>
              <a:rPr lang="zh-CN" altLang="en-US" sz="3200" spc="290" dirty="0">
                <a:latin typeface="黑体" pitchFamily="49" charset="-122"/>
                <a:ea typeface="黑体" pitchFamily="49" charset="-122"/>
              </a:rPr>
              <a:t>相关内容画下来，并在旁边简单记录你的感想。</a:t>
            </a:r>
            <a:endParaRPr lang="en-US" altLang="zh-CN" sz="3200" spc="29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62" y="1275606"/>
            <a:ext cx="1664191" cy="238490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4706" y="339502"/>
            <a:ext cx="2319582" cy="561692"/>
            <a:chOff x="236194" y="411510"/>
            <a:chExt cx="231958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815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467544" y="545359"/>
            <a:ext cx="8352928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    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燕子去了，有再来的时候；杨柳枯了，有再青的时候；桃花谢了，有再开的时候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但是，聪明的，你告诉我，我们的日子为什么一去不复返呢？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是有人偷了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他们吧：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那是谁？又藏在何处呢？是他们自己逃走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了吧：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现在又到了哪里呢？ </a:t>
            </a:r>
          </a:p>
        </p:txBody>
      </p:sp>
      <p:sp>
        <p:nvSpPr>
          <p:cNvPr id="6" name="矩形 5"/>
          <p:cNvSpPr/>
          <p:nvPr/>
        </p:nvSpPr>
        <p:spPr>
          <a:xfrm>
            <a:off x="6516216" y="3321298"/>
            <a:ext cx="1461932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</a:p>
        </p:txBody>
      </p:sp>
      <p:sp>
        <p:nvSpPr>
          <p:cNvPr id="7" name="矩形 6"/>
          <p:cNvSpPr/>
          <p:nvPr/>
        </p:nvSpPr>
        <p:spPr>
          <a:xfrm>
            <a:off x="2555776" y="3149993"/>
            <a:ext cx="2182012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季节更替</a:t>
            </a:r>
          </a:p>
        </p:txBody>
      </p:sp>
      <p:sp>
        <p:nvSpPr>
          <p:cNvPr id="8" name="矩形 7"/>
          <p:cNvSpPr/>
          <p:nvPr/>
        </p:nvSpPr>
        <p:spPr>
          <a:xfrm>
            <a:off x="2483768" y="4083918"/>
            <a:ext cx="3149888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时间飞逝的痕迹</a:t>
            </a:r>
          </a:p>
        </p:txBody>
      </p:sp>
      <p:cxnSp>
        <p:nvCxnSpPr>
          <p:cNvPr id="9" name="直接箭头连接符 8"/>
          <p:cNvCxnSpPr>
            <a:stCxn id="7" idx="2"/>
            <a:endCxn id="8" idx="0"/>
          </p:cNvCxnSpPr>
          <p:nvPr/>
        </p:nvCxnSpPr>
        <p:spPr>
          <a:xfrm>
            <a:off x="3646782" y="3758958"/>
            <a:ext cx="411930" cy="3249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31640" y="1059582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228184" y="1031343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87824" y="1563638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53" b="6250"/>
          <a:stretch/>
        </p:blipFill>
        <p:spPr bwMode="auto">
          <a:xfrm>
            <a:off x="0" y="-1"/>
            <a:ext cx="9144000" cy="516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79512" y="411510"/>
            <a:ext cx="7704856" cy="81253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latin typeface="+mj-ea"/>
                <a:ea typeface="+mj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dirty="0" smtClean="0">
                <a:latin typeface="+mj-ea"/>
                <a:ea typeface="+mj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sz="36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4444" y="49460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燕子去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6016" y="49460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再来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9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429" y="443448"/>
            <a:ext cx="1629583" cy="400110"/>
            <a:chOff x="160049" y="525491"/>
            <a:chExt cx="1629583" cy="4001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4706" y="915566"/>
            <a:ext cx="2319582" cy="561692"/>
            <a:chOff x="236194" y="411510"/>
            <a:chExt cx="2319582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9" name="文本框 2"/>
          <p:cNvSpPr txBox="1"/>
          <p:nvPr/>
        </p:nvSpPr>
        <p:spPr>
          <a:xfrm>
            <a:off x="967220" y="1661567"/>
            <a:ext cx="7493212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会写本课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个字。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正确、流利地朗读课文。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0" fontAlgn="auto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理清课文脉络，初步感受作者对于时间流逝的叹惋之情。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65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79512" y="411510"/>
            <a:ext cx="7704856" cy="81253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latin typeface="+mj-ea"/>
                <a:ea typeface="+mj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dirty="0" smtClean="0">
                <a:latin typeface="+mj-ea"/>
                <a:ea typeface="+mj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sz="36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3178" y="505242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杨柳枯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4934" y="4946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再青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4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b="20588"/>
          <a:stretch/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79512" y="411510"/>
            <a:ext cx="7704856" cy="81253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latin typeface="+mj-ea"/>
                <a:ea typeface="+mj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dirty="0" smtClean="0">
                <a:latin typeface="+mj-ea"/>
                <a:ea typeface="+mj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36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6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3178" y="505242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桃花谢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4934" y="4946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再开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33408d699cb9b84f[1]"/>
          <p:cNvPicPr>
            <a:picLocks noChangeAspect="1"/>
          </p:cNvPicPr>
          <p:nvPr/>
        </p:nvPicPr>
        <p:blipFill>
          <a:blip r:embed="rId2"/>
          <a:srcRect b="4500"/>
          <a:stretch>
            <a:fillRect/>
          </a:stretch>
        </p:blipFill>
        <p:spPr>
          <a:xfrm>
            <a:off x="6555420" y="11799"/>
            <a:ext cx="2597150" cy="248094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395536" y="438917"/>
            <a:ext cx="6172353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文中写</a:t>
            </a:r>
            <a:r>
              <a:rPr lang="zh-CN" altLang="en-US" sz="2800" b="1" dirty="0">
                <a:latin typeface="+mj-ea"/>
                <a:ea typeface="+mj-ea"/>
              </a:rPr>
              <a:t>了燕子、杨柳、桃花</a:t>
            </a:r>
            <a:r>
              <a:rPr lang="zh-CN" altLang="en-US" sz="2800" b="1" dirty="0">
                <a:latin typeface="+mn-ea"/>
                <a:cs typeface="+mn-ea"/>
              </a:rPr>
              <a:t>，请你仿照上述句子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用上排比的手法，</a:t>
            </a:r>
            <a:r>
              <a:rPr lang="zh-CN" altLang="en-US" sz="2800" b="1" dirty="0" smtClean="0">
                <a:latin typeface="+mn-ea"/>
                <a:cs typeface="+mn-ea"/>
              </a:rPr>
              <a:t>写一写还有哪些事物。</a:t>
            </a:r>
            <a:endParaRPr lang="en-US" altLang="zh-CN" sz="2800" b="1" dirty="0">
              <a:latin typeface="+mn-ea"/>
              <a:cs typeface="+mn-ea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611560" y="2420090"/>
            <a:ext cx="760360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+mj-ea"/>
                <a:ea typeface="+mj-ea"/>
              </a:rPr>
              <a:t>   </a:t>
            </a:r>
            <a:r>
              <a:rPr lang="en-US" altLang="zh-CN" sz="2800" u="sng" dirty="0">
                <a:latin typeface="+mj-ea"/>
                <a:ea typeface="+mj-ea"/>
              </a:rPr>
              <a:t> </a:t>
            </a:r>
            <a:r>
              <a:rPr lang="en-US" altLang="zh-CN" sz="2800" u="sng" dirty="0" smtClean="0">
                <a:latin typeface="+mj-ea"/>
                <a:ea typeface="+mj-ea"/>
              </a:rPr>
              <a:t>  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有再</a:t>
            </a:r>
            <a:r>
              <a:rPr 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有再</a:t>
            </a:r>
            <a:r>
              <a:rPr 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候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有再</a:t>
            </a:r>
            <a:r>
              <a:rPr 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8906"/>
            <a:ext cx="559476" cy="5454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9632" y="246793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叶子黄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5936" y="249274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8932" y="24564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656" y="302641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260" y="30264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2200" y="302641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90458" y="1608728"/>
            <a:ext cx="6768752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+mj-ea"/>
                <a:ea typeface="+mj-ea"/>
                <a:sym typeface="+mn-ea"/>
              </a:rPr>
              <a:t>    一起</a:t>
            </a:r>
            <a:r>
              <a:rPr lang="zh-CN" sz="3200" b="1" dirty="0" smtClean="0">
                <a:latin typeface="+mj-ea"/>
                <a:ea typeface="+mj-ea"/>
                <a:sym typeface="+mn-ea"/>
              </a:rPr>
              <a:t>朗读</a:t>
            </a:r>
            <a:r>
              <a:rPr lang="zh-CN" altLang="en-US" sz="3200" b="1" dirty="0" smtClean="0">
                <a:latin typeface="+mj-ea"/>
                <a:ea typeface="+mj-ea"/>
                <a:sym typeface="+mn-ea"/>
              </a:rPr>
              <a:t>第</a:t>
            </a:r>
            <a:r>
              <a:rPr lang="en-US" altLang="zh-CN" sz="3200" b="1" dirty="0" smtClean="0">
                <a:latin typeface="+mj-ea"/>
                <a:ea typeface="+mj-ea"/>
                <a:sym typeface="+mn-ea"/>
              </a:rPr>
              <a:t>1</a:t>
            </a:r>
            <a:r>
              <a:rPr sz="3200" b="1" dirty="0" smtClean="0">
                <a:latin typeface="+mj-ea"/>
                <a:ea typeface="+mj-ea"/>
                <a:sym typeface="+mn-ea"/>
              </a:rPr>
              <a:t>自然段，</a:t>
            </a:r>
            <a:r>
              <a:rPr lang="zh-CN" sz="3200" b="1" dirty="0">
                <a:latin typeface="+mj-ea"/>
                <a:ea typeface="+mj-ea"/>
                <a:sym typeface="+mn-ea"/>
              </a:rPr>
              <a:t>注意表现出作者</a:t>
            </a:r>
            <a:r>
              <a:rPr lang="zh-CN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无奈</a:t>
            </a:r>
            <a:r>
              <a:rPr lang="zh-CN" sz="3200" b="1" dirty="0">
                <a:latin typeface="+mj-ea"/>
                <a:ea typeface="+mj-ea"/>
                <a:sym typeface="+mn-ea"/>
              </a:rPr>
              <a:t>和</a:t>
            </a:r>
            <a:r>
              <a:rPr lang="zh-CN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留恋</a:t>
            </a:r>
            <a:r>
              <a:rPr lang="zh-CN" sz="3200" b="1" dirty="0">
                <a:latin typeface="+mj-ea"/>
                <a:ea typeface="+mj-ea"/>
                <a:sym typeface="+mn-ea"/>
              </a:rPr>
              <a:t>的情感。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6128"/>
            <a:ext cx="1266930" cy="10378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1502" y="235234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47664" y="1500505"/>
            <a:ext cx="6768752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请各自默读第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自然段，思考：这段话写出了时间怎样的特点？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5" y="1500505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36380" cy="515810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115616" y="321194"/>
            <a:ext cx="7272808" cy="1772793"/>
          </a:xfrm>
          <a:prstGeom prst="rect">
            <a:avLst/>
          </a:prstGeom>
          <a:effectLst>
            <a:glow rad="63500">
              <a:schemeClr val="bg1">
                <a:lumMod val="95000"/>
                <a:alpha val="30000"/>
              </a:schemeClr>
            </a:glo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在默默里算着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八千多日子已经从我手中溜去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像针尖上一滴水滴在大海里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，我的日子滴在时间的流里，没有声音，也没有影子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3291" y="2589559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4968" y="2224373"/>
            <a:ext cx="2373455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针尖上一滴水</a:t>
            </a:r>
          </a:p>
        </p:txBody>
      </p:sp>
      <p:sp>
        <p:nvSpPr>
          <p:cNvPr id="12" name="矩形 11"/>
          <p:cNvSpPr/>
          <p:nvPr/>
        </p:nvSpPr>
        <p:spPr>
          <a:xfrm>
            <a:off x="2303310" y="3939901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时间流逝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03764" y="2269766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八千多日子</a:t>
            </a:r>
          </a:p>
        </p:txBody>
      </p:sp>
      <p:sp>
        <p:nvSpPr>
          <p:cNvPr id="15" name="矩形 14"/>
          <p:cNvSpPr/>
          <p:nvPr/>
        </p:nvSpPr>
        <p:spPr>
          <a:xfrm>
            <a:off x="3403764" y="3070436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时间的流</a:t>
            </a:r>
          </a:p>
        </p:txBody>
      </p:sp>
      <p:sp>
        <p:nvSpPr>
          <p:cNvPr id="16" name="矩形 15"/>
          <p:cNvSpPr/>
          <p:nvPr/>
        </p:nvSpPr>
        <p:spPr>
          <a:xfrm>
            <a:off x="6025677" y="3054511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大海</a:t>
            </a:r>
          </a:p>
        </p:txBody>
      </p:sp>
      <p:cxnSp>
        <p:nvCxnSpPr>
          <p:cNvPr id="17" name="直接箭头连接符 16"/>
          <p:cNvCxnSpPr>
            <a:endCxn id="10" idx="1"/>
          </p:cNvCxnSpPr>
          <p:nvPr/>
        </p:nvCxnSpPr>
        <p:spPr>
          <a:xfrm flipV="1">
            <a:off x="5553959" y="2528856"/>
            <a:ext cx="461009" cy="9844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5518918" y="3301109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263633" y="3939901"/>
            <a:ext cx="2862499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迅速、无声无息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97396" y="627534"/>
            <a:ext cx="6768752" cy="7326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+mj-ea"/>
                <a:ea typeface="+mj-ea"/>
              </a:rPr>
              <a:t>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我不禁头涔涔而泪潸潸了。</a:t>
            </a:r>
            <a:endParaRPr sz="36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4552" y="1966073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外在表现</a:t>
            </a:r>
          </a:p>
        </p:txBody>
      </p:sp>
      <p:cxnSp>
        <p:nvCxnSpPr>
          <p:cNvPr id="17" name="直接箭头连接符 16"/>
          <p:cNvCxnSpPr>
            <a:endCxn id="4" idx="0"/>
          </p:cNvCxnSpPr>
          <p:nvPr/>
        </p:nvCxnSpPr>
        <p:spPr>
          <a:xfrm>
            <a:off x="3491547" y="1531098"/>
            <a:ext cx="720725" cy="4349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endCxn id="4" idx="0"/>
          </p:cNvCxnSpPr>
          <p:nvPr/>
        </p:nvCxnSpPr>
        <p:spPr>
          <a:xfrm flipH="1">
            <a:off x="4212272" y="1531098"/>
            <a:ext cx="719455" cy="4349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4198750" y="2571976"/>
            <a:ext cx="635" cy="8007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308666" y="3372711"/>
            <a:ext cx="180657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焦急 无奈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2806532" y="1305298"/>
            <a:ext cx="1196675" cy="1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2317" y="1296803"/>
            <a:ext cx="13423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11560" y="1275607"/>
            <a:ext cx="7992888" cy="11495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700" b="1" dirty="0" smtClean="0">
                <a:latin typeface="+mn-ea"/>
                <a:sym typeface="+mn-ea"/>
              </a:rPr>
              <a:t>时间就是这样无声无息地溜走的，请同学们计算一下一天中从我们手中溜走了多少时间呢？</a:t>
            </a:r>
            <a:endParaRPr lang="zh-CN" altLang="en-US" sz="2700" b="1" dirty="0">
              <a:latin typeface="+mn-ea"/>
              <a:sym typeface="+mn-ea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1277205" y="627546"/>
            <a:ext cx="324120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想一想，</a:t>
            </a:r>
            <a:r>
              <a:rPr lang="zh-CN" altLang="en-US" sz="2700" b="1" dirty="0">
                <a:latin typeface="黑体" pitchFamily="49" charset="-122"/>
                <a:ea typeface="黑体" pitchFamily="49" charset="-122"/>
              </a:rPr>
              <a:t>算一算。</a:t>
            </a:r>
          </a:p>
        </p:txBody>
      </p:sp>
      <p:pic>
        <p:nvPicPr>
          <p:cNvPr id="12" name="图片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14003">
            <a:off x="414818" y="488470"/>
            <a:ext cx="970671" cy="74112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524000" y="2355726"/>
            <a:ext cx="3264024" cy="2248024"/>
            <a:chOff x="1524000" y="2355726"/>
            <a:chExt cx="3264024" cy="2248024"/>
          </a:xfrm>
        </p:grpSpPr>
        <p:graphicFrame>
          <p:nvGraphicFramePr>
            <p:cNvPr id="2" name="图表 1"/>
            <p:cNvGraphicFramePr/>
            <p:nvPr/>
          </p:nvGraphicFramePr>
          <p:xfrm>
            <a:off x="1524000" y="2355726"/>
            <a:ext cx="3264024" cy="2248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" name="TextBox 2"/>
            <p:cNvSpPr txBox="1"/>
            <p:nvPr/>
          </p:nvSpPr>
          <p:spPr>
            <a:xfrm>
              <a:off x="3491880" y="307580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/>
                <a:t>睡觉</a:t>
              </a:r>
              <a:endParaRPr lang="en-US" altLang="zh-CN" dirty="0" smtClean="0"/>
            </a:p>
            <a:p>
              <a:r>
                <a:rPr lang="en-US" altLang="zh-CN" dirty="0" smtClean="0"/>
                <a:t>39%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27784" y="278777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/>
                <a:t>上课</a:t>
              </a:r>
              <a:endParaRPr lang="en-US" altLang="zh-CN" dirty="0" smtClean="0"/>
            </a:p>
            <a:p>
              <a:r>
                <a:rPr lang="en-US" altLang="zh-CN" dirty="0" smtClean="0"/>
                <a:t>25%</a:t>
              </a:r>
              <a:endParaRPr lang="zh-CN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987824" y="377672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/>
                <a:t>自学</a:t>
              </a:r>
              <a:endParaRPr lang="en-US" altLang="zh-CN" dirty="0" smtClean="0"/>
            </a:p>
            <a:p>
              <a:r>
                <a:rPr lang="en-US" altLang="zh-CN" dirty="0" smtClean="0"/>
                <a:t>25%</a:t>
              </a:r>
              <a:endParaRPr lang="zh-CN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90197" y="3518887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吃饭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8%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9288639">
              <a:off x="2494114" y="3694962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/>
                <a:t>玩耍</a:t>
              </a:r>
              <a:r>
                <a:rPr lang="en-US" altLang="zh-CN" sz="1200" dirty="0" smtClean="0"/>
                <a:t>6%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1953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5776" y="1365364"/>
            <a:ext cx="4680520" cy="1152128"/>
            <a:chOff x="3809190" y="1857364"/>
            <a:chExt cx="6786610" cy="1349375"/>
          </a:xfrm>
        </p:grpSpPr>
        <p:sp>
          <p:nvSpPr>
            <p:cNvPr id="3" name="圆角矩形标注 2"/>
            <p:cNvSpPr/>
            <p:nvPr/>
          </p:nvSpPr>
          <p:spPr>
            <a:xfrm>
              <a:off x="3809190" y="1857364"/>
              <a:ext cx="6786610" cy="1349375"/>
            </a:xfrm>
            <a:prstGeom prst="wedgeRoundRectCallout">
              <a:avLst>
                <a:gd name="adj1" fmla="val -67240"/>
                <a:gd name="adj2" fmla="val 508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文本框 9"/>
            <p:cNvSpPr txBox="1"/>
            <p:nvPr/>
          </p:nvSpPr>
          <p:spPr>
            <a:xfrm>
              <a:off x="3952066" y="1999623"/>
              <a:ext cx="6500857" cy="111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时间像沙子，不知不觉从我们的手中溜走了。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51719" y="2859782"/>
            <a:ext cx="5040560" cy="1136648"/>
            <a:chOff x="3305954" y="4000504"/>
            <a:chExt cx="5222599" cy="1136648"/>
          </a:xfrm>
        </p:grpSpPr>
        <p:sp>
          <p:nvSpPr>
            <p:cNvPr id="6" name="圆角矩形标注 5"/>
            <p:cNvSpPr/>
            <p:nvPr/>
          </p:nvSpPr>
          <p:spPr>
            <a:xfrm>
              <a:off x="3380562" y="4000504"/>
              <a:ext cx="5147991" cy="1136648"/>
            </a:xfrm>
            <a:prstGeom prst="wedgeRoundRectCallout">
              <a:avLst>
                <a:gd name="adj1" fmla="val 54258"/>
                <a:gd name="adj2" fmla="val 954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" name="文本框 9"/>
            <p:cNvSpPr txBox="1"/>
            <p:nvPr/>
          </p:nvSpPr>
          <p:spPr>
            <a:xfrm>
              <a:off x="3305954" y="4054509"/>
              <a:ext cx="51479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时间像突然刮来的一阵风，刮过之后，不留一点痕迹。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Picture 2" descr="https://timgsa.baidu.com/timg?image&amp;quality=80&amp;size=b9999_10000&amp;sec=1532996475513&amp;di=b7ef69ed3b72f69c36657cdbe5701671&amp;imgtype=0&amp;src=http%3A%2F%2Fpic93.nipic.com%2Ffile%2F20160331%2F22595286_151633698518_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713" t="5837" b="17946"/>
          <a:stretch>
            <a:fillRect/>
          </a:stretch>
        </p:blipFill>
        <p:spPr bwMode="auto">
          <a:xfrm flipH="1">
            <a:off x="323528" y="1206176"/>
            <a:ext cx="1473067" cy="2445694"/>
          </a:xfrm>
          <a:prstGeom prst="rect">
            <a:avLst/>
          </a:prstGeom>
          <a:noFill/>
        </p:spPr>
      </p:pic>
      <p:pic>
        <p:nvPicPr>
          <p:cNvPr id="9" name="Picture 2" descr="https://timgsa.baidu.com/timg?image&amp;quality=80&amp;size=b9999_10000&amp;sec=1532996475513&amp;di=b7ef69ed3b72f69c36657cdbe5701671&amp;imgtype=0&amp;src=http%3A%2F%2Fpic93.nipic.com%2Ffile%2F20160331%2F22595286_151633698518_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37" r="47998" b="17946"/>
          <a:stretch>
            <a:fillRect/>
          </a:stretch>
        </p:blipFill>
        <p:spPr bwMode="auto">
          <a:xfrm>
            <a:off x="7524328" y="2542656"/>
            <a:ext cx="1241002" cy="2071678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647139" y="411510"/>
            <a:ext cx="831734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结合自己的经历，说说你觉得时间还像什么。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812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47664" y="1541267"/>
            <a:ext cx="6768752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自由朗读第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自然段，思考：作者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是怎样具体描述日子来去匆匆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?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5" y="1500505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8428" y="771550"/>
            <a:ext cx="7205980" cy="2916555"/>
            <a:chOff x="1211" y="1328"/>
            <a:chExt cx="11348" cy="4593"/>
          </a:xfrm>
        </p:grpSpPr>
        <p:grpSp>
          <p:nvGrpSpPr>
            <p:cNvPr id="4" name="组合 3"/>
            <p:cNvGrpSpPr/>
            <p:nvPr/>
          </p:nvGrpSpPr>
          <p:grpSpPr>
            <a:xfrm>
              <a:off x="1211" y="1328"/>
              <a:ext cx="11348" cy="4593"/>
              <a:chOff x="1025388" y="1124744"/>
              <a:chExt cx="9606322" cy="388843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25388" y="1124744"/>
                <a:ext cx="9606322" cy="38884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1054646" y="1124744"/>
                <a:ext cx="0" cy="3888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5414" y="1531"/>
              <a:ext cx="6890" cy="4035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lIns="68580" tIns="34290" rIns="68580" bIns="3429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sz="2700" b="1" u="sng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朱自清</a:t>
              </a:r>
              <a:r>
                <a:rPr kumimoji="1"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1" lang="en-US" altLang="zh-CN" sz="27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1898—1948</a:t>
              </a:r>
              <a:r>
                <a:rPr kumimoji="1"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年），原名自华，字佩弦。中国现代散文家、诗人。作品有散文集</a:t>
              </a: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kumimoji="1"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背影</a:t>
              </a: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kumimoji="1"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、诗文集</a:t>
              </a: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kumimoji="1"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踪迹</a:t>
              </a:r>
              <a:r>
                <a:rPr kumimoji="1"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kumimoji="1"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kumimoji="1"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6802" name="Picture 2" descr="http://www.51wendang.com/pic/2e51197587a86d04d8d6782d/4-810-jpg_6-1080-0-0-1080.jpg"/>
            <p:cNvPicPr>
              <a:picLocks noChangeAspect="1" noChangeArrowheads="1"/>
            </p:cNvPicPr>
            <p:nvPr/>
          </p:nvPicPr>
          <p:blipFill>
            <a:blip r:embed="rId3" cstate="print">
              <a:lum contrast="30000"/>
            </a:blip>
            <a:srcRect l="10417" t="7407" r="48611" b="11110"/>
            <a:stretch>
              <a:fillRect/>
            </a:stretch>
          </p:blipFill>
          <p:spPr bwMode="auto">
            <a:xfrm flipH="1">
              <a:off x="1774" y="1499"/>
              <a:ext cx="3299" cy="42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2499742"/>
            <a:ext cx="7488832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早上我起来的时候，小屋里射进两三方斜斜的太阳。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太阳他有脚啊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轻轻悄悄地挪移了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我也茫茫然跟着旋转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4855046" y="3782119"/>
            <a:ext cx="4293096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  <a:cs typeface="楷体" panose="02010609060101010101" pitchFamily="49" charset="-122"/>
              </a:rPr>
              <a:t>    赋予</a:t>
            </a:r>
            <a:r>
              <a:rPr lang="zh-CN" altLang="en-US" sz="2800" b="1" dirty="0">
                <a:latin typeface="+mn-ea"/>
                <a:cs typeface="楷体" panose="02010609060101010101" pitchFamily="49" charset="-122"/>
              </a:rPr>
              <a:t>太阳以人的情态，用“脚”“挪移”把时间的流动</a:t>
            </a:r>
            <a:r>
              <a:rPr lang="zh-CN" altLang="en-US" sz="2800" b="1" dirty="0" smtClean="0">
                <a:latin typeface="+mn-ea"/>
                <a:cs typeface="楷体" panose="02010609060101010101" pitchFamily="49" charset="-122"/>
              </a:rPr>
              <a:t>表现得具体</a:t>
            </a:r>
            <a:r>
              <a:rPr lang="zh-CN" altLang="en-US" sz="2800" b="1" dirty="0">
                <a:latin typeface="+mn-ea"/>
                <a:cs typeface="楷体" panose="02010609060101010101" pitchFamily="49" charset="-122"/>
              </a:rPr>
              <a:t>可感。</a:t>
            </a:r>
            <a:endParaRPr lang="zh-CN" altLang="en-US" dirty="0">
              <a:latin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80851" y="2952216"/>
            <a:ext cx="796221" cy="5265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80174" y="2932361"/>
            <a:ext cx="796221" cy="5265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46615" y="2932361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拟人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17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40" y="-19221"/>
            <a:ext cx="9148840" cy="5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827584" y="184976"/>
            <a:ext cx="6192688" cy="7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洗手的时候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，日子从水盆里过去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2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56" y="-16801"/>
            <a:ext cx="9178756" cy="520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115616" y="915566"/>
            <a:ext cx="6192688" cy="7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吃饭的时候，日子从饭碗里过去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68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5580112" y="1131589"/>
            <a:ext cx="2736304" cy="20128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默默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时，便从凝然的双眼前过去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t0187906f8fcb0f6c35[1]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9"/>
          <a:stretch/>
        </p:blipFill>
        <p:spPr>
          <a:xfrm>
            <a:off x="107504" y="-92547"/>
            <a:ext cx="4998754" cy="473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0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5724128" y="771550"/>
            <a:ext cx="2808312" cy="3293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觉察他去得匆匆了，伸出手遮挽时，他又从遮挽的手边过去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6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5" y="987574"/>
            <a:ext cx="5472630" cy="322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5523426" y="699542"/>
            <a:ext cx="3096344" cy="3293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天黑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时，我躺在床上，他便伶伶俐俐地从我身上跨过，从我脚边飞走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590745" y="2153564"/>
            <a:ext cx="1656184" cy="3613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Freeform 24"/>
          <p:cNvSpPr/>
          <p:nvPr/>
        </p:nvSpPr>
        <p:spPr bwMode="gray">
          <a:xfrm rot="17523046">
            <a:off x="5211130" y="1257248"/>
            <a:ext cx="514350" cy="97218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2915816" y="543416"/>
            <a:ext cx="2923144" cy="8070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机灵、灵活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课指时间流逝非常快。</a:t>
            </a:r>
          </a:p>
        </p:txBody>
      </p:sp>
      <p:sp>
        <p:nvSpPr>
          <p:cNvPr id="7" name="椭圆 6"/>
          <p:cNvSpPr/>
          <p:nvPr/>
        </p:nvSpPr>
        <p:spPr>
          <a:xfrm>
            <a:off x="6391361" y="2681769"/>
            <a:ext cx="494229" cy="5265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54035" y="3345959"/>
            <a:ext cx="494229" cy="5265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1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5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403648" y="2787774"/>
            <a:ext cx="5377943" cy="13726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我睁开眼和太阳再见，这算又溜走了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27784" y="3575811"/>
            <a:ext cx="576064" cy="537795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96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5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187624" y="3075806"/>
            <a:ext cx="6264696" cy="13726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掩面叹息，但是新来的日子的影儿又开始在叹息里闪过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3478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34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0346" y="1453967"/>
            <a:ext cx="16675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洗手时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0586" y="1449204"/>
            <a:ext cx="16675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吃饭时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64930" y="1444441"/>
            <a:ext cx="16675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默默时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4221976" y="1753687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6382216" y="1748924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539552" y="2836904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416270" y="339502"/>
            <a:ext cx="2674312" cy="608965"/>
          </a:xfrm>
          <a:prstGeom prst="rect">
            <a:avLst/>
          </a:prstGeom>
          <a:noFill/>
          <a:effectLst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生活细节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497" y="2499742"/>
            <a:ext cx="1772217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伸手遮挽时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684" y="1458729"/>
            <a:ext cx="16675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早上起来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93314" y="1758449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849427" y="2829895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444101" y="2483112"/>
            <a:ext cx="1744283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天黑时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301498" y="2777741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790443" y="2473258"/>
            <a:ext cx="2093925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睁开眼时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611560" y="3740107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00506" y="3402945"/>
            <a:ext cx="2031334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掩面叹息时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89536" y="3435624"/>
            <a:ext cx="2670696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时光流逝匆匆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04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619" y="1239602"/>
            <a:ext cx="7631821" cy="2124236"/>
          </a:xfrm>
          <a:prstGeom prst="rect">
            <a:avLst/>
          </a:prstGeom>
          <a:noFill/>
          <a:effectLst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自然段运用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的手法，赋予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灵性，生动形象。运用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的手法，通过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，让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读者感受到了时光的匆匆流逝，表达了自己对此的无奈、伤感、彷徨。</a:t>
            </a:r>
          </a:p>
        </p:txBody>
      </p:sp>
    </p:spTree>
    <p:extLst>
      <p:ext uri="{BB962C8B-B14F-4D97-AF65-F5344CB8AC3E}">
        <p14:creationId xmlns:p14="http://schemas.microsoft.com/office/powerpoint/2010/main" val="31223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7" name="TextBox 41"/>
          <p:cNvSpPr txBox="1"/>
          <p:nvPr/>
        </p:nvSpPr>
        <p:spPr>
          <a:xfrm>
            <a:off x="312239" y="2715766"/>
            <a:ext cx="8750529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900" b="1" dirty="0" smtClean="0">
                <a:latin typeface="楷体" pitchFamily="49" charset="-122"/>
                <a:ea typeface="楷体" pitchFamily="49" charset="-122"/>
              </a:rPr>
              <a:t>头涔涔 泪潸潸   徘徊  挪移  赤裸裸</a:t>
            </a:r>
            <a:endParaRPr lang="zh-CN" altLang="en-US" sz="39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1203598"/>
            <a:ext cx="7956376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中几个难读的字音，你能读准吗？</a:t>
            </a:r>
            <a:endParaRPr lang="en-US" altLang="zh-CN" sz="3200" b="1" strike="sngStrike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805426" y="2230030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cén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4" name="TextBox 41"/>
          <p:cNvSpPr txBox="1"/>
          <p:nvPr/>
        </p:nvSpPr>
        <p:spPr>
          <a:xfrm>
            <a:off x="2422998" y="2232840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shān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3968902" y="2236438"/>
            <a:ext cx="2088232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pái</a:t>
            </a:r>
            <a:r>
              <a:rPr lang="en-US" altLang="zh-CN" sz="2800" b="1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huái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5724128" y="2231137"/>
            <a:ext cx="129614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nuó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7735137" y="2265580"/>
            <a:ext cx="97160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luǒ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5" grpId="0"/>
      <p:bldP spid="16" grpId="0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56" y="510075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还能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想到时间还会在什么时候，从哪里流逝吗？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0028" y="3089523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8" name="云形 7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97998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聊天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90234" y="3514513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" name="云形 10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玩耍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27653" y="2764833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4" name="云形 13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24890" y="4371950"/>
              <a:ext cx="111280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看电视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92490" y="3273056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7" name="云形 16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65319" y="4350684"/>
              <a:ext cx="111280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晒太阳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80312" y="2842836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0" name="云形 19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……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6"/>
          <p:cNvSpPr txBox="1"/>
          <p:nvPr/>
        </p:nvSpPr>
        <p:spPr>
          <a:xfrm>
            <a:off x="736767" y="1851670"/>
            <a:ext cx="7572344" cy="7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467543" y="1480017"/>
            <a:ext cx="8094925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你对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时间的流逝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有什么感触？仿照第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自然段把你的感触写出来。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520" y="509503"/>
            <a:ext cx="4407500" cy="1054135"/>
            <a:chOff x="755576" y="411510"/>
            <a:chExt cx="4407500" cy="1054135"/>
          </a:xfrm>
        </p:grpSpPr>
        <p:sp>
          <p:nvSpPr>
            <p:cNvPr id="6" name="文本框 9"/>
            <p:cNvSpPr txBox="1"/>
            <p:nvPr/>
          </p:nvSpPr>
          <p:spPr>
            <a:xfrm>
              <a:off x="1331639" y="411510"/>
              <a:ext cx="3831437" cy="105413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课后第三题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87842" y="1673384"/>
            <a:ext cx="6768752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聊天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的时候，日子从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话语中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玩耍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的时候，日子从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欢笑中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晒太阳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时，便从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匆匆移动的光影中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8664" y="829711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2" name="云形 21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8"/>
            <p:cNvSpPr txBox="1"/>
            <p:nvPr/>
          </p:nvSpPr>
          <p:spPr>
            <a:xfrm>
              <a:off x="4397998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聊天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22840" y="754462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5" name="云形 24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玩耍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51452" y="483518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8" name="云形 27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4"/>
            <p:cNvSpPr txBox="1"/>
            <p:nvPr/>
          </p:nvSpPr>
          <p:spPr>
            <a:xfrm>
              <a:off x="4224890" y="4371950"/>
              <a:ext cx="111280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看电视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00590" y="754462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1" name="云形 30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17"/>
            <p:cNvSpPr txBox="1"/>
            <p:nvPr/>
          </p:nvSpPr>
          <p:spPr>
            <a:xfrm>
              <a:off x="4265319" y="4350684"/>
              <a:ext cx="111280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晒太阳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07416" y="838854"/>
            <a:ext cx="1215350" cy="649380"/>
            <a:chOff x="4193311" y="4287558"/>
            <a:chExt cx="1215350" cy="64938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4" name="云形 33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20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……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48631" y="699542"/>
            <a:ext cx="7247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的日子如轻烟，被微风吹散了，如薄雾，被初阳蒸融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80" y="257175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 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日子的逝去比作轻烟被吹散，薄雾被蒸融，化抽象为形象，表现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时间无声无息地消失了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6233" y="1445459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比喻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51920" y="1200424"/>
            <a:ext cx="1196675" cy="1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43608" y="1776760"/>
            <a:ext cx="13423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06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49095" y="1203598"/>
            <a:ext cx="6768752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+mj-ea"/>
                <a:ea typeface="+mj-ea"/>
              </a:rPr>
              <a:t> 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面对匆匆流逝的时光，作者表达了自己强烈的感受。找出第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自然段中直接抒发作者情感的语句。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5" y="1203598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395536" y="1126924"/>
            <a:ext cx="8328352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在逃去如飞的日子里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在千门万户的世界里的我能做什么呢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又剩些什么呢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我留着些什么痕迹呢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我何曾留着像游丝样的痕迹呢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我赤裸裸来到这世界，转眼间也将赤裸裸地回去吧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不能平的，为什么偏要白白走这一遭啊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9935" y="339502"/>
            <a:ext cx="3960440" cy="699661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一连串的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问题（第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4107785"/>
            <a:ext cx="2537403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感情非常强烈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1920" y="4107785"/>
            <a:ext cx="2537403" cy="6438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语气铿锵有力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04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3131840" y="1417588"/>
            <a:ext cx="54108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    面对逃去如飞的日子，我们可以做些</a:t>
            </a:r>
            <a:r>
              <a:rPr lang="zh-CN" altLang="en-US" sz="3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什么？请说一说你的想法，和大家交流</a:t>
            </a:r>
            <a:r>
              <a:rPr lang="zh-CN" altLang="en-US" sz="3600" b="1" dirty="0" smtClean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605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0124e8ff0712968b0d[1]"/>
          <p:cNvPicPr>
            <a:picLocks noChangeAspect="1"/>
          </p:cNvPicPr>
          <p:nvPr/>
        </p:nvPicPr>
        <p:blipFill rotWithShape="1">
          <a:blip r:embed="rId2"/>
          <a:srcRect t="49633" b="5872"/>
          <a:stretch/>
        </p:blipFill>
        <p:spPr>
          <a:xfrm>
            <a:off x="4860032" y="2085558"/>
            <a:ext cx="4186889" cy="1863100"/>
          </a:xfrm>
          <a:prstGeom prst="rect">
            <a:avLst/>
          </a:prstGeom>
        </p:spPr>
      </p:pic>
      <p:pic>
        <p:nvPicPr>
          <p:cNvPr id="11" name="图片 10" descr="t0124e8ff0712968b0d[1]"/>
          <p:cNvPicPr>
            <a:picLocks noChangeAspect="1"/>
          </p:cNvPicPr>
          <p:nvPr/>
        </p:nvPicPr>
        <p:blipFill rotWithShape="1">
          <a:blip r:embed="rId2"/>
          <a:srcRect b="50037"/>
          <a:stretch/>
        </p:blipFill>
        <p:spPr>
          <a:xfrm>
            <a:off x="619533" y="2008996"/>
            <a:ext cx="4035183" cy="20162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1186" y="699541"/>
            <a:ext cx="740705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    在逃去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+mn-ea"/>
              </a:rPr>
              <a:t>如飞的日子里，我能多尝试没做过的有意义的事情，我能多阅读，我还能多帮助别人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+mn-ea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62425" y="1403729"/>
            <a:ext cx="6633911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这篇课文围绕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“_______”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二字，细腻地刻画了时间流逝的踪迹，表达了作者对时光流逝的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之情，揭示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了“既然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来到这个世界就不能白走一遭”的主题思想。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4180116" y="1435731"/>
            <a:ext cx="75725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匆匆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2546350"/>
            <a:ext cx="107188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感慨</a:t>
            </a:r>
          </a:p>
        </p:txBody>
      </p:sp>
      <p:sp>
        <p:nvSpPr>
          <p:cNvPr id="4" name="矩形 3"/>
          <p:cNvSpPr/>
          <p:nvPr/>
        </p:nvSpPr>
        <p:spPr>
          <a:xfrm>
            <a:off x="2555776" y="2551219"/>
            <a:ext cx="107188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惋惜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>
            <a:fillRect/>
          </a:stretch>
        </p:blipFill>
        <p:spPr bwMode="auto">
          <a:xfrm>
            <a:off x="0" y="0"/>
            <a:ext cx="9144000" cy="517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51520" y="339502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43808" y="339502"/>
            <a:ext cx="4392488" cy="4501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明日歌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作者：(明)钱福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明日复明日，明日何其多。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我生待明日，万事成蹉跎。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世人若被明日累，春去秋来老将至。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朝看水东流，暮看日西坠。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百年明日能几何？请君听我明日歌。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明日复明日，明日何其多！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日日待明日，万世成蹉跎。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世人皆被明日累，明日无穷老将至。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晨昏滚滚水东流，今古悠悠日西坠。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百年明日能几何？请君听我明日歌。</a:t>
            </a:r>
          </a:p>
        </p:txBody>
      </p:sp>
      <p:pic>
        <p:nvPicPr>
          <p:cNvPr id="3" name="歌曲：明日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87624" y="12756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59633" y="1158240"/>
            <a:ext cx="734481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中指在一个地方来回走动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比喻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犹豫不决，也比喻事物在某个范围内来回浮动、起伏。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3568" y="2139702"/>
            <a:ext cx="4704080" cy="52197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他独自在小路上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徘徊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475656" y="3055228"/>
            <a:ext cx="4892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拦阻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;挽留。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683568" y="3632195"/>
            <a:ext cx="5392420" cy="52197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时光匆匆，让人忍不住伸手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遮挽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611560" y="411510"/>
            <a:ext cx="766171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课文中有一些难懂的词语，你能理解吗？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3615" y="117825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徘徊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536" y="305522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遮挽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4" grpId="0"/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8917" y="989940"/>
            <a:ext cx="758553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一、仿照例子写词语。</a:t>
            </a:r>
          </a:p>
          <a:p>
            <a:pPr algn="l" fontAlgn="auto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赤裸裸</a:t>
            </a:r>
          </a:p>
          <a:p>
            <a:pPr algn="l" fontAlgn="auto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  ) (        ) (        )</a:t>
            </a:r>
          </a:p>
          <a:p>
            <a:pPr algn="l" fontAlgn="auto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匆匆忙忙</a:t>
            </a:r>
          </a:p>
          <a:p>
            <a:pPr algn="l" fontAlgn="auto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  ) (        ) (        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18332" y="2206531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头涔涔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7193" y="3212321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伶伶俐俐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45277" y="2206531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泪潸潸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49057" y="2206531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明晃晃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64138" y="3212321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纷纷扬扬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08228" y="3212321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平平安安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9512" y="406331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05199" y="891496"/>
            <a:ext cx="8343265" cy="2745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sz="3200" b="1" dirty="0" err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指出下列句子的修辞手法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过去的日子如轻烟，被微风吹散了。(      </a:t>
            </a:r>
            <a:r>
              <a:rPr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太阳他有脚啊，轻轻悄悄地挪移了。(      </a:t>
            </a:r>
            <a:r>
              <a:rPr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我何曾留着像游丝样的痕迹呢?(      )</a:t>
            </a:r>
          </a:p>
        </p:txBody>
      </p:sp>
      <p:sp>
        <p:nvSpPr>
          <p:cNvPr id="32" name="矩形 31"/>
          <p:cNvSpPr/>
          <p:nvPr/>
        </p:nvSpPr>
        <p:spPr>
          <a:xfrm>
            <a:off x="7088455" y="1678940"/>
            <a:ext cx="1083945" cy="483870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</a:p>
        </p:txBody>
      </p:sp>
      <p:sp>
        <p:nvSpPr>
          <p:cNvPr id="2" name="矩形 1"/>
          <p:cNvSpPr/>
          <p:nvPr/>
        </p:nvSpPr>
        <p:spPr>
          <a:xfrm>
            <a:off x="7088454" y="2355726"/>
            <a:ext cx="1083945" cy="483870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</a:p>
        </p:txBody>
      </p:sp>
      <p:sp>
        <p:nvSpPr>
          <p:cNvPr id="3" name="矩形 2"/>
          <p:cNvSpPr/>
          <p:nvPr/>
        </p:nvSpPr>
        <p:spPr>
          <a:xfrm>
            <a:off x="6152351" y="3003798"/>
            <a:ext cx="1083945" cy="483870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0255" y="483518"/>
            <a:ext cx="778872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三、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你曾有过对于时光匆匆的感慨吗？在什么情况下会产生这种感慨呢？对此你认为应该做些什么呢？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0255" y="2211710"/>
            <a:ext cx="79782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过。当我看到儿时的玩具、用具时，当我翻看以前的照片时，当我没有及时完成应该做的事情时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往日不可追，只有好好把握眼前的时光，用心做好需要完成的事情，珍惜宝贵的时间。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5" y="141962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323528" y="771550"/>
            <a:ext cx="3945979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所吐的丝，飘荡于空中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觉得没在这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世界上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留下那么一点点有意义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的痕迹。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1540" y="3075806"/>
            <a:ext cx="3456384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 smtClean="0">
                <a:latin typeface="宋体" pitchFamily="2" charset="-122"/>
                <a:ea typeface="宋体" pitchFamily="2" charset="-122"/>
              </a:rPr>
              <a:t>    水面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</a:rPr>
              <a:t>上有一条线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</a:rPr>
              <a:t>，仿佛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游丝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</a:rPr>
              <a:t>一样，在水面上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</a:rPr>
              <a:t>摇动。</a:t>
            </a:r>
            <a:endParaRPr lang="zh-CN" altLang="en-US" sz="27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Picture 4" descr="http://imgsrc.baidu.com/image/c0%3Dpixel_huitu%2C0%2C0%2C294%2C40/sign=a5acd710e0c4b7452099bf56a6847b7b/e824b899a9014c08c1ff799c017b02087af4f4c7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534" b="6180"/>
          <a:stretch>
            <a:fillRect/>
          </a:stretch>
        </p:blipFill>
        <p:spPr bwMode="auto">
          <a:xfrm>
            <a:off x="4499992" y="843558"/>
            <a:ext cx="4232180" cy="30243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323528" y="6870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游丝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8517" t="6517" r="7717" b="9700"/>
          <a:stretch>
            <a:fillRect/>
          </a:stretch>
        </p:blipFill>
        <p:spPr>
          <a:xfrm>
            <a:off x="4932040" y="2445016"/>
            <a:ext cx="2181225" cy="21818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8721" y="867966"/>
            <a:ext cx="58354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汗水从头上不断向下流的样子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本课指时间如梭，作者却无力抓住而汗流不止。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5861" y="2901213"/>
            <a:ext cx="4306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流泪不止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本课指时间如梭，作者却无力抓住而泪流不止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25392" t="29199" r="21683" b="14755"/>
          <a:stretch>
            <a:fillRect/>
          </a:stretch>
        </p:blipFill>
        <p:spPr>
          <a:xfrm>
            <a:off x="6516216" y="447030"/>
            <a:ext cx="2056765" cy="2178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532988" y="44703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头涔涔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5861" y="240857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泪潸潸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7"/>
          <p:cNvGrpSpPr/>
          <p:nvPr/>
        </p:nvGrpSpPr>
        <p:grpSpPr>
          <a:xfrm>
            <a:off x="6156176" y="243958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723259" y="243151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349010" y="243976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031529" y="2451195"/>
            <a:ext cx="1029990" cy="1086515"/>
            <a:chOff x="2437" y="2032"/>
            <a:chExt cx="1245" cy="1265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611560" y="24559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7503206" y="2431510"/>
            <a:ext cx="1029163" cy="1085656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611560" y="244911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2028354" y="247324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挪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3348628" y="244212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徘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4765804" y="244212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徊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203166" y="2449746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蒸</a:t>
            </a:r>
          </a:p>
        </p:txBody>
      </p:sp>
      <p:sp>
        <p:nvSpPr>
          <p:cNvPr id="14" name="矩形 13"/>
          <p:cNvSpPr/>
          <p:nvPr/>
        </p:nvSpPr>
        <p:spPr>
          <a:xfrm>
            <a:off x="634752" y="1769869"/>
            <a:ext cx="103441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cánɡ</a:t>
            </a:r>
          </a:p>
        </p:txBody>
      </p:sp>
      <p:sp>
        <p:nvSpPr>
          <p:cNvPr id="15" name="矩形 14"/>
          <p:cNvSpPr/>
          <p:nvPr/>
        </p:nvSpPr>
        <p:spPr>
          <a:xfrm>
            <a:off x="2198122" y="177863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nuó</a:t>
            </a:r>
          </a:p>
        </p:txBody>
      </p:sp>
      <p:sp>
        <p:nvSpPr>
          <p:cNvPr id="16" name="矩形 15"/>
          <p:cNvSpPr/>
          <p:nvPr/>
        </p:nvSpPr>
        <p:spPr>
          <a:xfrm>
            <a:off x="3557022" y="177863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pái</a:t>
            </a:r>
          </a:p>
        </p:txBody>
      </p:sp>
      <p:sp>
        <p:nvSpPr>
          <p:cNvPr id="17" name="矩形 16"/>
          <p:cNvSpPr/>
          <p:nvPr/>
        </p:nvSpPr>
        <p:spPr>
          <a:xfrm>
            <a:off x="4762389" y="177863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huái</a:t>
            </a:r>
          </a:p>
        </p:txBody>
      </p:sp>
      <p:sp>
        <p:nvSpPr>
          <p:cNvPr id="18" name="矩形 17"/>
          <p:cNvSpPr/>
          <p:nvPr/>
        </p:nvSpPr>
        <p:spPr>
          <a:xfrm>
            <a:off x="6076204" y="1753867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zhēnɡ</a:t>
            </a:r>
          </a:p>
        </p:txBody>
      </p:sp>
      <p:sp>
        <p:nvSpPr>
          <p:cNvPr id="43" name="文本框 64"/>
          <p:cNvSpPr txBox="1"/>
          <p:nvPr/>
        </p:nvSpPr>
        <p:spPr>
          <a:xfrm>
            <a:off x="7550196" y="244167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裸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693979" y="1770559"/>
            <a:ext cx="83846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luǒ</a:t>
            </a:r>
            <a:endParaRPr 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4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75" y="3550234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925" y="3536440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08" y="3545351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561" y="3492928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927" y="3524153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854" y="3502908"/>
            <a:ext cx="438160" cy="4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124"/>
          <p:cNvSpPr txBox="1"/>
          <p:nvPr/>
        </p:nvSpPr>
        <p:spPr>
          <a:xfrm>
            <a:off x="2695074" y="341243"/>
            <a:ext cx="576535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课的会写字，你都会写吗？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7504" y="919624"/>
            <a:ext cx="8928992" cy="3987812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1565" y="606240"/>
            <a:ext cx="2231577" cy="621459"/>
            <a:chOff x="395536" y="915566"/>
            <a:chExt cx="2231577" cy="621459"/>
          </a:xfrm>
        </p:grpSpPr>
        <p:sp>
          <p:nvSpPr>
            <p:cNvPr id="58" name="椭圆 5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62" name="TextBox 11">
                  <a:hlinkClick r:id="rId10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48" grpId="0"/>
      <p:bldP spid="48" grpId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2129</Words>
  <Application>Microsoft Office PowerPoint</Application>
  <PresentationFormat>全屏显示(16:9)</PresentationFormat>
  <Paragraphs>308</Paragraphs>
  <Slides>63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80" baseType="lpstr">
      <vt:lpstr>Arial</vt:lpstr>
      <vt:lpstr>宋体</vt:lpstr>
      <vt:lpstr>微软雅黑</vt:lpstr>
      <vt:lpstr>Times New Roman</vt:lpstr>
      <vt:lpstr>Heiti SC Light</vt:lpstr>
      <vt:lpstr>幼圆</vt:lpstr>
      <vt:lpstr>黑体</vt:lpstr>
      <vt:lpstr>Songti SC</vt:lpstr>
      <vt:lpstr>汉语拼音</vt:lpstr>
      <vt:lpstr>Xingkai SC</vt:lpstr>
      <vt:lpstr>楷体</vt:lpstr>
      <vt:lpstr>华文细黑</vt:lpstr>
      <vt:lpstr>Kaiti SC</vt:lpstr>
      <vt:lpstr>华文楷体</vt:lpstr>
      <vt:lpstr>Wingdings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341</cp:revision>
  <dcterms:created xsi:type="dcterms:W3CDTF">2017-03-17T02:28:00Z</dcterms:created>
  <dcterms:modified xsi:type="dcterms:W3CDTF">2020-11-07T09:21:19Z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