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73" r:id="rId2"/>
  </p:sldMasterIdLst>
  <p:notesMasterIdLst>
    <p:notesMasterId r:id="rId17"/>
  </p:notesMasterIdLst>
  <p:handoutMasterIdLst>
    <p:handoutMasterId r:id="rId18"/>
  </p:handoutMasterIdLst>
  <p:sldIdLst>
    <p:sldId id="523" r:id="rId3"/>
    <p:sldId id="1012" r:id="rId4"/>
    <p:sldId id="1014" r:id="rId5"/>
    <p:sldId id="1013" r:id="rId6"/>
    <p:sldId id="1016" r:id="rId7"/>
    <p:sldId id="1017" r:id="rId8"/>
    <p:sldId id="1018" r:id="rId9"/>
    <p:sldId id="1019" r:id="rId10"/>
    <p:sldId id="1020" r:id="rId11"/>
    <p:sldId id="1021" r:id="rId12"/>
    <p:sldId id="1022" r:id="rId13"/>
    <p:sldId id="1023" r:id="rId14"/>
    <p:sldId id="1024" r:id="rId15"/>
    <p:sldId id="1025" r:id="rId16"/>
  </p:sldIdLst>
  <p:sldSz cx="9144000" cy="5143500" type="screen16x9"/>
  <p:notesSz cx="6858000" cy="9144000"/>
  <p:embeddedFontLst>
    <p:embeddedFont>
      <p:font typeface="华文新魏" panose="02010800040101010101" pitchFamily="2" charset="-122"/>
      <p:regular r:id="rId19"/>
    </p:embeddedFont>
    <p:embeddedFont>
      <p:font typeface="楷体_GB2312" panose="02010600030101010101" charset="-122"/>
      <p:regular r:id="rId20"/>
    </p:embeddedFont>
    <p:embeddedFont>
      <p:font typeface="Impact" panose="020B0806030902050204" pitchFamily="34" charset="0"/>
      <p:regular r:id="rId21"/>
    </p:embeddedFont>
    <p:embeddedFont>
      <p:font typeface="华文行楷" panose="02010800040101010101" pitchFamily="2" charset="-122"/>
      <p:regular r:id="rId22"/>
    </p:embeddedFont>
    <p:embeddedFont>
      <p:font typeface="楷体" panose="02010609060101010101" pitchFamily="49" charset="-122"/>
      <p:regular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微软雅黑" panose="020B0503020204020204" pitchFamily="34" charset="-122"/>
      <p:regular r:id="rId28"/>
      <p:bold r:id="rId29"/>
    </p:embeddedFont>
    <p:embeddedFont>
      <p:font typeface="华文楷体" panose="02010600040101010101" pitchFamily="2" charset="-122"/>
      <p:regular r:id="rId30"/>
    </p:embeddedFont>
    <p:embeddedFont>
      <p:font typeface="黑体" panose="02010609060101010101" pitchFamily="49" charset="-122"/>
      <p:regular r:id="rId31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0AB05"/>
    <a:srgbClr val="00B050"/>
    <a:srgbClr val="FF00FF"/>
    <a:srgbClr val="0066FF"/>
    <a:srgbClr val="FF0000"/>
    <a:srgbClr val="A38302"/>
    <a:srgbClr val="FEFCDE"/>
    <a:srgbClr val="FF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57" d="100"/>
          <a:sy n="57" d="100"/>
        </p:scale>
        <p:origin x="-1896" y="-912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2019/12/29 Sunday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99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2019/12/29 Sunday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858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25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906536"/>
      </p:ext>
    </p:extLst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359248"/>
      </p:ext>
    </p:extLst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22278"/>
      </p:ext>
    </p:extLst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687485"/>
      </p:ext>
    </p:extLst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6167866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786954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845720"/>
      </p:ext>
    </p:extLst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30208"/>
      </p:ext>
    </p:extLst>
  </p:cSld>
  <p:clrMapOvr>
    <a:masterClrMapping/>
  </p:clrMapOvr>
  <p:transition spd="slow" advTm="0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71281528"/>
      </p:ext>
    </p:extLst>
  </p:cSld>
  <p:clrMapOvr>
    <a:masterClrMapping/>
  </p:clrMapOvr>
  <p:transition spd="slow"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72420673"/>
      </p:ext>
    </p:extLst>
  </p:cSld>
  <p:clrMapOvr>
    <a:masterClrMapping/>
  </p:clrMapOvr>
  <p:transition spd="slow"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860354"/>
      </p:ext>
    </p:extLst>
  </p:cSld>
  <p:clrMapOvr>
    <a:masterClrMapping/>
  </p:clrMapOvr>
  <p:transition spd="slow"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468237"/>
      </p:ext>
    </p:extLst>
  </p:cSld>
  <p:clrMapOvr>
    <a:masterClrMapping/>
  </p:clrMapOvr>
  <p:transition spd="slow">
    <p:rand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090913"/>
      </p:ext>
    </p:extLst>
  </p:cSld>
  <p:clrMapOvr>
    <a:masterClrMapping/>
  </p:clrMapOvr>
  <p:transition spd="slow">
    <p:rand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534643"/>
      </p:ext>
    </p:extLst>
  </p:cSld>
  <p:clrMapOvr>
    <a:masterClrMapping/>
  </p:clrMapOvr>
  <p:transition spd="slow">
    <p:rand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4556951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84086"/>
      </p:ext>
    </p:extLst>
  </p:cSld>
  <p:clrMapOvr>
    <a:masterClrMapping/>
  </p:clrMapOvr>
  <p:transition spd="slow">
    <p:random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961130"/>
      </p:ext>
    </p:extLst>
  </p:cSld>
  <p:clrMapOvr>
    <a:masterClrMapping/>
  </p:clrMapOvr>
  <p:transition spd="slow">
    <p:random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088335"/>
      </p:ext>
    </p:extLst>
  </p:cSld>
  <p:clrMapOvr>
    <a:masterClrMapping/>
  </p:clrMapOvr>
  <p:transition spd="slow">
    <p:random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7728180"/>
      </p:ext>
    </p:extLst>
  </p:cSld>
  <p:clrMapOvr>
    <a:masterClrMapping/>
  </p:clrMapOvr>
  <p:transition spd="slow">
    <p:random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570223"/>
      </p:ext>
    </p:extLst>
  </p:cSld>
  <p:clrMapOvr>
    <a:masterClrMapping/>
  </p:clrMapOvr>
  <p:transition spd="slow">
    <p:random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541446"/>
      </p:ext>
    </p:extLst>
  </p:cSld>
  <p:clrMapOvr>
    <a:masterClrMapping/>
  </p:clrMapOvr>
  <p:transition spd="slow">
    <p:random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13725"/>
      </p:ext>
    </p:extLst>
  </p:cSld>
  <p:clrMapOvr>
    <a:masterClrMapping/>
  </p:clrMapOvr>
  <p:transition spd="slow">
    <p:random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100224"/>
      </p:ext>
    </p:extLst>
  </p:cSld>
  <p:clrMapOvr>
    <a:masterClrMapping/>
  </p:clrMapOvr>
  <p:transition spd="slow">
    <p:random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168103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s1.bdstatic.com/70cFvXSh_Q1YnxGkpoWK1HF6hhy/it/u=1638456955,2902616902&amp;fm=26&amp;gp=0.jpg"/>
          <p:cNvPicPr>
            <a:picLocks noChangeAspect="1" noChangeArrowheads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2" b="5072"/>
          <a:stretch/>
        </p:blipFill>
        <p:spPr bwMode="auto">
          <a:xfrm>
            <a:off x="-11430" y="-20538"/>
            <a:ext cx="9180512" cy="51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 userDrawn="1"/>
        </p:nvSpPr>
        <p:spPr>
          <a:xfrm>
            <a:off x="0" y="51470"/>
            <a:ext cx="1475656" cy="180020"/>
          </a:xfrm>
          <a:prstGeom prst="rect">
            <a:avLst/>
          </a:prstGeom>
          <a:gradFill>
            <a:gsLst>
              <a:gs pos="57000">
                <a:srgbClr val="30AB05"/>
              </a:gs>
              <a:gs pos="100000">
                <a:schemeClr val="bg1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8 </a:t>
            </a:r>
            <a:r>
              <a:rPr lang="zh-CN" altLang="en-US" sz="1400" dirty="0" smtClean="0">
                <a:solidFill>
                  <a:schemeClr val="tx1"/>
                </a:solidFill>
              </a:rPr>
              <a:t>匆匆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282575" y="77788"/>
            <a:ext cx="135255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  </a:t>
            </a:r>
            <a:r>
              <a:rPr lang="zh-CN" altLang="en-US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北京的春节</a:t>
            </a:r>
          </a:p>
        </p:txBody>
      </p:sp>
    </p:spTree>
    <p:extLst>
      <p:ext uri="{BB962C8B-B14F-4D97-AF65-F5344CB8AC3E}">
        <p14:creationId xmlns:p14="http://schemas.microsoft.com/office/powerpoint/2010/main" val="1166227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  <p:sldLayoutId id="2147483691" r:id="rId18"/>
    <p:sldLayoutId id="2147483692" r:id="rId19"/>
    <p:sldLayoutId id="2147483693" r:id="rId20"/>
    <p:sldLayoutId id="2147483694" r:id="rId21"/>
    <p:sldLayoutId id="2147483695" r:id="rId22"/>
    <p:sldLayoutId id="2147483696" r:id="rId23"/>
    <p:sldLayoutId id="2147483697" r:id="rId24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defTabSz="685800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2pPr>
      <a:lvl3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3pPr>
      <a:lvl4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4pPr>
      <a:lvl5pPr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5pPr>
      <a:lvl6pPr marL="4572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6pPr>
      <a:lvl7pPr marL="9144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7pPr>
      <a:lvl8pPr marL="13716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8pPr>
      <a:lvl9pPr marL="1828800" algn="ctr" defTabSz="68580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Impact" pitchFamily="34" charset="0"/>
          <a:ea typeface="微软雅黑" pitchFamily="34" charset="-122"/>
        </a:defRPr>
      </a:lvl9pPr>
    </p:titleStyle>
    <p:bodyStyle>
      <a:lvl1pPr marL="257175" indent="-257175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audio" Target="file:///G:\20&#26149;&#37096;&#32534;&#35821;&#25991;&#26032;&#31995;&#32479;\&#20845;&#24180;&#32423;\&#37096;&#32534;&#35821;&#25991;&#19971;&#24425;&#20845;&#19979;&#26032;&#31995;&#32479;\&#31532;&#19977;&#21333;&#20803;\&#25945;&#26696;\8%20&#21254;&#21254;\&#25945;&#26696;\&#21254;&#21254;&#35838;&#20214;\&#21254;&#21254;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文本框 14">
            <a:hlinkClick r:id="" action="ppaction://noaction"/>
          </p:cNvPr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  <p:sp>
        <p:nvSpPr>
          <p:cNvPr id="14" name="TextBox 48"/>
          <p:cNvSpPr txBox="1"/>
          <p:nvPr/>
        </p:nvSpPr>
        <p:spPr>
          <a:xfrm>
            <a:off x="539552" y="2499742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8.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匆匆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图片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1103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</a:t>
            </a:r>
            <a:endParaRPr lang="zh-CN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353085" y="369058"/>
            <a:ext cx="172460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</a:t>
            </a:r>
            <a:endParaRPr lang="en-US" altLang="zh-CN" sz="11500" b="1" dirty="0" smtClean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15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</a:t>
            </a:r>
            <a:endParaRPr lang="zh-CN" altLang="en-US" sz="115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6306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08391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rId5" action="ppaction://hlinksldjump"/>
          </p:cNvPr>
          <p:cNvSpPr txBox="1"/>
          <p:nvPr/>
        </p:nvSpPr>
        <p:spPr>
          <a:xfrm>
            <a:off x="7308304" y="458797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0" name="文本框 15">
            <a:hlinkClick r:id="rId5" action="ppaction://hlinksldjump"/>
          </p:cNvPr>
          <p:cNvSpPr txBox="1"/>
          <p:nvPr/>
        </p:nvSpPr>
        <p:spPr>
          <a:xfrm>
            <a:off x="7308304" y="4043848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51519" y="843845"/>
            <a:ext cx="8567737" cy="2246769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于是——洗手的时候，日子从水盆里过去；吃饭的时候，日子从饭碗里过去；默默时，便从凝然的双眼前过去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我觉察他去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得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匆匆了，伸出手遮挽时，他又从遮挽着的手边过去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天黑时，我躺在床上，他便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伶伶俐俐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地从我身上跨过，从我脚边飞去了。</a:t>
            </a:r>
            <a:endParaRPr lang="zh-CN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314781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</a:br>
            <a:endParaRPr lang="zh-CN" altLang="en-US" sz="2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1916" y="3635320"/>
            <a:ext cx="8367340" cy="830997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zh-CN" sz="2400" dirty="0">
                <a:solidFill>
                  <a:srgbClr val="0000FF"/>
                </a:solidFill>
                <a:latin typeface="宋体" charset="-122"/>
              </a:rPr>
              <a:t>1</a:t>
            </a:r>
            <a:r>
              <a:rPr kumimoji="0" lang="zh-CN" altLang="en-US" sz="2400" dirty="0">
                <a:solidFill>
                  <a:srgbClr val="0000FF"/>
                </a:solidFill>
                <a:latin typeface="宋体" charset="-122"/>
              </a:rPr>
              <a:t>、踢球的时候，时间从脚下过去；写字的时候，日子从笔尖上过去；玩耍的时候，日子便从欢声笑语中过去了。</a:t>
            </a:r>
            <a:endParaRPr kumimoji="0" lang="zh-CN" altLang="en-US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1800" y="3651870"/>
            <a:ext cx="8387456" cy="1200329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  <a:latin typeface="宋体" charset="-122"/>
              </a:rPr>
              <a:t>2</a:t>
            </a:r>
            <a:r>
              <a:rPr lang="zh-CN" altLang="en-US" sz="2400" dirty="0">
                <a:solidFill>
                  <a:srgbClr val="0000FF"/>
                </a:solidFill>
                <a:latin typeface="宋体" charset="-122"/>
              </a:rPr>
              <a:t>、</a:t>
            </a:r>
            <a:r>
              <a:rPr lang="zh-CN" altLang="zh-CN" sz="2400" dirty="0">
                <a:solidFill>
                  <a:srgbClr val="0000FF"/>
                </a:solidFill>
                <a:latin typeface="宋体" charset="-122"/>
              </a:rPr>
              <a:t>看电视的时候，日子从屏幕上过去；玩耍的时候，日子随着笑声漂流；跑步的时候，日子也在脚步声中逝去；写作的时候，日子从笔尖划去……</a:t>
            </a:r>
            <a:endParaRPr lang="zh-CN" altLang="en-US" sz="2400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520" y="2859782"/>
            <a:ext cx="8567736" cy="461665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CN" altLang="en-US" sz="2400" dirty="0" smtClean="0">
                <a:solidFill>
                  <a:srgbClr val="FF00FF"/>
                </a:solidFill>
                <a:latin typeface="Arial" charset="0"/>
              </a:rPr>
              <a:t>仿写：</a:t>
            </a:r>
            <a:endParaRPr kumimoji="0" lang="zh-CN" altLang="en-US" sz="2400" dirty="0">
              <a:solidFill>
                <a:srgbClr val="FF00FF"/>
              </a:solidFill>
              <a:latin typeface="Arial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813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文本框 14">
            <a:hlinkClick r:id="" action="ppaction://noaction"/>
          </p:cNvPr>
          <p:cNvSpPr txBox="1"/>
          <p:nvPr/>
        </p:nvSpPr>
        <p:spPr>
          <a:xfrm>
            <a:off x="191625" y="37739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9512" y="1707654"/>
            <a:ext cx="856773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        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在逃去如飞的日子里，在千门万户的世界里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的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我能做什么呢？只有徘徊罢了，只有匆匆罢了。在八千多日的匆匆里，除徘徊外，又剩些什么呢？过去的日子如轻烟，被微风吹散了，如薄雾，被初阳蒸融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了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。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我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留着些什么痕迹呢？我何曾留着像游丝样的痕迹呢？我赤裸裸来到这世界，转眼间也将赤裸裸地回去吧？但不能平的，为什么偏要白白走这一遭啊？</a:t>
            </a:r>
          </a:p>
          <a:p>
            <a:endParaRPr lang="zh-CN" altLang="zh-CN" sz="2800" b="1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314781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</a:br>
            <a:endParaRPr lang="zh-CN" altLang="en-US" sz="2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644008" y="0"/>
            <a:ext cx="4176464" cy="1923678"/>
          </a:xfrm>
          <a:prstGeom prst="cloudCallout">
            <a:avLst>
              <a:gd name="adj1" fmla="val -67440"/>
              <a:gd name="adj2" fmla="val 1021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dirty="0" smtClean="0">
                <a:solidFill>
                  <a:srgbClr val="FFFF00"/>
                </a:solidFill>
              </a:rPr>
              <a:t>作者对“时间之流”发出了哪些感慨？</a:t>
            </a:r>
          </a:p>
          <a:p>
            <a:pPr algn="ctr"/>
            <a:endParaRPr lang="zh-CN" altLang="en-US" sz="4400" dirty="0">
              <a:solidFill>
                <a:srgbClr val="FFFF00"/>
              </a:solidFill>
              <a:ea typeface="华文行楷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51520" y="771550"/>
            <a:ext cx="58326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人最宝贵的是生命，生命每个人只有一次。人的一生应该这样度过：当回忆往事的时候，他不会因为虚度年华而悔恨，也不会因为碌碌无为而羞愧；在临死的时候他能够说：“我的整个生命和全部精力，都已经献给了世界上最壮丽的事业—为人类的解放而斗争。”人应当赶紧地，充分地生活，因为意外的疾病或悲惨的事故随时都可以突然结束他的生命。</a:t>
            </a:r>
          </a:p>
          <a:p>
            <a:r>
              <a:rPr lang="zh-CN" altLang="zh-CN" sz="2400" dirty="0" smtClean="0"/>
              <a:t>（选自保尔•柯察金《钢铁是怎样炼成的》）</a:t>
            </a:r>
            <a:endParaRPr lang="zh-CN" altLang="zh-CN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539552" y="2499742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8.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匆匆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82" y="945470"/>
            <a:ext cx="6084168" cy="31085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朱自清</a:t>
            </a:r>
            <a:r>
              <a:rPr lang="zh-CN" altLang="zh-CN" sz="2800" dirty="0" smtClean="0"/>
              <a:t>散文代表作有《荷塘月色》《背影》《绿》等文章，《朱自清散文选》中还有《踪迹》，《欧游杂记》《你我》《伦敦杂记》等文章都很值得我们去读。希望大家能珍惜时间，多读好书，让每一个日子都充实、富足！</a:t>
            </a:r>
            <a:endParaRPr lang="zh-CN" altLang="en-US" sz="2800" dirty="0"/>
          </a:p>
        </p:txBody>
      </p:sp>
      <p:pic>
        <p:nvPicPr>
          <p:cNvPr id="12" name="图片 11" descr="图片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987574"/>
            <a:ext cx="2843808" cy="37444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5" y="987425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564276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7985" y="970923"/>
            <a:ext cx="6750566" cy="4154984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3200" dirty="0" smtClean="0"/>
              <a:t>莫等闲，白了少年头，空悲切</a:t>
            </a:r>
            <a:r>
              <a:rPr lang="en-US" altLang="zh-CN" sz="3200" dirty="0" smtClean="0"/>
              <a:t>! </a:t>
            </a:r>
            <a:endParaRPr lang="zh-CN" altLang="zh-CN" sz="3200" dirty="0" smtClean="0"/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花有重开日，人无再少年。</a:t>
            </a:r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一寸光阴一寸金，寸金难买寸光阴。</a:t>
            </a:r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明日复明日，明日何其多！</a:t>
            </a:r>
          </a:p>
          <a:p>
            <a:endParaRPr lang="zh-CN" altLang="en-US" sz="4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49" y="411510"/>
            <a:ext cx="1891671" cy="503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51520" y="48351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635894" y="662962"/>
            <a:ext cx="5040561" cy="3600986"/>
          </a:xfrm>
          <a:prstGeom prst="rect">
            <a:avLst/>
          </a:prstGeom>
          <a:solidFill>
            <a:srgbClr val="FFFF00"/>
          </a:solidFill>
          <a:ln w="76200">
            <a:solidFill>
              <a:srgbClr val="CC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朱自清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中国现代著名诗人、散文家。他的散文是中国现代散文的典范。《匆匆》《背影》《荷塘月色》《桨声灯影里的秦淮河》等散文名篇，均以诗意盎然著称于世。</a:t>
            </a:r>
            <a:r>
              <a:rPr lang="zh-CN" altLang="en-US" sz="3200" b="1" dirty="0">
                <a:solidFill>
                  <a:srgbClr val="00FF99"/>
                </a:solidFill>
                <a:latin typeface="楷体" pitchFamily="49" charset="-122"/>
                <a:ea typeface="楷体" pitchFamily="49" charset="-122"/>
              </a:rPr>
              <a:t>　　　　　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6631" name="Picture 7" descr="朱自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00" y="524856"/>
            <a:ext cx="2415078" cy="387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635646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听课文录音，初步感知课文。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  <p:pic>
        <p:nvPicPr>
          <p:cNvPr id="6" name="匆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436096" y="2931790"/>
            <a:ext cx="504056" cy="52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7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4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11560" y="915566"/>
            <a:ext cx="79136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涔涔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形容汗、泪、水等不断往下流的样子。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潸潸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形容流泪不止。    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遮挽：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遮挡、挽留。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挪移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挪动、移动。        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蒸融：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蒸发。融化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凝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然：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本文指眼睛定定看的样子。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伶伶俐俐：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本文指时间消逝得很快。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千门万户：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形容非常多的人家。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徘徊：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在一个地方来回地走。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赤裸裸：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形容光着身子，不穿衣服。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155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涔涔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328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潸潸</a:t>
            </a:r>
            <a:endParaRPr lang="zh-CN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604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挪移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19254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凝然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262459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伶伶俐俐</a:t>
            </a:r>
            <a:endParaRPr lang="zh-CN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05664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千门万户</a:t>
            </a:r>
            <a:endParaRPr lang="zh-CN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348869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徘徊</a:t>
            </a:r>
            <a:endParaRPr lang="zh-CN" alt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392073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赤裸裸</a:t>
            </a:r>
            <a:endParaRPr lang="zh-CN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45253" y="1328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遮挽</a:t>
            </a:r>
            <a:endParaRPr lang="zh-CN" alt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245253" y="17604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蒸融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358" y="623301"/>
            <a:ext cx="6340197" cy="707886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40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我不禁头涔涔而泪潸潸了。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340" y="600990"/>
            <a:ext cx="8417689" cy="707886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太阳他有脚啊，轻轻悄悄地挪移了。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677" y="600990"/>
            <a:ext cx="8877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过去的日子如轻烟，被微风吹散了，如薄雾，被初阳蒸融了。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0087" y="1453781"/>
            <a:ext cx="8438377" cy="1077218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“涔涔”指流汗状，“潸潸”形容泪流不止。为什么作者会“头涔涔而泪潸潸”呢？</a:t>
            </a:r>
            <a:endParaRPr lang="zh-CN" altLang="en-US" sz="32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340" y="1331187"/>
            <a:ext cx="8861749" cy="2062103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什么叫“挪移”？可以说汽车在马路上挪移吗？引导学生联系生活实际感受“挪移”就是慢慢地移动的含义。教师指导学生写“挪”字，上下不平齐，左窄右宽。</a:t>
            </a:r>
            <a:endParaRPr lang="zh-CN" altLang="en-US" sz="32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893" y="1992390"/>
            <a:ext cx="8438377" cy="1569660"/>
          </a:xfrm>
          <a:prstGeom prst="rect">
            <a:avLst/>
          </a:prstGeom>
          <a:solidFill>
            <a:schemeClr val="bg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“蒸融”这个词比较难以理解，可以用组词法，“蒸”就是“蒸发”，“融”就是融化，合起来就是“蒸发融化”的意思。</a:t>
            </a:r>
            <a:endParaRPr lang="zh-CN" altLang="en-US" sz="32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7" grpId="0" animBg="1"/>
      <p:bldP spid="7" grpId="1" animBg="1"/>
      <p:bldP spid="8" grpId="0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923678"/>
            <a:ext cx="74174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）找出描写时间匆匆流逝的词、句，仔细读一读。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）从这些词、句中你品味出了什么？在书上批注。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）把你的感受与同学们交流、分享，用朗读展示。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05958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品读助手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9512" y="699542"/>
            <a:ext cx="85677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燕子去了，有再来的时候；杨柳枯了，有再青的时候；桃花谢了，有再开的时候</a:t>
            </a:r>
            <a:r>
              <a:rPr kumimoji="0"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kumimoji="0" lang="en-US" altLang="zh-CN" sz="3200" b="1" dirty="0" smtClean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kumimoji="0" lang="zh-CN" altLang="en-US" sz="3600" b="0" dirty="0">
              <a:latin typeface="Arial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51520" y="1851670"/>
            <a:ext cx="85677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400" dirty="0" smtClean="0"/>
              <a:t>这是一个排比句，作者用对比的手法，把</a:t>
            </a:r>
            <a:r>
              <a:rPr lang="en-US" altLang="zh-CN" sz="2400" dirty="0" smtClean="0"/>
              <a:t>“</a:t>
            </a:r>
            <a:r>
              <a:rPr lang="zh-CN" altLang="zh-CN" sz="2400" dirty="0" smtClean="0"/>
              <a:t>燕子去了还来，杨柳枯了还青，桃花谢了还开</a:t>
            </a:r>
            <a:r>
              <a:rPr lang="en-US" altLang="zh-CN" sz="2400" dirty="0" smtClean="0"/>
              <a:t>”</a:t>
            </a:r>
            <a:r>
              <a:rPr lang="zh-CN" altLang="zh-CN" sz="2400" dirty="0" smtClean="0"/>
              <a:t>与时间流逝进行比较，写出了时间一去不复返的特点。</a:t>
            </a:r>
            <a:endParaRPr kumimoji="0" lang="zh-CN" altLang="en-US" sz="2400" b="0" dirty="0">
              <a:latin typeface="Arial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2859782"/>
            <a:ext cx="864096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仿写：</a:t>
            </a:r>
          </a:p>
          <a:p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月亮缺了，有再圆的时候 ；叶子黄了，有再绿的时候 ；</a:t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太阳落了，有再升的时候；青草萎了，有再长的时候；</a:t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河流干了，有再流的时候；风儿停了，有再吹的时候</a:t>
            </a:r>
            <a:r>
              <a:rPr lang="en-US" altLang="zh-CN" sz="2400" dirty="0" smtClean="0">
                <a:solidFill>
                  <a:srgbClr val="0000FF"/>
                </a:solidFill>
                <a:latin typeface="Arial" charset="0"/>
              </a:rPr>
              <a:t>……</a:t>
            </a: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endParaRPr lang="zh-CN" altLang="en-US" sz="240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88131" y="368237"/>
            <a:ext cx="85677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000" dirty="0" smtClean="0">
                <a:solidFill>
                  <a:srgbClr val="0000FF"/>
                </a:solidFill>
              </a:rPr>
              <a:t>在默默里算着，八千多日子已经从我手中溜去</a:t>
            </a:r>
            <a:r>
              <a:rPr lang="zh-CN" altLang="en-US" sz="3000" dirty="0" smtClean="0">
                <a:solidFill>
                  <a:srgbClr val="0000FF"/>
                </a:solidFill>
              </a:rPr>
              <a:t>，</a:t>
            </a:r>
            <a:r>
              <a:rPr lang="zh-CN" altLang="zh-CN" sz="3000" dirty="0" smtClean="0">
                <a:solidFill>
                  <a:srgbClr val="0000FF"/>
                </a:solidFill>
              </a:rPr>
              <a:t>像针尖上的一滴水滴在大海里，我的日子滴在时间的流里，没有声音，也没有影子。我不禁头涔涔而泪潸潸了。</a:t>
            </a:r>
            <a:endParaRPr kumimoji="0" lang="zh-CN" altLang="en-US" sz="30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4614" y="2139702"/>
            <a:ext cx="864096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>
              <a:solidFill>
                <a:schemeClr val="accent2"/>
              </a:solidFill>
              <a:latin typeface="Arial" charset="0"/>
            </a:endParaRPr>
          </a:p>
          <a:p>
            <a:r>
              <a:rPr lang="en-US" altLang="zh-CN" sz="2400" dirty="0" smtClean="0"/>
              <a:t>“</a:t>
            </a:r>
            <a:r>
              <a:rPr lang="zh-CN" altLang="zh-CN" sz="2400" dirty="0" smtClean="0"/>
              <a:t>八千</a:t>
            </a:r>
            <a:r>
              <a:rPr lang="zh-CN" altLang="en-US" sz="2400" dirty="0" smtClean="0"/>
              <a:t>多</a:t>
            </a:r>
            <a:r>
              <a:rPr lang="zh-CN" altLang="zh-CN" sz="2400" dirty="0" smtClean="0"/>
              <a:t>日子</a:t>
            </a:r>
            <a:r>
              <a:rPr lang="en-US" altLang="zh-CN" sz="2400" dirty="0" smtClean="0"/>
              <a:t>”</a:t>
            </a:r>
            <a:r>
              <a:rPr lang="zh-CN" altLang="zh-CN" sz="2400" dirty="0" smtClean="0"/>
              <a:t>有多少年？作者运用了什么修辞方法，这样写的好处是什么？</a:t>
            </a:r>
            <a:r>
              <a:rPr lang="en-US" altLang="zh-CN" sz="2400" dirty="0" smtClean="0"/>
              <a:t> </a:t>
            </a:r>
            <a:r>
              <a:rPr lang="zh-CN" altLang="zh-CN" sz="2400" dirty="0" smtClean="0"/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251520" y="3225046"/>
            <a:ext cx="8640960" cy="193899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zh-CN" sz="2400" dirty="0" smtClean="0">
                <a:solidFill>
                  <a:srgbClr val="0000FF"/>
                </a:solidFill>
              </a:rPr>
              <a:t>朱自清出生于</a:t>
            </a:r>
            <a:r>
              <a:rPr lang="en-US" altLang="zh-CN" sz="2400" dirty="0" smtClean="0">
                <a:solidFill>
                  <a:srgbClr val="0000FF"/>
                </a:solidFill>
              </a:rPr>
              <a:t>1898</a:t>
            </a:r>
            <a:r>
              <a:rPr lang="zh-CN" altLang="zh-CN" sz="2400" dirty="0" smtClean="0">
                <a:solidFill>
                  <a:srgbClr val="0000FF"/>
                </a:solidFill>
              </a:rPr>
              <a:t>年， </a:t>
            </a:r>
            <a:r>
              <a:rPr lang="en-US" altLang="zh-CN" sz="2400" dirty="0" smtClean="0">
                <a:solidFill>
                  <a:srgbClr val="0000FF"/>
                </a:solidFill>
              </a:rPr>
              <a:t>《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匆匆</a:t>
            </a:r>
            <a:r>
              <a:rPr lang="en-US" altLang="zh-CN" sz="2400" dirty="0" smtClean="0">
                <a:solidFill>
                  <a:srgbClr val="0000FF"/>
                </a:solidFill>
              </a:rPr>
              <a:t>》</a:t>
            </a:r>
            <a:r>
              <a:rPr lang="zh-CN" altLang="zh-CN" sz="2400" dirty="0" smtClean="0">
                <a:solidFill>
                  <a:srgbClr val="0000FF"/>
                </a:solidFill>
              </a:rPr>
              <a:t>写于</a:t>
            </a:r>
            <a:r>
              <a:rPr lang="en-US" altLang="zh-CN" sz="2400" dirty="0" smtClean="0">
                <a:solidFill>
                  <a:srgbClr val="0000FF"/>
                </a:solidFill>
              </a:rPr>
              <a:t>1922</a:t>
            </a:r>
            <a:r>
              <a:rPr lang="zh-CN" altLang="zh-CN" sz="2400" dirty="0" smtClean="0">
                <a:solidFill>
                  <a:srgbClr val="0000FF"/>
                </a:solidFill>
              </a:rPr>
              <a:t>年</a:t>
            </a:r>
            <a:r>
              <a:rPr lang="en-US" altLang="zh-CN" sz="2400" dirty="0" smtClean="0">
                <a:solidFill>
                  <a:srgbClr val="0000FF"/>
                </a:solidFill>
              </a:rPr>
              <a:t>3</a:t>
            </a:r>
            <a:r>
              <a:rPr lang="zh-CN" altLang="zh-CN" sz="2400" dirty="0" smtClean="0">
                <a:solidFill>
                  <a:srgbClr val="0000FF"/>
                </a:solidFill>
              </a:rPr>
              <a:t>月</a:t>
            </a:r>
            <a:r>
              <a:rPr lang="en-US" altLang="zh-CN" sz="2400" dirty="0" smtClean="0">
                <a:solidFill>
                  <a:srgbClr val="0000FF"/>
                </a:solidFill>
              </a:rPr>
              <a:t>28</a:t>
            </a:r>
            <a:r>
              <a:rPr lang="zh-CN" altLang="zh-CN" sz="2400" dirty="0" smtClean="0">
                <a:solidFill>
                  <a:srgbClr val="0000FF"/>
                </a:solidFill>
              </a:rPr>
              <a:t>日，时年</a:t>
            </a:r>
            <a:r>
              <a:rPr lang="en-US" altLang="zh-CN" sz="2400" dirty="0" smtClean="0">
                <a:solidFill>
                  <a:srgbClr val="0000FF"/>
                </a:solidFill>
              </a:rPr>
              <a:t>24</a:t>
            </a:r>
            <a:r>
              <a:rPr lang="zh-CN" altLang="zh-CN" sz="2400" dirty="0" smtClean="0">
                <a:solidFill>
                  <a:srgbClr val="0000FF"/>
                </a:solidFill>
              </a:rPr>
              <a:t>岁，“八千多日子”大概就是</a:t>
            </a:r>
            <a:r>
              <a:rPr lang="en-US" altLang="zh-CN" sz="2400" dirty="0" smtClean="0">
                <a:solidFill>
                  <a:srgbClr val="0000FF"/>
                </a:solidFill>
              </a:rPr>
              <a:t>24</a:t>
            </a:r>
            <a:r>
              <a:rPr lang="zh-CN" altLang="zh-CN" sz="2400" dirty="0" smtClean="0">
                <a:solidFill>
                  <a:srgbClr val="0000FF"/>
                </a:solidFill>
              </a:rPr>
              <a:t>年。作者在这里运用了极新奇巧妙的比喻，把过去的日子比喻成针尖上的水滴，把时间的流比喻成浩瀚的大海。日子显得那么渺小，消逝得无声无息，无影无踪，表现出作者十分无奈的情绪。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 animBg="1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1120</Words>
  <Application>Microsoft Office PowerPoint</Application>
  <PresentationFormat>全屏显示(16:9)</PresentationFormat>
  <Paragraphs>75</Paragraphs>
  <Slides>14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Arial</vt:lpstr>
      <vt:lpstr>宋体</vt:lpstr>
      <vt:lpstr>华文新魏</vt:lpstr>
      <vt:lpstr>楷体_GB2312</vt:lpstr>
      <vt:lpstr>Impact</vt:lpstr>
      <vt:lpstr>华文行楷</vt:lpstr>
      <vt:lpstr>楷体</vt:lpstr>
      <vt:lpstr>Xingkai SC</vt:lpstr>
      <vt:lpstr>Calibri</vt:lpstr>
      <vt:lpstr>微软雅黑</vt:lpstr>
      <vt:lpstr>华文楷体</vt:lpstr>
      <vt:lpstr>Times New Roman</vt:lpstr>
      <vt:lpstr>黑体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98</cp:revision>
  <dcterms:created xsi:type="dcterms:W3CDTF">2017-03-17T02:28:00Z</dcterms:created>
  <dcterms:modified xsi:type="dcterms:W3CDTF">2019-12-29T03:07:16Z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